
<file path=[Content_Types].xml><?xml version="1.0" encoding="utf-8"?>
<Types xmlns="http://schemas.openxmlformats.org/package/2006/content-types">
  <Default Extension="png" ContentType="image/png"/>
  <Default Extension="bin" ContentType="application/vnd.openxmlformats-officedocument.oleObject"/>
  <Default Extension="vsd" ContentType="application/vnd.visio"/>
  <Default Extension="tmp"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27"/>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3" r:id="rId57"/>
    <p:sldId id="314" r:id="rId58"/>
    <p:sldId id="315" r:id="rId59"/>
    <p:sldId id="316" r:id="rId60"/>
    <p:sldId id="317" r:id="rId61"/>
    <p:sldId id="318" r:id="rId62"/>
    <p:sldId id="319" r:id="rId63"/>
    <p:sldId id="320" r:id="rId64"/>
    <p:sldId id="321" r:id="rId65"/>
    <p:sldId id="322" r:id="rId66"/>
    <p:sldId id="325" r:id="rId67"/>
    <p:sldId id="323" r:id="rId68"/>
    <p:sldId id="423" r:id="rId69"/>
    <p:sldId id="327" r:id="rId70"/>
    <p:sldId id="328" r:id="rId71"/>
    <p:sldId id="329" r:id="rId72"/>
    <p:sldId id="330" r:id="rId73"/>
    <p:sldId id="331" r:id="rId74"/>
    <p:sldId id="332" r:id="rId75"/>
    <p:sldId id="372" r:id="rId76"/>
    <p:sldId id="371" r:id="rId77"/>
    <p:sldId id="363" r:id="rId78"/>
    <p:sldId id="373" r:id="rId79"/>
    <p:sldId id="374" r:id="rId80"/>
    <p:sldId id="375" r:id="rId81"/>
    <p:sldId id="370" r:id="rId82"/>
    <p:sldId id="369" r:id="rId83"/>
    <p:sldId id="368" r:id="rId84"/>
    <p:sldId id="376" r:id="rId85"/>
    <p:sldId id="367" r:id="rId86"/>
    <p:sldId id="377" r:id="rId87"/>
    <p:sldId id="379" r:id="rId88"/>
    <p:sldId id="378" r:id="rId89"/>
    <p:sldId id="381" r:id="rId90"/>
    <p:sldId id="383" r:id="rId91"/>
    <p:sldId id="384" r:id="rId92"/>
    <p:sldId id="382" r:id="rId93"/>
    <p:sldId id="385" r:id="rId94"/>
    <p:sldId id="390" r:id="rId95"/>
    <p:sldId id="389" r:id="rId96"/>
    <p:sldId id="393" r:id="rId97"/>
    <p:sldId id="394" r:id="rId98"/>
    <p:sldId id="392" r:id="rId99"/>
    <p:sldId id="395" r:id="rId100"/>
    <p:sldId id="396" r:id="rId101"/>
    <p:sldId id="388" r:id="rId102"/>
    <p:sldId id="397" r:id="rId103"/>
    <p:sldId id="398" r:id="rId104"/>
    <p:sldId id="399" r:id="rId105"/>
    <p:sldId id="400" r:id="rId106"/>
    <p:sldId id="401" r:id="rId107"/>
    <p:sldId id="402" r:id="rId108"/>
    <p:sldId id="404" r:id="rId109"/>
    <p:sldId id="405" r:id="rId110"/>
    <p:sldId id="406" r:id="rId111"/>
    <p:sldId id="407" r:id="rId112"/>
    <p:sldId id="408" r:id="rId113"/>
    <p:sldId id="410" r:id="rId114"/>
    <p:sldId id="422" r:id="rId115"/>
    <p:sldId id="411" r:id="rId116"/>
    <p:sldId id="412" r:id="rId117"/>
    <p:sldId id="413" r:id="rId118"/>
    <p:sldId id="342" r:id="rId119"/>
    <p:sldId id="415" r:id="rId120"/>
    <p:sldId id="414" r:id="rId121"/>
    <p:sldId id="416" r:id="rId122"/>
    <p:sldId id="417" r:id="rId123"/>
    <p:sldId id="418" r:id="rId124"/>
    <p:sldId id="419" r:id="rId125"/>
    <p:sldId id="421" r:id="rId12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33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45" autoAdjust="0"/>
    <p:restoredTop sz="84083" autoAdjust="0"/>
  </p:normalViewPr>
  <p:slideViewPr>
    <p:cSldViewPr snapToGrid="0">
      <p:cViewPr varScale="1">
        <p:scale>
          <a:sx n="97" d="100"/>
          <a:sy n="97" d="100"/>
        </p:scale>
        <p:origin x="1920" y="96"/>
      </p:cViewPr>
      <p:guideLst/>
    </p:cSldViewPr>
  </p:slideViewPr>
  <p:notesTextViewPr>
    <p:cViewPr>
      <p:scale>
        <a:sx n="1" d="1"/>
        <a:sy n="1" d="1"/>
      </p:scale>
      <p:origin x="0" y="0"/>
    </p:cViewPr>
  </p:notesTextViewPr>
  <p:sorterViewPr>
    <p:cViewPr varScale="1">
      <p:scale>
        <a:sx n="100" d="100"/>
        <a:sy n="100" d="100"/>
      </p:scale>
      <p:origin x="0" y="-69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6.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59A9EE-0373-41CB-9EEC-B3F1E1720A6E}" type="datetimeFigureOut">
              <a:rPr lang="zh-CN" altLang="en-US" smtClean="0"/>
              <a:t>2020/1/6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FBA36E-2740-410C-A4DA-31059B836376}" type="slidenum">
              <a:rPr lang="zh-CN" altLang="en-US" smtClean="0"/>
              <a:t>‹#›</a:t>
            </a:fld>
            <a:endParaRPr lang="zh-CN" altLang="en-US"/>
          </a:p>
        </p:txBody>
      </p:sp>
    </p:spTree>
    <p:extLst>
      <p:ext uri="{BB962C8B-B14F-4D97-AF65-F5344CB8AC3E}">
        <p14:creationId xmlns:p14="http://schemas.microsoft.com/office/powerpoint/2010/main" val="3629689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87121B-E068-4FA3-A00D-73D274FD23B2}" type="slidenum">
              <a:rPr lang="zh-CN" altLang="en-US" smtClean="0">
                <a:solidFill>
                  <a:prstClr val="black"/>
                </a:solidFill>
              </a:rPr>
              <a:pPr/>
              <a:t>1</a:t>
            </a:fld>
            <a:endParaRPr lang="zh-CN" altLang="en-US">
              <a:solidFill>
                <a:prstClr val="black"/>
              </a:solidFill>
            </a:endParaRPr>
          </a:p>
        </p:txBody>
      </p:sp>
    </p:spTree>
    <p:extLst>
      <p:ext uri="{BB962C8B-B14F-4D97-AF65-F5344CB8AC3E}">
        <p14:creationId xmlns:p14="http://schemas.microsoft.com/office/powerpoint/2010/main" val="3204886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87121B-E068-4FA3-A00D-73D274FD23B2}" type="slidenum">
              <a:rPr lang="zh-CN" altLang="en-US" smtClean="0">
                <a:solidFill>
                  <a:prstClr val="black"/>
                </a:solidFill>
              </a:rPr>
              <a:pPr/>
              <a:t>2</a:t>
            </a:fld>
            <a:endParaRPr lang="zh-CN" altLang="en-US">
              <a:solidFill>
                <a:prstClr val="black"/>
              </a:solidFill>
            </a:endParaRPr>
          </a:p>
        </p:txBody>
      </p:sp>
    </p:spTree>
    <p:extLst>
      <p:ext uri="{BB962C8B-B14F-4D97-AF65-F5344CB8AC3E}">
        <p14:creationId xmlns:p14="http://schemas.microsoft.com/office/powerpoint/2010/main" val="853704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smtClean="0">
                <a:solidFill>
                  <a:srgbClr val="0000FF"/>
                </a:solidFill>
                <a:latin typeface="华文细黑" panose="02010600040101010101" pitchFamily="2" charset="-122"/>
                <a:ea typeface="华文细黑" panose="02010600040101010101" pitchFamily="2" charset="-122"/>
              </a:rPr>
              <a:t>分析和设计活动是一个多次反复迭代的过程。</a:t>
            </a:r>
          </a:p>
          <a:p>
            <a:endParaRPr lang="zh-CN" altLang="en-US"/>
          </a:p>
        </p:txBody>
      </p:sp>
      <p:sp>
        <p:nvSpPr>
          <p:cNvPr id="4" name="灯片编号占位符 3"/>
          <p:cNvSpPr>
            <a:spLocks noGrp="1"/>
          </p:cNvSpPr>
          <p:nvPr>
            <p:ph type="sldNum" sz="quarter" idx="10"/>
          </p:nvPr>
        </p:nvSpPr>
        <p:spPr/>
        <p:txBody>
          <a:bodyPr/>
          <a:lstStyle/>
          <a:p>
            <a:fld id="{3487121B-E068-4FA3-A00D-73D274FD23B2}" type="slidenum">
              <a:rPr lang="zh-CN" altLang="en-US" smtClean="0">
                <a:solidFill>
                  <a:prstClr val="black"/>
                </a:solidFill>
              </a:rPr>
              <a:pPr/>
              <a:t>4</a:t>
            </a:fld>
            <a:endParaRPr lang="zh-CN" altLang="en-US">
              <a:solidFill>
                <a:prstClr val="black"/>
              </a:solidFill>
            </a:endParaRPr>
          </a:p>
        </p:txBody>
      </p:sp>
    </p:spTree>
    <p:extLst>
      <p:ext uri="{BB962C8B-B14F-4D97-AF65-F5344CB8AC3E}">
        <p14:creationId xmlns:p14="http://schemas.microsoft.com/office/powerpoint/2010/main" val="1554177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hdr" sz="quarter"/>
          </p:nvPr>
        </p:nvSpPr>
        <p:spPr>
          <a:noFill/>
          <a:extLst>
            <a:ext uri="{91240B29-F687-4F45-9708-019B960494DF}">
              <a14:hiddenLine xmlns:a14="http://schemas.microsoft.com/office/drawing/2010/main" w="9525" algn="ctr">
                <a:solidFill>
                  <a:srgbClr val="000000"/>
                </a:solidFill>
                <a:miter lim="800000"/>
                <a:headEnd/>
                <a:tailEnd/>
              </a14:hiddenLine>
            </a:ext>
          </a:extLst>
        </p:spPr>
        <p:txBody>
          <a:bodyPr/>
          <a:lstStyle>
            <a:lvl1pPr>
              <a:buSzPct val="100000"/>
              <a:defRPr sz="2400">
                <a:solidFill>
                  <a:schemeClr val="tx1"/>
                </a:solidFill>
                <a:latin typeface="Times New Roman" panose="02020603050405020304" pitchFamily="18" charset="0"/>
                <a:ea typeface="宋体" panose="02010600030101010101" pitchFamily="2" charset="-122"/>
              </a:defRPr>
            </a:lvl1pPr>
            <a:lvl2pPr marL="742950" indent="-285750">
              <a:buSzPct val="100000"/>
              <a:defRPr sz="2400">
                <a:solidFill>
                  <a:schemeClr val="tx1"/>
                </a:solidFill>
                <a:latin typeface="Times New Roman" panose="02020603050405020304" pitchFamily="18" charset="0"/>
                <a:ea typeface="宋体" panose="02010600030101010101" pitchFamily="2" charset="-122"/>
              </a:defRPr>
            </a:lvl2pPr>
            <a:lvl3pPr marL="1143000" indent="-228600">
              <a:buSzPct val="100000"/>
              <a:defRPr sz="2400">
                <a:solidFill>
                  <a:schemeClr val="tx1"/>
                </a:solidFill>
                <a:latin typeface="Times New Roman" panose="02020603050405020304" pitchFamily="18" charset="0"/>
                <a:ea typeface="宋体" panose="02010600030101010101" pitchFamily="2" charset="-122"/>
              </a:defRPr>
            </a:lvl3pPr>
            <a:lvl4pPr marL="1600200" indent="-228600">
              <a:buSzPct val="100000"/>
              <a:defRPr sz="2400">
                <a:solidFill>
                  <a:schemeClr val="tx1"/>
                </a:solidFill>
                <a:latin typeface="Times New Roman" panose="02020603050405020304" pitchFamily="18" charset="0"/>
                <a:ea typeface="宋体" panose="02010600030101010101" pitchFamily="2" charset="-122"/>
              </a:defRPr>
            </a:lvl4pPr>
            <a:lvl5pPr marL="2057400" indent="-228600">
              <a:buSzPct val="1000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SzPct val="10000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SzPct val="10000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SzPct val="10000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SzPct val="100000"/>
              <a:defRPr sz="2400">
                <a:solidFill>
                  <a:schemeClr val="tx1"/>
                </a:solidFill>
                <a:latin typeface="Times New Roman" panose="02020603050405020304" pitchFamily="18" charset="0"/>
                <a:ea typeface="宋体" panose="02010600030101010101" pitchFamily="2" charset="-122"/>
              </a:defRPr>
            </a:lvl9pPr>
          </a:lstStyle>
          <a:p>
            <a:r>
              <a:rPr lang="zh-CN" altLang="en-US" sz="1200">
                <a:solidFill>
                  <a:prstClr val="black"/>
                </a:solidFill>
              </a:rPr>
              <a:t>*</a:t>
            </a:r>
          </a:p>
        </p:txBody>
      </p:sp>
      <p:sp>
        <p:nvSpPr>
          <p:cNvPr id="33795" name="Rectangle 7"/>
          <p:cNvSpPr>
            <a:spLocks noGrp="1" noChangeArrowheads="1"/>
          </p:cNvSpPr>
          <p:nvPr>
            <p:ph type="sldNum" sz="quarter" idx="5"/>
          </p:nvPr>
        </p:nvSpPr>
        <p:spPr>
          <a:noFill/>
          <a:extLst>
            <a:ext uri="{91240B29-F687-4F45-9708-019B960494DF}">
              <a14:hiddenLine xmlns:a14="http://schemas.microsoft.com/office/drawing/2010/main" w="9525" algn="ctr">
                <a:solidFill>
                  <a:srgbClr val="000000"/>
                </a:solidFill>
                <a:miter lim="800000"/>
                <a:headEnd/>
                <a:tailEnd/>
              </a14:hiddenLine>
            </a:ext>
          </a:extLst>
        </p:spPr>
        <p:txBody>
          <a:bodyPr/>
          <a:lstStyle>
            <a:lvl1pPr>
              <a:buSzPct val="100000"/>
              <a:defRPr sz="2400">
                <a:solidFill>
                  <a:schemeClr val="tx1"/>
                </a:solidFill>
                <a:latin typeface="Times New Roman" panose="02020603050405020304" pitchFamily="18" charset="0"/>
                <a:ea typeface="宋体" panose="02010600030101010101" pitchFamily="2" charset="-122"/>
              </a:defRPr>
            </a:lvl1pPr>
            <a:lvl2pPr marL="742950" indent="-285750">
              <a:buSzPct val="100000"/>
              <a:defRPr sz="2400">
                <a:solidFill>
                  <a:schemeClr val="tx1"/>
                </a:solidFill>
                <a:latin typeface="Times New Roman" panose="02020603050405020304" pitchFamily="18" charset="0"/>
                <a:ea typeface="宋体" panose="02010600030101010101" pitchFamily="2" charset="-122"/>
              </a:defRPr>
            </a:lvl2pPr>
            <a:lvl3pPr marL="1143000" indent="-228600">
              <a:buSzPct val="100000"/>
              <a:defRPr sz="2400">
                <a:solidFill>
                  <a:schemeClr val="tx1"/>
                </a:solidFill>
                <a:latin typeface="Times New Roman" panose="02020603050405020304" pitchFamily="18" charset="0"/>
                <a:ea typeface="宋体" panose="02010600030101010101" pitchFamily="2" charset="-122"/>
              </a:defRPr>
            </a:lvl3pPr>
            <a:lvl4pPr marL="1600200" indent="-228600">
              <a:buSzPct val="100000"/>
              <a:defRPr sz="2400">
                <a:solidFill>
                  <a:schemeClr val="tx1"/>
                </a:solidFill>
                <a:latin typeface="Times New Roman" panose="02020603050405020304" pitchFamily="18" charset="0"/>
                <a:ea typeface="宋体" panose="02010600030101010101" pitchFamily="2" charset="-122"/>
              </a:defRPr>
            </a:lvl4pPr>
            <a:lvl5pPr marL="2057400" indent="-228600">
              <a:buSzPct val="1000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SzPct val="10000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SzPct val="10000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SzPct val="10000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SzPct val="100000"/>
              <a:defRPr sz="2400">
                <a:solidFill>
                  <a:schemeClr val="tx1"/>
                </a:solidFill>
                <a:latin typeface="Times New Roman" panose="02020603050405020304" pitchFamily="18" charset="0"/>
                <a:ea typeface="宋体" panose="02010600030101010101" pitchFamily="2" charset="-122"/>
              </a:defRPr>
            </a:lvl9pPr>
          </a:lstStyle>
          <a:p>
            <a:fld id="{0A6DACF2-1813-4602-A8E7-2ACA6EE78976}" type="slidenum">
              <a:rPr lang="zh-CN" altLang="en-US" sz="1200">
                <a:solidFill>
                  <a:prstClr val="black"/>
                </a:solidFill>
              </a:rPr>
              <a:pPr/>
              <a:t>5</a:t>
            </a:fld>
            <a:endParaRPr lang="zh-CN" altLang="en-US" sz="1200">
              <a:solidFill>
                <a:prstClr val="black"/>
              </a:solidFill>
            </a:endParaRPr>
          </a:p>
        </p:txBody>
      </p:sp>
      <p:sp>
        <p:nvSpPr>
          <p:cNvPr id="33796" name="Rectangle 50"/>
          <p:cNvSpPr>
            <a:spLocks noGrp="1" noRot="1" noChangeAspect="1" noChangeArrowheads="1" noTextEdit="1"/>
          </p:cNvSpPr>
          <p:nvPr>
            <p:ph type="sldImg"/>
          </p:nvPr>
        </p:nvSpPr>
        <p:spPr>
          <a:noFill/>
          <a:ln cap="flat">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33797" name="Rectangle 51"/>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i="1">
                <a:solidFill>
                  <a:srgbClr val="0000CC"/>
                </a:solidFill>
                <a:latin typeface="Arial" charset="0"/>
              </a:rPr>
              <a:t>Software Architecture Design</a:t>
            </a:r>
            <a:endParaRPr lang="zh-CN" altLang="en-US"/>
          </a:p>
        </p:txBody>
      </p:sp>
    </p:spTree>
    <p:extLst>
      <p:ext uri="{BB962C8B-B14F-4D97-AF65-F5344CB8AC3E}">
        <p14:creationId xmlns:p14="http://schemas.microsoft.com/office/powerpoint/2010/main" val="287479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红色框部分的内容是需求，用户和系统界面之间的交互设计是对需求的进一步细化；</a:t>
            </a:r>
          </a:p>
          <a:p>
            <a:r>
              <a:rPr lang="zh-CN" altLang="en-US" smtClean="0"/>
              <a:t>蓝色框部分是在需求驱动下的程序实现，大部分的程序实现逻辑都会比上图复杂，会涉及到逻辑层、数据操作层还有一些共用模块之间的调用等等。</a:t>
            </a:r>
          </a:p>
          <a:p>
            <a:r>
              <a:rPr lang="zh-CN" altLang="en-US" smtClean="0"/>
              <a:t>详细设计除了要需求驱动，同时也要需要符合架构设计，代码也需要基于已有的数据库设计，即：详细设计是需求、架构设计及数据库设计三者同时驱动的</a:t>
            </a:r>
          </a:p>
          <a:p>
            <a:endParaRPr lang="zh-CN" altLang="en-US"/>
          </a:p>
        </p:txBody>
      </p:sp>
      <p:sp>
        <p:nvSpPr>
          <p:cNvPr id="4" name="灯片编号占位符 3"/>
          <p:cNvSpPr>
            <a:spLocks noGrp="1"/>
          </p:cNvSpPr>
          <p:nvPr>
            <p:ph type="sldNum" sz="quarter" idx="10"/>
          </p:nvPr>
        </p:nvSpPr>
        <p:spPr/>
        <p:txBody>
          <a:bodyPr/>
          <a:lstStyle/>
          <a:p>
            <a:fld id="{C2FBA36E-2740-410C-A4DA-31059B836376}" type="slidenum">
              <a:rPr lang="zh-CN" altLang="en-US" smtClean="0">
                <a:solidFill>
                  <a:prstClr val="black"/>
                </a:solidFill>
              </a:rPr>
              <a:pPr/>
              <a:t>117</a:t>
            </a:fld>
            <a:endParaRPr lang="zh-CN" altLang="en-US">
              <a:solidFill>
                <a:prstClr val="black"/>
              </a:solidFill>
            </a:endParaRPr>
          </a:p>
        </p:txBody>
      </p:sp>
    </p:spTree>
    <p:extLst>
      <p:ext uri="{BB962C8B-B14F-4D97-AF65-F5344CB8AC3E}">
        <p14:creationId xmlns:p14="http://schemas.microsoft.com/office/powerpoint/2010/main" val="3962082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9144000" cy="2362200"/>
          </a:xfrm>
          <a:prstGeom prst="rect">
            <a:avLst/>
          </a:prstGeom>
          <a:solidFill>
            <a:schemeClr val="accent2"/>
          </a:solidFill>
          <a:ln w="9525">
            <a:solidFill>
              <a:schemeClr val="tx1"/>
            </a:solidFill>
            <a:miter lim="800000"/>
            <a:headEnd/>
            <a:tailEnd/>
          </a:ln>
          <a:effectLst/>
        </p:spPr>
        <p:txBody>
          <a:bodyPr wrap="none"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eaLnBrk="1" fontAlgn="base" hangingPunct="1">
              <a:spcBef>
                <a:spcPct val="0"/>
              </a:spcBef>
              <a:spcAft>
                <a:spcPct val="0"/>
              </a:spcAft>
              <a:defRPr/>
            </a:pPr>
            <a:endParaRPr lang="zh-CN" altLang="en-US">
              <a:solidFill>
                <a:srgbClr val="000000"/>
              </a:solidFill>
            </a:endParaRPr>
          </a:p>
        </p:txBody>
      </p:sp>
      <p:sp>
        <p:nvSpPr>
          <p:cNvPr id="80899" name="Rectangle 3"/>
          <p:cNvSpPr>
            <a:spLocks noGrp="1" noChangeArrowheads="1"/>
          </p:cNvSpPr>
          <p:nvPr>
            <p:ph type="ctrTitle"/>
          </p:nvPr>
        </p:nvSpPr>
        <p:spPr>
          <a:xfrm>
            <a:off x="685800" y="457200"/>
            <a:ext cx="7772400" cy="1143000"/>
          </a:xfrm>
        </p:spPr>
        <p:txBody>
          <a:bodyPr/>
          <a:lstStyle>
            <a:lvl1pPr>
              <a:defRPr sz="4000" b="0">
                <a:latin typeface="华文细黑" panose="02010600040101010101" pitchFamily="2" charset="-122"/>
                <a:ea typeface="华文细黑" panose="02010600040101010101" pitchFamily="2" charset="-122"/>
              </a:defRPr>
            </a:lvl1pPr>
          </a:lstStyle>
          <a:p>
            <a:pPr lvl="0"/>
            <a:r>
              <a:rPr lang="zh-CN" altLang="en-US" noProof="0" dirty="0"/>
              <a:t>输入标题</a:t>
            </a:r>
          </a:p>
        </p:txBody>
      </p:sp>
      <p:sp>
        <p:nvSpPr>
          <p:cNvPr id="80900" name="Rectangle 4"/>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pPr lvl="0"/>
            <a:r>
              <a:rPr lang="en-US" altLang="zh-CN" noProof="0" dirty="0"/>
              <a:t>Click to edit Master subtitle style</a:t>
            </a:r>
          </a:p>
        </p:txBody>
      </p:sp>
    </p:spTree>
    <p:extLst>
      <p:ext uri="{BB962C8B-B14F-4D97-AF65-F5344CB8AC3E}">
        <p14:creationId xmlns:p14="http://schemas.microsoft.com/office/powerpoint/2010/main" val="32808422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19888" y="333375"/>
            <a:ext cx="2160587" cy="54006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36538" y="333375"/>
            <a:ext cx="6330950" cy="54006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613983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236538" y="333375"/>
            <a:ext cx="8643937" cy="792163"/>
          </a:xfrm>
        </p:spPr>
        <p:txBody>
          <a:bodyPr/>
          <a:lstStyle/>
          <a:p>
            <a:r>
              <a:rPr lang="zh-CN" altLang="en-US"/>
              <a:t>单击此处编辑母版标题样式</a:t>
            </a:r>
          </a:p>
        </p:txBody>
      </p:sp>
      <p:sp>
        <p:nvSpPr>
          <p:cNvPr id="3" name="表格占位符 2"/>
          <p:cNvSpPr>
            <a:spLocks noGrp="1"/>
          </p:cNvSpPr>
          <p:nvPr>
            <p:ph type="tbl" idx="1"/>
          </p:nvPr>
        </p:nvSpPr>
        <p:spPr>
          <a:xfrm>
            <a:off x="684213" y="1412875"/>
            <a:ext cx="7920037" cy="4321175"/>
          </a:xfrm>
        </p:spPr>
        <p:txBody>
          <a:bodyPr/>
          <a:lstStyle/>
          <a:p>
            <a:pPr lvl="0"/>
            <a:endParaRPr lang="zh-CN" altLang="en-US" noProof="0"/>
          </a:p>
        </p:txBody>
      </p:sp>
    </p:spTree>
    <p:extLst>
      <p:ext uri="{BB962C8B-B14F-4D97-AF65-F5344CB8AC3E}">
        <p14:creationId xmlns:p14="http://schemas.microsoft.com/office/powerpoint/2010/main" val="17489206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236538" y="333375"/>
            <a:ext cx="8643937" cy="54006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949518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36538" y="333375"/>
            <a:ext cx="8643937" cy="792163"/>
          </a:xfrm>
        </p:spPr>
        <p:txBody>
          <a:bodyPr/>
          <a:lstStyle/>
          <a:p>
            <a:r>
              <a:rPr lang="zh-CN" altLang="en-US"/>
              <a:t>单击此处编辑母版标题样式</a:t>
            </a:r>
          </a:p>
        </p:txBody>
      </p:sp>
      <p:sp>
        <p:nvSpPr>
          <p:cNvPr id="3" name="文本占位符 2"/>
          <p:cNvSpPr>
            <a:spLocks noGrp="1"/>
          </p:cNvSpPr>
          <p:nvPr>
            <p:ph type="body" sz="half" idx="1"/>
          </p:nvPr>
        </p:nvSpPr>
        <p:spPr>
          <a:xfrm>
            <a:off x="684213" y="1412875"/>
            <a:ext cx="3883025" cy="43211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19638" y="1412875"/>
            <a:ext cx="3884612" cy="43211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464371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ClipArt">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236538" y="333375"/>
            <a:ext cx="8643937" cy="792163"/>
          </a:xfrm>
        </p:spPr>
        <p:txBody>
          <a:bodyPr/>
          <a:lstStyle/>
          <a:p>
            <a:r>
              <a:rPr lang="zh-CN" altLang="en-US"/>
              <a:t>单击此处编辑母版标题样式</a:t>
            </a:r>
          </a:p>
        </p:txBody>
      </p:sp>
      <p:sp>
        <p:nvSpPr>
          <p:cNvPr id="3" name="文本占位符 2"/>
          <p:cNvSpPr>
            <a:spLocks noGrp="1"/>
          </p:cNvSpPr>
          <p:nvPr>
            <p:ph type="body" sz="half" idx="1"/>
          </p:nvPr>
        </p:nvSpPr>
        <p:spPr>
          <a:xfrm>
            <a:off x="684213" y="1412875"/>
            <a:ext cx="3883025" cy="43211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4719638" y="1412875"/>
            <a:ext cx="3884612" cy="4321175"/>
          </a:xfrm>
        </p:spPr>
        <p:txBody>
          <a:bodyPr/>
          <a:lstStyle/>
          <a:p>
            <a:pPr lvl="0"/>
            <a:endParaRPr lang="zh-CN" altLang="en-US" noProof="0"/>
          </a:p>
        </p:txBody>
      </p:sp>
    </p:spTree>
    <p:extLst>
      <p:ext uri="{BB962C8B-B14F-4D97-AF65-F5344CB8AC3E}">
        <p14:creationId xmlns:p14="http://schemas.microsoft.com/office/powerpoint/2010/main" val="490645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0">
                <a:latin typeface="华文细黑" panose="02010600040101010101" pitchFamily="2" charset="-122"/>
                <a:ea typeface="华文细黑" panose="02010600040101010101" pitchFamily="2" charset="-122"/>
              </a:defRPr>
            </a:lvl1p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54454838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4213" y="1412875"/>
            <a:ext cx="3883025" cy="4321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19638" y="1412875"/>
            <a:ext cx="3884612" cy="4321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98444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963353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041067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4518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132555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722197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190622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241300" y="296863"/>
            <a:ext cx="8656638" cy="828675"/>
          </a:xfrm>
          <a:prstGeom prst="rect">
            <a:avLst/>
          </a:prstGeom>
          <a:solidFill>
            <a:schemeClr val="accent2"/>
          </a:solidFill>
          <a:ln w="9525">
            <a:solidFill>
              <a:schemeClr val="tx1"/>
            </a:solidFill>
            <a:miter lim="800000"/>
            <a:headEnd/>
            <a:tailEnd/>
          </a:ln>
          <a:effectLst/>
        </p:spPr>
        <p:txBody>
          <a:bodyPr wrap="none" anchor="ct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0"/>
              </a:spcBef>
              <a:spcAft>
                <a:spcPct val="0"/>
              </a:spcAft>
              <a:defRPr/>
            </a:pPr>
            <a:endParaRPr lang="zh-CN" altLang="en-US">
              <a:solidFill>
                <a:srgbClr val="000000"/>
              </a:solidFill>
            </a:endParaRPr>
          </a:p>
        </p:txBody>
      </p:sp>
      <p:sp>
        <p:nvSpPr>
          <p:cNvPr id="19459" name="Rectangle 4"/>
          <p:cNvSpPr>
            <a:spLocks noGrp="1" noChangeArrowheads="1"/>
          </p:cNvSpPr>
          <p:nvPr>
            <p:ph type="title"/>
          </p:nvPr>
        </p:nvSpPr>
        <p:spPr bwMode="white">
          <a:xfrm>
            <a:off x="236538" y="333375"/>
            <a:ext cx="8643937" cy="7921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a:t>输入标题</a:t>
            </a:r>
          </a:p>
        </p:txBody>
      </p:sp>
      <p:sp>
        <p:nvSpPr>
          <p:cNvPr id="19460" name="Rectangle 5"/>
          <p:cNvSpPr>
            <a:spLocks noGrp="1" noChangeArrowheads="1"/>
          </p:cNvSpPr>
          <p:nvPr>
            <p:ph type="body" idx="1"/>
          </p:nvPr>
        </p:nvSpPr>
        <p:spPr bwMode="auto">
          <a:xfrm>
            <a:off x="684213" y="1412875"/>
            <a:ext cx="7920037" cy="43211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9" name="Line 7"/>
          <p:cNvSpPr>
            <a:spLocks noChangeShapeType="1"/>
          </p:cNvSpPr>
          <p:nvPr/>
        </p:nvSpPr>
        <p:spPr bwMode="auto">
          <a:xfrm>
            <a:off x="0" y="6248400"/>
            <a:ext cx="9144000" cy="0"/>
          </a:xfrm>
          <a:prstGeom prst="line">
            <a:avLst/>
          </a:prstGeom>
          <a:noFill/>
          <a:ln w="28575">
            <a:solidFill>
              <a:schemeClr val="tx1"/>
            </a:solidFill>
            <a:round/>
            <a:headEnd/>
            <a:tailEnd/>
          </a:ln>
          <a:effectLst/>
        </p:spPr>
        <p:txBody>
          <a:bodyPr/>
          <a:lstStyle/>
          <a:p>
            <a:pPr fontAlgn="base">
              <a:spcBef>
                <a:spcPct val="0"/>
              </a:spcBef>
              <a:spcAft>
                <a:spcPct val="0"/>
              </a:spcAft>
              <a:defRPr/>
            </a:pPr>
            <a:endParaRPr lang="zh-CN" altLang="en-US" sz="2400">
              <a:solidFill>
                <a:srgbClr val="000000"/>
              </a:solidFill>
              <a:latin typeface="Times New Roman" pitchFamily="18" charset="0"/>
            </a:endParaRPr>
          </a:p>
        </p:txBody>
      </p:sp>
      <p:sp>
        <p:nvSpPr>
          <p:cNvPr id="1030" name="Line 13"/>
          <p:cNvSpPr>
            <a:spLocks noChangeShapeType="1"/>
          </p:cNvSpPr>
          <p:nvPr/>
        </p:nvSpPr>
        <p:spPr bwMode="auto">
          <a:xfrm>
            <a:off x="0" y="6248400"/>
            <a:ext cx="9144000" cy="0"/>
          </a:xfrm>
          <a:prstGeom prst="line">
            <a:avLst/>
          </a:prstGeom>
          <a:noFill/>
          <a:ln w="28575">
            <a:solidFill>
              <a:schemeClr val="tx1"/>
            </a:solidFill>
            <a:round/>
            <a:headEnd/>
            <a:tailEnd/>
          </a:ln>
          <a:effectLst/>
        </p:spPr>
        <p:txBody>
          <a:bodyPr/>
          <a:lstStyle/>
          <a:p>
            <a:pPr fontAlgn="base">
              <a:spcBef>
                <a:spcPct val="0"/>
              </a:spcBef>
              <a:spcAft>
                <a:spcPct val="0"/>
              </a:spcAft>
              <a:defRPr/>
            </a:pPr>
            <a:endParaRPr lang="zh-CN" altLang="en-US" sz="2400">
              <a:solidFill>
                <a:srgbClr val="000000"/>
              </a:solidFill>
              <a:latin typeface="Times New Roman" pitchFamily="18" charset="0"/>
            </a:endParaRPr>
          </a:p>
        </p:txBody>
      </p:sp>
      <p:sp>
        <p:nvSpPr>
          <p:cNvPr id="1031" name="Text Box 21"/>
          <p:cNvSpPr txBox="1">
            <a:spLocks noChangeArrowheads="1"/>
          </p:cNvSpPr>
          <p:nvPr/>
        </p:nvSpPr>
        <p:spPr bwMode="auto">
          <a:xfrm>
            <a:off x="63500" y="6338990"/>
            <a:ext cx="4230914" cy="307777"/>
          </a:xfrm>
          <a:prstGeom prst="rect">
            <a:avLst/>
          </a:prstGeom>
          <a:noFill/>
          <a:ln>
            <a:noFill/>
          </a:ln>
          <a:effectLst/>
        </p:spPr>
        <p:txBody>
          <a:bodyPr wrap="squar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50000"/>
              </a:spcBef>
              <a:spcAft>
                <a:spcPct val="0"/>
              </a:spcAft>
              <a:defRPr/>
            </a:pPr>
            <a:r>
              <a:rPr lang="en-US" altLang="zh-CN" sz="1400" b="1" smtClean="0">
                <a:solidFill>
                  <a:srgbClr val="0000CC"/>
                </a:solidFill>
                <a:latin typeface="Arial"/>
              </a:rPr>
              <a:t>Object-Oriented Design</a:t>
            </a:r>
            <a:endParaRPr lang="en-US" altLang="zh-CN" sz="1400" b="1">
              <a:solidFill>
                <a:srgbClr val="0000CC"/>
              </a:solidFill>
              <a:latin typeface="Arial"/>
            </a:endParaRPr>
          </a:p>
        </p:txBody>
      </p:sp>
      <p:sp>
        <p:nvSpPr>
          <p:cNvPr id="8" name="Text Box 21"/>
          <p:cNvSpPr txBox="1">
            <a:spLocks noChangeArrowheads="1"/>
          </p:cNvSpPr>
          <p:nvPr userDrawn="1"/>
        </p:nvSpPr>
        <p:spPr bwMode="auto">
          <a:xfrm>
            <a:off x="8107136" y="6338990"/>
            <a:ext cx="938894" cy="307777"/>
          </a:xfrm>
          <a:prstGeom prst="rect">
            <a:avLst/>
          </a:prstGeom>
          <a:noFill/>
          <a:ln>
            <a:noFill/>
          </a:ln>
          <a:effectLst/>
        </p:spPr>
        <p:txBody>
          <a:bodyPr wrap="squar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r" eaLnBrk="1" fontAlgn="base" hangingPunct="1">
              <a:spcBef>
                <a:spcPct val="50000"/>
              </a:spcBef>
              <a:spcAft>
                <a:spcPct val="0"/>
              </a:spcAft>
              <a:defRPr/>
            </a:pPr>
            <a:r>
              <a:rPr lang="en-US" altLang="zh-CN" sz="1400" b="1">
                <a:solidFill>
                  <a:srgbClr val="0000CC"/>
                </a:solidFill>
                <a:latin typeface="Arial"/>
                <a:cs typeface="Aharoni" panose="02010803020104030203" pitchFamily="2" charset="-79"/>
              </a:rPr>
              <a:t>HIT</a:t>
            </a:r>
          </a:p>
        </p:txBody>
      </p:sp>
      <p:sp>
        <p:nvSpPr>
          <p:cNvPr id="10" name="Text Box 21"/>
          <p:cNvSpPr txBox="1">
            <a:spLocks noChangeArrowheads="1"/>
          </p:cNvSpPr>
          <p:nvPr userDrawn="1"/>
        </p:nvSpPr>
        <p:spPr bwMode="auto">
          <a:xfrm>
            <a:off x="4174784" y="6338990"/>
            <a:ext cx="938894" cy="307777"/>
          </a:xfrm>
          <a:prstGeom prst="rect">
            <a:avLst/>
          </a:prstGeom>
          <a:noFill/>
          <a:ln>
            <a:noFill/>
          </a:ln>
          <a:effectLst/>
        </p:spPr>
        <p:txBody>
          <a:bodyPr wrap="squar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eaLnBrk="1" fontAlgn="base" hangingPunct="1">
              <a:spcBef>
                <a:spcPct val="50000"/>
              </a:spcBef>
              <a:spcAft>
                <a:spcPct val="0"/>
              </a:spcAft>
              <a:defRPr/>
            </a:pPr>
            <a:fld id="{AF7AF6B0-6506-437E-8FE2-9CA089AE9D2F}" type="slidenum">
              <a:rPr lang="en-US" altLang="zh-CN" sz="1400" b="1" smtClean="0">
                <a:solidFill>
                  <a:srgbClr val="0000CC"/>
                </a:solidFill>
                <a:latin typeface="Arial"/>
                <a:cs typeface="Aharoni" panose="02010803020104030203" pitchFamily="2" charset="-79"/>
              </a:rPr>
              <a:pPr algn="ctr" eaLnBrk="1" fontAlgn="base" hangingPunct="1">
                <a:spcBef>
                  <a:spcPct val="50000"/>
                </a:spcBef>
                <a:spcAft>
                  <a:spcPct val="0"/>
                </a:spcAft>
                <a:defRPr/>
              </a:pPr>
              <a:t>‹#›</a:t>
            </a:fld>
            <a:endParaRPr lang="en-US" altLang="zh-CN" sz="1400" b="1">
              <a:solidFill>
                <a:srgbClr val="0000CC"/>
              </a:solidFill>
              <a:latin typeface="Arial"/>
              <a:cs typeface="Aharoni" panose="02010803020104030203" pitchFamily="2" charset="-79"/>
            </a:endParaRPr>
          </a:p>
        </p:txBody>
      </p:sp>
    </p:spTree>
    <p:extLst>
      <p:ext uri="{BB962C8B-B14F-4D97-AF65-F5344CB8AC3E}">
        <p14:creationId xmlns:p14="http://schemas.microsoft.com/office/powerpoint/2010/main" val="229372553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timing>
    <p:tnLst>
      <p:par>
        <p:cTn id="1" dur="indefinite" restart="never" nodeType="tmRoot"/>
      </p:par>
    </p:tnLst>
  </p:timing>
  <p:hf hdr="0" ftr="0" dt="0"/>
  <p:txStyles>
    <p:titleStyle>
      <a:lvl1pPr algn="ctr" rtl="0" eaLnBrk="0" fontAlgn="base" hangingPunct="0">
        <a:spcBef>
          <a:spcPct val="0"/>
        </a:spcBef>
        <a:spcAft>
          <a:spcPct val="0"/>
        </a:spcAft>
        <a:defRPr sz="3200" b="1">
          <a:solidFill>
            <a:srgbClr val="FFFF00"/>
          </a:solidFill>
          <a:latin typeface="华文细黑" panose="02010600040101010101" pitchFamily="2" charset="-122"/>
          <a:ea typeface="华文细黑" panose="02010600040101010101" pitchFamily="2" charset="-122"/>
          <a:cs typeface="+mj-cs"/>
        </a:defRPr>
      </a:lvl1pPr>
      <a:lvl2pPr algn="ctr" rtl="0" eaLnBrk="0" fontAlgn="base" hangingPunct="0">
        <a:spcBef>
          <a:spcPct val="0"/>
        </a:spcBef>
        <a:spcAft>
          <a:spcPct val="0"/>
        </a:spcAft>
        <a:defRPr sz="3200" b="1">
          <a:solidFill>
            <a:srgbClr val="FFFF00"/>
          </a:solidFill>
          <a:latin typeface="宋体" pitchFamily="2" charset="-122"/>
          <a:ea typeface="宋体" pitchFamily="2" charset="-122"/>
        </a:defRPr>
      </a:lvl2pPr>
      <a:lvl3pPr algn="ctr" rtl="0" eaLnBrk="0" fontAlgn="base" hangingPunct="0">
        <a:spcBef>
          <a:spcPct val="0"/>
        </a:spcBef>
        <a:spcAft>
          <a:spcPct val="0"/>
        </a:spcAft>
        <a:defRPr sz="3200" b="1">
          <a:solidFill>
            <a:srgbClr val="FFFF00"/>
          </a:solidFill>
          <a:latin typeface="宋体" pitchFamily="2" charset="-122"/>
          <a:ea typeface="宋体" pitchFamily="2" charset="-122"/>
        </a:defRPr>
      </a:lvl3pPr>
      <a:lvl4pPr algn="ctr" rtl="0" eaLnBrk="0" fontAlgn="base" hangingPunct="0">
        <a:spcBef>
          <a:spcPct val="0"/>
        </a:spcBef>
        <a:spcAft>
          <a:spcPct val="0"/>
        </a:spcAft>
        <a:defRPr sz="3200" b="1">
          <a:solidFill>
            <a:srgbClr val="FFFF00"/>
          </a:solidFill>
          <a:latin typeface="宋体" pitchFamily="2" charset="-122"/>
          <a:ea typeface="宋体" pitchFamily="2" charset="-122"/>
        </a:defRPr>
      </a:lvl4pPr>
      <a:lvl5pPr algn="ctr" rtl="0" eaLnBrk="0" fontAlgn="base" hangingPunct="0">
        <a:spcBef>
          <a:spcPct val="0"/>
        </a:spcBef>
        <a:spcAft>
          <a:spcPct val="0"/>
        </a:spcAft>
        <a:defRPr sz="3200" b="1">
          <a:solidFill>
            <a:srgbClr val="FFFF00"/>
          </a:solidFill>
          <a:latin typeface="宋体" pitchFamily="2" charset="-122"/>
          <a:ea typeface="宋体" pitchFamily="2" charset="-122"/>
        </a:defRPr>
      </a:lvl5pPr>
      <a:lvl6pPr marL="457200" algn="ctr" rtl="0" fontAlgn="base">
        <a:spcBef>
          <a:spcPct val="0"/>
        </a:spcBef>
        <a:spcAft>
          <a:spcPct val="0"/>
        </a:spcAft>
        <a:defRPr sz="3200" b="1">
          <a:solidFill>
            <a:srgbClr val="FFFF00"/>
          </a:solidFill>
          <a:latin typeface="宋体" pitchFamily="2" charset="-122"/>
          <a:ea typeface="宋体" pitchFamily="2" charset="-122"/>
        </a:defRPr>
      </a:lvl6pPr>
      <a:lvl7pPr marL="914400" algn="ctr" rtl="0" fontAlgn="base">
        <a:spcBef>
          <a:spcPct val="0"/>
        </a:spcBef>
        <a:spcAft>
          <a:spcPct val="0"/>
        </a:spcAft>
        <a:defRPr sz="3200" b="1">
          <a:solidFill>
            <a:srgbClr val="FFFF00"/>
          </a:solidFill>
          <a:latin typeface="宋体" pitchFamily="2" charset="-122"/>
          <a:ea typeface="宋体" pitchFamily="2" charset="-122"/>
        </a:defRPr>
      </a:lvl7pPr>
      <a:lvl8pPr marL="1371600" algn="ctr" rtl="0" fontAlgn="base">
        <a:spcBef>
          <a:spcPct val="0"/>
        </a:spcBef>
        <a:spcAft>
          <a:spcPct val="0"/>
        </a:spcAft>
        <a:defRPr sz="3200" b="1">
          <a:solidFill>
            <a:srgbClr val="FFFF00"/>
          </a:solidFill>
          <a:latin typeface="宋体" pitchFamily="2" charset="-122"/>
          <a:ea typeface="宋体" pitchFamily="2" charset="-122"/>
        </a:defRPr>
      </a:lvl8pPr>
      <a:lvl9pPr marL="1828800" algn="ctr" rtl="0" fontAlgn="base">
        <a:spcBef>
          <a:spcPct val="0"/>
        </a:spcBef>
        <a:spcAft>
          <a:spcPct val="0"/>
        </a:spcAft>
        <a:defRPr sz="3200" b="1">
          <a:solidFill>
            <a:srgbClr val="FFFF00"/>
          </a:solidFill>
          <a:latin typeface="宋体" pitchFamily="2" charset="-122"/>
          <a:ea typeface="宋体" pitchFamily="2" charset="-122"/>
        </a:defRPr>
      </a:lvl9pPr>
    </p:titleStyle>
    <p:bodyStyle>
      <a:lvl1pPr marL="342900" indent="-342900" algn="l" rtl="0" eaLnBrk="0" fontAlgn="base" hangingPunct="0">
        <a:spcBef>
          <a:spcPts val="300"/>
        </a:spcBef>
        <a:spcAft>
          <a:spcPts val="300"/>
        </a:spcAft>
        <a:buClr>
          <a:srgbClr val="800000"/>
        </a:buClr>
        <a:buFont typeface="Wingdings" pitchFamily="2" charset="2"/>
        <a:buChar char="§"/>
        <a:defRPr sz="2800" b="0" i="0" baseline="0">
          <a:solidFill>
            <a:schemeClr val="tx1"/>
          </a:solidFill>
          <a:latin typeface="华文细黑" panose="02010600040101010101" pitchFamily="2" charset="-122"/>
          <a:ea typeface="华文细黑" panose="02010600040101010101" pitchFamily="2" charset="-122"/>
          <a:cs typeface="+mn-cs"/>
        </a:defRPr>
      </a:lvl1pPr>
      <a:lvl2pPr marL="742950" indent="-285750" algn="l" rtl="0" eaLnBrk="0" fontAlgn="base" hangingPunct="0">
        <a:spcBef>
          <a:spcPts val="300"/>
        </a:spcBef>
        <a:spcAft>
          <a:spcPts val="300"/>
        </a:spcAft>
        <a:buFont typeface="Wingdings" pitchFamily="2" charset="2"/>
        <a:buChar char="Ø"/>
        <a:defRPr sz="2400" b="0" i="0" baseline="0">
          <a:solidFill>
            <a:schemeClr val="tx1"/>
          </a:solidFill>
          <a:latin typeface="华文细黑" panose="02010600040101010101" pitchFamily="2" charset="-122"/>
          <a:ea typeface="华文细黑" panose="02010600040101010101" pitchFamily="2" charset="-122"/>
        </a:defRPr>
      </a:lvl2pPr>
      <a:lvl3pPr marL="1143000" indent="-228600" algn="l" rtl="0" eaLnBrk="0" fontAlgn="base" hangingPunct="0">
        <a:spcBef>
          <a:spcPts val="300"/>
        </a:spcBef>
        <a:spcAft>
          <a:spcPts val="300"/>
        </a:spcAft>
        <a:buFont typeface="宋体" pitchFamily="2" charset="-122"/>
        <a:buChar char="–"/>
        <a:defRPr sz="2000" b="0" i="0" baseline="0">
          <a:solidFill>
            <a:schemeClr val="tx1"/>
          </a:solidFill>
          <a:latin typeface="华文细黑" panose="02010600040101010101" pitchFamily="2" charset="-122"/>
          <a:ea typeface="华文细黑" panose="02010600040101010101" pitchFamily="2" charset="-122"/>
        </a:defRPr>
      </a:lvl3pPr>
      <a:lvl4pPr marL="1600200" indent="-228600" algn="l" rtl="0" eaLnBrk="0" fontAlgn="base" hangingPunct="0">
        <a:spcBef>
          <a:spcPts val="300"/>
        </a:spcBef>
        <a:spcAft>
          <a:spcPts val="300"/>
        </a:spcAft>
        <a:buChar char="•"/>
        <a:defRPr sz="2000" b="0" i="0" baseline="0">
          <a:solidFill>
            <a:schemeClr val="tx1"/>
          </a:solidFill>
          <a:latin typeface="华文细黑" panose="02010600040101010101" pitchFamily="2" charset="-122"/>
          <a:ea typeface="华文细黑" panose="02010600040101010101" pitchFamily="2" charset="-122"/>
        </a:defRPr>
      </a:lvl4pPr>
      <a:lvl5pPr marL="2057400" indent="-228600" algn="l" rtl="0" eaLnBrk="0" fontAlgn="base" hangingPunct="0">
        <a:spcBef>
          <a:spcPts val="300"/>
        </a:spcBef>
        <a:spcAft>
          <a:spcPts val="300"/>
        </a:spcAft>
        <a:buFont typeface="Wingdings" pitchFamily="2" charset="2"/>
        <a:buChar char="ü"/>
        <a:defRPr sz="2000" b="0" i="0" baseline="0">
          <a:solidFill>
            <a:schemeClr val="tx1"/>
          </a:solidFill>
          <a:latin typeface="华文细黑" panose="02010600040101010101" pitchFamily="2" charset="-122"/>
          <a:ea typeface="华文细黑" panose="02010600040101010101" pitchFamily="2" charset="-122"/>
        </a:defRPr>
      </a:lvl5pPr>
      <a:lvl6pPr marL="2514600" indent="-228600" algn="l" rtl="0" fontAlgn="base">
        <a:spcBef>
          <a:spcPct val="20000"/>
        </a:spcBef>
        <a:spcAft>
          <a:spcPct val="0"/>
        </a:spcAft>
        <a:buFont typeface="Wingdings" pitchFamily="2" charset="2"/>
        <a:buChar char="ü"/>
        <a:defRPr sz="2000" b="1">
          <a:solidFill>
            <a:schemeClr val="tx1"/>
          </a:solidFill>
          <a:latin typeface="+mn-lt"/>
          <a:ea typeface="+mn-ea"/>
        </a:defRPr>
      </a:lvl6pPr>
      <a:lvl7pPr marL="2971800" indent="-228600" algn="l" rtl="0" fontAlgn="base">
        <a:spcBef>
          <a:spcPct val="20000"/>
        </a:spcBef>
        <a:spcAft>
          <a:spcPct val="0"/>
        </a:spcAft>
        <a:buFont typeface="Wingdings" pitchFamily="2" charset="2"/>
        <a:buChar char="ü"/>
        <a:defRPr sz="2000" b="1">
          <a:solidFill>
            <a:schemeClr val="tx1"/>
          </a:solidFill>
          <a:latin typeface="+mn-lt"/>
          <a:ea typeface="+mn-ea"/>
        </a:defRPr>
      </a:lvl7pPr>
      <a:lvl8pPr marL="3429000" indent="-228600" algn="l" rtl="0" fontAlgn="base">
        <a:spcBef>
          <a:spcPct val="20000"/>
        </a:spcBef>
        <a:spcAft>
          <a:spcPct val="0"/>
        </a:spcAft>
        <a:buFont typeface="Wingdings" pitchFamily="2" charset="2"/>
        <a:buChar char="ü"/>
        <a:defRPr sz="2000" b="1">
          <a:solidFill>
            <a:schemeClr val="tx1"/>
          </a:solidFill>
          <a:latin typeface="+mn-lt"/>
          <a:ea typeface="+mn-ea"/>
        </a:defRPr>
      </a:lvl8pPr>
      <a:lvl9pPr marL="3886200" indent="-228600" algn="l" rtl="0" fontAlgn="base">
        <a:spcBef>
          <a:spcPct val="20000"/>
        </a:spcBef>
        <a:spcAft>
          <a:spcPct val="0"/>
        </a:spcAft>
        <a:buFont typeface="Wingdings" pitchFamily="2" charset="2"/>
        <a:buChar char="ü"/>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slideLayout" Target="../slideLayouts/slideLayout6.xml"/><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tags" Target="../tags/tag34.xml"/><Relationship Id="rId2" Type="http://schemas.openxmlformats.org/officeDocument/2006/relationships/tags" Target="../tags/tag19.xml"/><Relationship Id="rId16" Type="http://schemas.openxmlformats.org/officeDocument/2006/relationships/tags" Target="../tags/tag33.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5" Type="http://schemas.openxmlformats.org/officeDocument/2006/relationships/tags" Target="../tags/tag22.xml"/><Relationship Id="rId15" Type="http://schemas.openxmlformats.org/officeDocument/2006/relationships/tags" Target="../tags/tag32.xml"/><Relationship Id="rId10" Type="http://schemas.openxmlformats.org/officeDocument/2006/relationships/tags" Target="../tags/tag27.xml"/><Relationship Id="rId19" Type="http://schemas.openxmlformats.org/officeDocument/2006/relationships/image" Target="../media/image47.tmp"/><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s>
</file>

<file path=ppt/slides/_rels/slide115.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6.emf"/></Relationships>
</file>

<file path=ppt/slides/_rels/slide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6.png"/><Relationship Id="rId4" Type="http://schemas.openxmlformats.org/officeDocument/2006/relationships/image" Target="../media/image25.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Microsoft_Visio_2003-2010___1.vsd"/><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8.w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oleObject" Target="../embeddings/Microsoft_Visio_2003-2010___2.vsd"/><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9.wmf"/></Relationships>
</file>

<file path=ppt/slides/_rels/slide41.xml.rels><?xml version="1.0" encoding="UTF-8" standalone="yes"?>
<Relationships xmlns="http://schemas.openxmlformats.org/package/2006/relationships"><Relationship Id="rId3" Type="http://schemas.openxmlformats.org/officeDocument/2006/relationships/oleObject" Target="../embeddings/Microsoft_Visio_2003-2010___3.vsd"/><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30.w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31.w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32.wmf"/></Relationships>
</file>

<file path=ppt/slides/_rels/slide4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34.wmf"/></Relationships>
</file>

<file path=ppt/slides/_rels/slide47.xml.rels><?xml version="1.0" encoding="UTF-8" standalone="yes"?>
<Relationships xmlns="http://schemas.openxmlformats.org/package/2006/relationships"><Relationship Id="rId3" Type="http://schemas.openxmlformats.org/officeDocument/2006/relationships/oleObject" Target="../embeddings/Microsoft_Visio_2003-2010___4.vsd"/><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35.emf"/></Relationships>
</file>

<file path=ppt/slides/_rels/slide48.xml.rels><?xml version="1.0" encoding="UTF-8" standalone="yes"?>
<Relationships xmlns="http://schemas.openxmlformats.org/package/2006/relationships"><Relationship Id="rId3" Type="http://schemas.openxmlformats.org/officeDocument/2006/relationships/oleObject" Target="../embeddings/Microsoft_Visio_2003-2010___5.vsd"/><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34.wmf"/><Relationship Id="rId5" Type="http://schemas.openxmlformats.org/officeDocument/2006/relationships/oleObject" Target="../embeddings/oleObject6.bin"/><Relationship Id="rId4" Type="http://schemas.openxmlformats.org/officeDocument/2006/relationships/image" Target="../media/image35.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Microsoft_Visio_2003-2010___6.vsd"/><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36.w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37.w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38.e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39.e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38.emf"/></Relationships>
</file>

<file path=ppt/slides/_rels/slide56.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tags" Target="../tags/tag7.xml"/><Relationship Id="rId13" Type="http://schemas.openxmlformats.org/officeDocument/2006/relationships/tags" Target="../tags/tag12.xml"/><Relationship Id="rId18" Type="http://schemas.openxmlformats.org/officeDocument/2006/relationships/tags" Target="../tags/tag17.xml"/><Relationship Id="rId3" Type="http://schemas.openxmlformats.org/officeDocument/2006/relationships/tags" Target="../tags/tag2.xml"/><Relationship Id="rId21" Type="http://schemas.openxmlformats.org/officeDocument/2006/relationships/image" Target="../media/image46.png"/><Relationship Id="rId7" Type="http://schemas.openxmlformats.org/officeDocument/2006/relationships/tags" Target="../tags/tag6.xml"/><Relationship Id="rId12" Type="http://schemas.openxmlformats.org/officeDocument/2006/relationships/tags" Target="../tags/tag11.xml"/><Relationship Id="rId17" Type="http://schemas.openxmlformats.org/officeDocument/2006/relationships/tags" Target="../tags/tag16.xml"/><Relationship Id="rId2" Type="http://schemas.openxmlformats.org/officeDocument/2006/relationships/tags" Target="../tags/tag1.xml"/><Relationship Id="rId16" Type="http://schemas.openxmlformats.org/officeDocument/2006/relationships/tags" Target="../tags/tag15.xml"/><Relationship Id="rId20" Type="http://schemas.openxmlformats.org/officeDocument/2006/relationships/oleObject" Target="../embeddings/oleObject11.bin"/><Relationship Id="rId1" Type="http://schemas.openxmlformats.org/officeDocument/2006/relationships/vmlDrawing" Target="../drawings/vmlDrawing16.vml"/><Relationship Id="rId6" Type="http://schemas.openxmlformats.org/officeDocument/2006/relationships/tags" Target="../tags/tag5.xml"/><Relationship Id="rId11" Type="http://schemas.openxmlformats.org/officeDocument/2006/relationships/tags" Target="../tags/tag10.xml"/><Relationship Id="rId5" Type="http://schemas.openxmlformats.org/officeDocument/2006/relationships/tags" Target="../tags/tag4.xml"/><Relationship Id="rId15" Type="http://schemas.openxmlformats.org/officeDocument/2006/relationships/tags" Target="../tags/tag14.xml"/><Relationship Id="rId10" Type="http://schemas.openxmlformats.org/officeDocument/2006/relationships/tags" Target="../tags/tag9.xml"/><Relationship Id="rId19" Type="http://schemas.openxmlformats.org/officeDocument/2006/relationships/slideLayout" Target="../slideLayouts/slideLayout6.xml"/><Relationship Id="rId4" Type="http://schemas.openxmlformats.org/officeDocument/2006/relationships/tags" Target="../tags/tag3.xml"/><Relationship Id="rId9" Type="http://schemas.openxmlformats.org/officeDocument/2006/relationships/tags" Target="../tags/tag8.xml"/><Relationship Id="rId14" Type="http://schemas.openxmlformats.org/officeDocument/2006/relationships/tags" Target="../tags/tag13.xml"/><Relationship Id="rId22" Type="http://schemas.openxmlformats.org/officeDocument/2006/relationships/image" Target="../media/image47.tmp"/></Relationships>
</file>

<file path=ppt/slides/_rels/slide69.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Microsoft_Visio_2003-2010___7.vsd"/><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52.emf"/></Relationships>
</file>

<file path=ppt/slides/_rels/slide95.xml.rels><?xml version="1.0" encoding="UTF-8" standalone="yes"?>
<Relationships xmlns="http://schemas.openxmlformats.org/package/2006/relationships"><Relationship Id="rId3" Type="http://schemas.openxmlformats.org/officeDocument/2006/relationships/oleObject" Target="../embeddings/Microsoft_Visio_2003-2010___8.vsd"/><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53.em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609600" y="667265"/>
            <a:ext cx="7772400" cy="1143000"/>
          </a:xfrm>
        </p:spPr>
        <p:txBody>
          <a:bodyPr/>
          <a:lstStyle/>
          <a:p>
            <a:r>
              <a:rPr lang="zh-CN" altLang="en-US" sz="3200"/>
              <a:t>软件工程导论</a:t>
            </a:r>
            <a:r>
              <a:rPr lang="en-US" altLang="zh-CN" sz="3200"/>
              <a:t>SE33001</a:t>
            </a:r>
            <a:endParaRPr lang="zh-CN" altLang="en-US" sz="1600">
              <a:solidFill>
                <a:srgbClr val="0000FF"/>
              </a:solidFill>
            </a:endParaRPr>
          </a:p>
        </p:txBody>
      </p:sp>
      <p:sp>
        <p:nvSpPr>
          <p:cNvPr id="6" name="Rectangle 8"/>
          <p:cNvSpPr>
            <a:spLocks noChangeArrowheads="1"/>
          </p:cNvSpPr>
          <p:nvPr/>
        </p:nvSpPr>
        <p:spPr bwMode="white">
          <a:xfrm>
            <a:off x="609600" y="3071341"/>
            <a:ext cx="7993062" cy="144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spcAft>
                <a:spcPct val="20000"/>
              </a:spcAft>
              <a:buClr>
                <a:srgbClr val="800000"/>
              </a:buClr>
              <a:buSzPct val="10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Ø"/>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SzPct val="100000"/>
              <a:buFont typeface="宋体" panose="02010600030101010101" pitchFamily="2" charset="-122"/>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SzPct val="10000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ClrTx/>
              <a:buSzTx/>
              <a:buFont typeface="Wingdings" panose="05000000000000000000" pitchFamily="2" charset="2"/>
              <a:buNone/>
            </a:pPr>
            <a:r>
              <a:rPr lang="zh-CN" altLang="en-US" sz="4400" b="0" smtClean="0">
                <a:solidFill>
                  <a:srgbClr val="3333CC"/>
                </a:solidFill>
                <a:latin typeface="Arial"/>
                <a:ea typeface="黑体" panose="02010609060101010101" pitchFamily="49" charset="-122"/>
              </a:rPr>
              <a:t>第</a:t>
            </a:r>
            <a:r>
              <a:rPr lang="en-US" altLang="zh-CN" sz="4400" b="0" smtClean="0">
                <a:solidFill>
                  <a:srgbClr val="3333CC"/>
                </a:solidFill>
                <a:latin typeface="Arial"/>
                <a:ea typeface="黑体" panose="02010609060101010101" pitchFamily="49" charset="-122"/>
              </a:rPr>
              <a:t>11</a:t>
            </a:r>
            <a:r>
              <a:rPr lang="zh-CN" altLang="en-US" sz="4400" b="0" smtClean="0">
                <a:solidFill>
                  <a:srgbClr val="3333CC"/>
                </a:solidFill>
                <a:latin typeface="Arial"/>
                <a:ea typeface="黑体" panose="02010609060101010101" pitchFamily="49" charset="-122"/>
              </a:rPr>
              <a:t>章</a:t>
            </a:r>
            <a:r>
              <a:rPr lang="zh-CN" altLang="en-US" sz="4400" b="0">
                <a:solidFill>
                  <a:srgbClr val="3333CC"/>
                </a:solidFill>
                <a:latin typeface="Arial"/>
                <a:ea typeface="黑体" panose="02010609060101010101" pitchFamily="49" charset="-122"/>
              </a:rPr>
              <a:t>：</a:t>
            </a:r>
            <a:r>
              <a:rPr lang="zh-CN" altLang="en-US" sz="4400" b="0" smtClean="0">
                <a:solidFill>
                  <a:srgbClr val="3333CC"/>
                </a:solidFill>
                <a:latin typeface="Arial"/>
                <a:ea typeface="黑体" panose="02010609060101010101" pitchFamily="49" charset="-122"/>
              </a:rPr>
              <a:t>面向对象设计</a:t>
            </a:r>
            <a:endParaRPr lang="en-US" altLang="zh-CN" sz="4400" b="0" smtClean="0">
              <a:solidFill>
                <a:srgbClr val="3333CC"/>
              </a:solidFill>
              <a:latin typeface="Arial"/>
              <a:ea typeface="黑体" panose="02010609060101010101" pitchFamily="49" charset="-122"/>
            </a:endParaRPr>
          </a:p>
          <a:p>
            <a:pPr algn="ctr" fontAlgn="base">
              <a:spcBef>
                <a:spcPct val="0"/>
              </a:spcBef>
              <a:spcAft>
                <a:spcPct val="0"/>
              </a:spcAft>
              <a:buClrTx/>
              <a:buSzTx/>
              <a:buFont typeface="Wingdings" panose="05000000000000000000" pitchFamily="2" charset="2"/>
              <a:buNone/>
            </a:pPr>
            <a:r>
              <a:rPr lang="en-US" altLang="zh-CN" b="0" smtClean="0">
                <a:solidFill>
                  <a:srgbClr val="3333CC"/>
                </a:solidFill>
                <a:latin typeface="华文细黑" panose="02010600040101010101" pitchFamily="2" charset="-122"/>
                <a:ea typeface="华文细黑" panose="02010600040101010101" pitchFamily="2" charset="-122"/>
              </a:rPr>
              <a:t>Chapter 11</a:t>
            </a:r>
            <a:r>
              <a:rPr lang="zh-CN" altLang="en-US" b="0" smtClean="0">
                <a:solidFill>
                  <a:srgbClr val="3333CC"/>
                </a:solidFill>
                <a:latin typeface="华文细黑" panose="02010600040101010101" pitchFamily="2" charset="-122"/>
                <a:ea typeface="华文细黑" panose="02010600040101010101" pitchFamily="2" charset="-122"/>
              </a:rPr>
              <a:t>：</a:t>
            </a:r>
            <a:r>
              <a:rPr lang="en-US" altLang="zh-CN" b="0">
                <a:solidFill>
                  <a:srgbClr val="3333CC"/>
                </a:solidFill>
                <a:latin typeface="华文细黑" panose="02010600040101010101" pitchFamily="2" charset="-122"/>
                <a:ea typeface="华文细黑" panose="02010600040101010101" pitchFamily="2" charset="-122"/>
              </a:rPr>
              <a:t>Object-Oriented </a:t>
            </a:r>
            <a:r>
              <a:rPr lang="en-US" altLang="zh-CN" b="0" smtClean="0">
                <a:solidFill>
                  <a:srgbClr val="3333CC"/>
                </a:solidFill>
                <a:latin typeface="华文细黑" panose="02010600040101010101" pitchFamily="2" charset="-122"/>
                <a:ea typeface="华文细黑" panose="02010600040101010101" pitchFamily="2" charset="-122"/>
              </a:rPr>
              <a:t>Design</a:t>
            </a:r>
            <a:endParaRPr lang="en-US" altLang="zh-CN" b="0">
              <a:solidFill>
                <a:srgbClr val="3333CC"/>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215292398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软件设计四方面的内容介绍</a:t>
            </a:r>
            <a:endParaRPr lang="zh-CN" altLang="en-US"/>
          </a:p>
        </p:txBody>
      </p:sp>
      <p:sp>
        <p:nvSpPr>
          <p:cNvPr id="3" name="内容占位符 2"/>
          <p:cNvSpPr>
            <a:spLocks noGrp="1"/>
          </p:cNvSpPr>
          <p:nvPr>
            <p:ph idx="1"/>
          </p:nvPr>
        </p:nvSpPr>
        <p:spPr/>
        <p:txBody>
          <a:bodyPr/>
          <a:lstStyle/>
          <a:p>
            <a:r>
              <a:rPr lang="zh-CN" altLang="en-US">
                <a:solidFill>
                  <a:srgbClr val="0000FF"/>
                </a:solidFill>
              </a:rPr>
              <a:t>架构</a:t>
            </a:r>
            <a:r>
              <a:rPr lang="zh-CN" altLang="en-US" smtClean="0">
                <a:solidFill>
                  <a:srgbClr val="0000FF"/>
                </a:solidFill>
              </a:rPr>
              <a:t>设计：</a:t>
            </a:r>
            <a:r>
              <a:rPr lang="zh-CN" altLang="en-US" smtClean="0"/>
              <a:t>规划</a:t>
            </a:r>
            <a:r>
              <a:rPr lang="zh-CN" altLang="en-US"/>
              <a:t>系统的</a:t>
            </a:r>
            <a:r>
              <a:rPr lang="zh-CN" altLang="en-US" smtClean="0"/>
              <a:t>各个模块以及各个模块的</a:t>
            </a:r>
            <a:r>
              <a:rPr lang="zh-CN" altLang="en-US"/>
              <a:t>关系。</a:t>
            </a:r>
          </a:p>
          <a:p>
            <a:r>
              <a:rPr lang="zh-CN" altLang="en-US" smtClean="0">
                <a:solidFill>
                  <a:srgbClr val="0000FF"/>
                </a:solidFill>
              </a:rPr>
              <a:t>数据设计</a:t>
            </a:r>
            <a:r>
              <a:rPr lang="zh-CN" altLang="en-US" smtClean="0"/>
              <a:t>：是对</a:t>
            </a:r>
            <a:r>
              <a:rPr lang="zh-CN" altLang="en-US"/>
              <a:t>需求中</a:t>
            </a:r>
            <a:r>
              <a:rPr lang="zh-CN" altLang="en-US" smtClean="0"/>
              <a:t>的</a:t>
            </a:r>
            <a:r>
              <a:rPr lang="zh-CN" altLang="en-US">
                <a:solidFill>
                  <a:srgbClr val="0000FF"/>
                </a:solidFill>
              </a:rPr>
              <a:t>业务</a:t>
            </a:r>
            <a:r>
              <a:rPr lang="zh-CN" altLang="en-US" smtClean="0"/>
              <a:t>进行分析</a:t>
            </a:r>
            <a:r>
              <a:rPr lang="zh-CN" altLang="en-US"/>
              <a:t>后，设计</a:t>
            </a:r>
            <a:r>
              <a:rPr lang="zh-CN" altLang="en-US" smtClean="0"/>
              <a:t>出表</a:t>
            </a:r>
            <a:r>
              <a:rPr lang="zh-CN" altLang="en-US"/>
              <a:t>和表关系、视图等数据库</a:t>
            </a:r>
            <a:r>
              <a:rPr lang="zh-CN" altLang="en-US" smtClean="0"/>
              <a:t>元素</a:t>
            </a:r>
            <a:endParaRPr lang="en-US" altLang="zh-CN" smtClean="0"/>
          </a:p>
          <a:p>
            <a:r>
              <a:rPr lang="zh-CN" altLang="en-US">
                <a:solidFill>
                  <a:srgbClr val="0000FF"/>
                </a:solidFill>
              </a:rPr>
              <a:t>模块设计</a:t>
            </a:r>
            <a:r>
              <a:rPr lang="zh-CN" altLang="en-US" smtClean="0">
                <a:solidFill>
                  <a:srgbClr val="0000FF"/>
                </a:solidFill>
              </a:rPr>
              <a:t>：</a:t>
            </a:r>
            <a:r>
              <a:rPr lang="zh-CN" altLang="en-US" smtClean="0"/>
              <a:t>架构设计中将</a:t>
            </a:r>
            <a:r>
              <a:rPr lang="zh-CN" altLang="en-US"/>
              <a:t>系统划分</a:t>
            </a:r>
            <a:r>
              <a:rPr lang="zh-CN" altLang="en-US" smtClean="0"/>
              <a:t>成了多</a:t>
            </a:r>
            <a:r>
              <a:rPr lang="zh-CN" altLang="en-US"/>
              <a:t>个模块，</a:t>
            </a:r>
            <a:r>
              <a:rPr lang="zh-CN" altLang="en-US">
                <a:solidFill>
                  <a:srgbClr val="0000FF"/>
                </a:solidFill>
              </a:rPr>
              <a:t>模块设计就是</a:t>
            </a:r>
            <a:r>
              <a:rPr lang="zh-CN" altLang="en-US" smtClean="0">
                <a:solidFill>
                  <a:srgbClr val="0000FF"/>
                </a:solidFill>
              </a:rPr>
              <a:t>针对某个</a:t>
            </a:r>
            <a:r>
              <a:rPr lang="zh-CN" altLang="en-US">
                <a:solidFill>
                  <a:srgbClr val="0000FF"/>
                </a:solidFill>
              </a:rPr>
              <a:t>模块的具体</a:t>
            </a:r>
            <a:r>
              <a:rPr lang="zh-CN" altLang="en-US" smtClean="0">
                <a:solidFill>
                  <a:srgbClr val="0000FF"/>
                </a:solidFill>
              </a:rPr>
              <a:t>设计。</a:t>
            </a:r>
            <a:endParaRPr lang="zh-CN" altLang="en-US">
              <a:solidFill>
                <a:srgbClr val="0000FF"/>
              </a:solidFill>
            </a:endParaRPr>
          </a:p>
          <a:p>
            <a:r>
              <a:rPr lang="zh-CN" altLang="en-US" smtClean="0">
                <a:solidFill>
                  <a:srgbClr val="0000FF"/>
                </a:solidFill>
              </a:rPr>
              <a:t>接口设计：</a:t>
            </a:r>
            <a:r>
              <a:rPr lang="zh-CN" altLang="en-US"/>
              <a:t>软件与其他软硬件系统、软件与人之间的交互</a:t>
            </a:r>
            <a:r>
              <a:rPr lang="zh-CN" altLang="en-US" smtClean="0"/>
              <a:t>关系；</a:t>
            </a:r>
            <a:endParaRPr lang="zh-CN" altLang="en-US"/>
          </a:p>
        </p:txBody>
      </p:sp>
    </p:spTree>
    <p:extLst>
      <p:ext uri="{BB962C8B-B14F-4D97-AF65-F5344CB8AC3E}">
        <p14:creationId xmlns:p14="http://schemas.microsoft.com/office/powerpoint/2010/main" val="2765501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par>
                                <p:cTn id="13" presetID="14" presetClass="exit" presetSubtype="10" fill="hold" nodeType="withEffect">
                                  <p:stCondLst>
                                    <p:cond delay="0"/>
                                  </p:stCondLst>
                                  <p:childTnLst>
                                    <p:animEffect transition="out" filter="randombar(horizontal)">
                                      <p:cBhvr>
                                        <p:cTn id="14" dur="500"/>
                                        <p:tgtEl>
                                          <p:spTgt spid="3">
                                            <p:txEl>
                                              <p:pRg st="0" end="0"/>
                                            </p:txEl>
                                          </p:spTgt>
                                        </p:tgtEl>
                                      </p:cBhvr>
                                    </p:animEffect>
                                    <p:set>
                                      <p:cBhvr>
                                        <p:cTn id="15"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0" dur="500"/>
                                        <p:tgtEl>
                                          <p:spTgt spid="3">
                                            <p:txEl>
                                              <p:pRg st="2" end="2"/>
                                            </p:txEl>
                                          </p:spTgt>
                                        </p:tgtEl>
                                      </p:cBhvr>
                                    </p:animEffect>
                                  </p:childTnLst>
                                </p:cTn>
                              </p:par>
                              <p:par>
                                <p:cTn id="21" presetID="14" presetClass="exit" presetSubtype="10" fill="hold" nodeType="withEffect">
                                  <p:stCondLst>
                                    <p:cond delay="0"/>
                                  </p:stCondLst>
                                  <p:childTnLst>
                                    <p:animEffect transition="out" filter="randombar(horizontal)">
                                      <p:cBhvr>
                                        <p:cTn id="22" dur="500"/>
                                        <p:tgtEl>
                                          <p:spTgt spid="3">
                                            <p:txEl>
                                              <p:pRg st="1" end="1"/>
                                            </p:txEl>
                                          </p:spTgt>
                                        </p:tgtEl>
                                      </p:cBhvr>
                                    </p:animEffect>
                                    <p:set>
                                      <p:cBhvr>
                                        <p:cTn id="23" dur="1" fill="hold">
                                          <p:stCondLst>
                                            <p:cond delay="499"/>
                                          </p:stCondLst>
                                        </p:cTn>
                                        <p:tgtEl>
                                          <p:spTgt spid="3">
                                            <p:txEl>
                                              <p:pRg st="1" end="1"/>
                                            </p:txEl>
                                          </p:spTgt>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8" dur="500"/>
                                        <p:tgtEl>
                                          <p:spTgt spid="3">
                                            <p:txEl>
                                              <p:pRg st="3" end="3"/>
                                            </p:txEl>
                                          </p:spTgt>
                                        </p:tgtEl>
                                      </p:cBhvr>
                                    </p:animEffect>
                                  </p:childTnLst>
                                </p:cTn>
                              </p:par>
                              <p:par>
                                <p:cTn id="29" presetID="14" presetClass="exit" presetSubtype="10" fill="hold" nodeType="withEffect">
                                  <p:stCondLst>
                                    <p:cond delay="0"/>
                                  </p:stCondLst>
                                  <p:childTnLst>
                                    <p:animEffect transition="out" filter="randombar(horizontal)">
                                      <p:cBhvr>
                                        <p:cTn id="30" dur="500"/>
                                        <p:tgtEl>
                                          <p:spTgt spid="3">
                                            <p:txEl>
                                              <p:pRg st="2" end="2"/>
                                            </p:txEl>
                                          </p:spTgt>
                                        </p:tgtEl>
                                      </p:cBhvr>
                                    </p:animEffect>
                                    <p:set>
                                      <p:cBhvr>
                                        <p:cTn id="31" dur="1" fill="hold">
                                          <p:stCondLst>
                                            <p:cond delay="499"/>
                                          </p:stCondLst>
                                        </p:cTn>
                                        <p:tgtEl>
                                          <p:spTgt spid="3">
                                            <p:txEl>
                                              <p:pRg st="2" end="2"/>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使用控制器模式的好处</a:t>
            </a:r>
          </a:p>
        </p:txBody>
      </p:sp>
      <p:sp>
        <p:nvSpPr>
          <p:cNvPr id="3" name="内容占位符 2"/>
          <p:cNvSpPr>
            <a:spLocks noGrp="1"/>
          </p:cNvSpPr>
          <p:nvPr>
            <p:ph idx="1"/>
          </p:nvPr>
        </p:nvSpPr>
        <p:spPr/>
        <p:txBody>
          <a:bodyPr/>
          <a:lstStyle/>
          <a:p>
            <a:r>
              <a:rPr lang="en-US" altLang="zh-CN"/>
              <a:t>GUI</a:t>
            </a:r>
            <a:r>
              <a:rPr lang="zh-CN" altLang="en-US"/>
              <a:t>仅仅负责输入、输出；捕捉了用户</a:t>
            </a:r>
            <a:r>
              <a:rPr lang="zh-CN" altLang="en-US" smtClean="0"/>
              <a:t>输入后</a:t>
            </a:r>
            <a:r>
              <a:rPr lang="zh-CN" altLang="en-US"/>
              <a:t>，仅仅将输入传给</a:t>
            </a:r>
            <a:r>
              <a:rPr lang="en-US" altLang="zh-CN" smtClean="0"/>
              <a:t>Controller</a:t>
            </a:r>
            <a:r>
              <a:rPr lang="zh-CN" altLang="en-US" smtClean="0"/>
              <a:t>，而</a:t>
            </a:r>
            <a:r>
              <a:rPr lang="zh-CN" altLang="en-US"/>
              <a:t>不是调用应用层其它的</a:t>
            </a:r>
            <a:r>
              <a:rPr lang="zh-CN" altLang="en-US" smtClean="0"/>
              <a:t>类，不</a:t>
            </a:r>
            <a:r>
              <a:rPr lang="zh-CN" altLang="en-US"/>
              <a:t>包含业务逻辑。</a:t>
            </a:r>
          </a:p>
          <a:p>
            <a:r>
              <a:rPr lang="zh-CN" altLang="en-US"/>
              <a:t>对于</a:t>
            </a:r>
            <a:r>
              <a:rPr lang="en-US" altLang="zh-CN"/>
              <a:t>GUI</a:t>
            </a:r>
            <a:r>
              <a:rPr lang="zh-CN" altLang="en-US"/>
              <a:t>传递进来的请求，根据请求的不同，而调用应用层的不同的类；充当指挥员的角色；包含了高层的业务逻辑</a:t>
            </a:r>
            <a:r>
              <a:rPr lang="zh-CN" altLang="en-US" smtClean="0"/>
              <a:t>。</a:t>
            </a:r>
            <a:endParaRPr lang="en-US" altLang="zh-CN" smtClean="0"/>
          </a:p>
          <a:p>
            <a:r>
              <a:rPr lang="zh-CN" altLang="en-US" smtClean="0"/>
              <a:t>控制器降低了界面与业务逻辑的耦合度</a:t>
            </a:r>
            <a:endParaRPr lang="zh-CN" altLang="en-US"/>
          </a:p>
          <a:p>
            <a:endParaRPr lang="zh-CN" altLang="en-US"/>
          </a:p>
        </p:txBody>
      </p:sp>
    </p:spTree>
    <p:extLst>
      <p:ext uri="{BB962C8B-B14F-4D97-AF65-F5344CB8AC3E}">
        <p14:creationId xmlns:p14="http://schemas.microsoft.com/office/powerpoint/2010/main" val="756008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a:t>
            </a:r>
            <a:r>
              <a:rPr lang="en-US" altLang="zh-CN" smtClean="0"/>
              <a:t>6</a:t>
            </a:r>
            <a:r>
              <a:rPr lang="zh-CN" altLang="en-US" smtClean="0"/>
              <a:t>）</a:t>
            </a:r>
            <a:r>
              <a:rPr lang="en-US" altLang="zh-CN" smtClean="0"/>
              <a:t>Polymorphism </a:t>
            </a:r>
            <a:r>
              <a:rPr lang="zh-CN" altLang="en-US"/>
              <a:t>（多态模式</a:t>
            </a:r>
            <a:r>
              <a:rPr lang="zh-CN" altLang="en-US" smtClean="0"/>
              <a:t>）</a:t>
            </a:r>
            <a:endParaRPr lang="zh-CN" altLang="en-US"/>
          </a:p>
        </p:txBody>
      </p:sp>
      <p:sp>
        <p:nvSpPr>
          <p:cNvPr id="3" name="内容占位符 2"/>
          <p:cNvSpPr>
            <a:spLocks noGrp="1"/>
          </p:cNvSpPr>
          <p:nvPr>
            <p:ph idx="1"/>
          </p:nvPr>
        </p:nvSpPr>
        <p:spPr/>
        <p:txBody>
          <a:bodyPr/>
          <a:lstStyle/>
          <a:p>
            <a:r>
              <a:rPr lang="zh-CN" altLang="en-US"/>
              <a:t>如果一个程序使用了条件语句，则当有新的条件被加入的话，则需要修改原来的条件语句组的逻辑，</a:t>
            </a:r>
            <a:r>
              <a:rPr lang="zh-CN" altLang="en-US">
                <a:solidFill>
                  <a:srgbClr val="0000FF"/>
                </a:solidFill>
              </a:rPr>
              <a:t>程序不容易扩展</a:t>
            </a:r>
          </a:p>
          <a:p>
            <a:r>
              <a:rPr lang="zh-CN" altLang="en-US"/>
              <a:t>多态</a:t>
            </a:r>
            <a:r>
              <a:rPr lang="zh-CN" altLang="en-US" smtClean="0"/>
              <a:t>模式：</a:t>
            </a:r>
            <a:r>
              <a:rPr lang="zh-CN" altLang="en-US" smtClean="0">
                <a:solidFill>
                  <a:srgbClr val="0000FF"/>
                </a:solidFill>
              </a:rPr>
              <a:t>当</a:t>
            </a:r>
            <a:r>
              <a:rPr lang="zh-CN" altLang="en-US">
                <a:solidFill>
                  <a:srgbClr val="0000FF"/>
                </a:solidFill>
              </a:rPr>
              <a:t>相关的行为基于类型而变化，使用多态操作，将行为责任分配给相关的类型</a:t>
            </a:r>
            <a:r>
              <a:rPr lang="zh-CN" altLang="en-US"/>
              <a:t>。</a:t>
            </a:r>
          </a:p>
          <a:p>
            <a:endParaRPr lang="zh-CN" altLang="en-US" smtClean="0"/>
          </a:p>
          <a:p>
            <a:endParaRPr lang="zh-CN" altLang="en-US"/>
          </a:p>
        </p:txBody>
      </p:sp>
    </p:spTree>
    <p:extLst>
      <p:ext uri="{BB962C8B-B14F-4D97-AF65-F5344CB8AC3E}">
        <p14:creationId xmlns:p14="http://schemas.microsoft.com/office/powerpoint/2010/main" val="360969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Polymorphism</a:t>
            </a:r>
            <a:r>
              <a:rPr lang="zh-CN" altLang="en-US" smtClean="0"/>
              <a:t>示例</a:t>
            </a:r>
            <a:endParaRPr lang="zh-CN" altLang="en-US"/>
          </a:p>
        </p:txBody>
      </p:sp>
      <p:sp>
        <p:nvSpPr>
          <p:cNvPr id="4" name="Rectangle 6"/>
          <p:cNvSpPr>
            <a:spLocks noChangeArrowheads="1"/>
          </p:cNvSpPr>
          <p:nvPr/>
        </p:nvSpPr>
        <p:spPr bwMode="auto">
          <a:xfrm>
            <a:off x="395288" y="1952625"/>
            <a:ext cx="3240087" cy="492125"/>
          </a:xfrm>
          <a:prstGeom prst="rect">
            <a:avLst/>
          </a:prstGeom>
          <a:solidFill>
            <a:srgbClr val="FFFFFF"/>
          </a:solidFill>
          <a:ln w="12700">
            <a:solidFill>
              <a:srgbClr val="000000"/>
            </a:solidFill>
            <a:miter lim="800000"/>
            <a:headEnd type="none" w="sm" len="sm"/>
            <a:tailEnd type="none" w="sm" len="sm"/>
          </a:ln>
        </p:spPr>
        <p:txBody>
          <a:bodyPr lIns="0" tIns="0" rIns="0" bIns="0" anchor="ctr">
            <a:spAutoFit/>
          </a:bodyPr>
          <a:lstStyle/>
          <a:p>
            <a:pPr algn="ctr" fontAlgn="base">
              <a:spcBef>
                <a:spcPct val="0"/>
              </a:spcBef>
              <a:spcAft>
                <a:spcPct val="0"/>
              </a:spcAft>
              <a:defRPr/>
            </a:pPr>
            <a:r>
              <a:rPr lang="en-US" altLang="zh-CN" sz="3200" b="1" dirty="0" err="1">
                <a:solidFill>
                  <a:prstClr val="black"/>
                </a:solidFill>
                <a:latin typeface="Calibri"/>
              </a:rPr>
              <a:t>RareBird</a:t>
            </a:r>
            <a:endParaRPr lang="en-US" altLang="zh-CN" sz="3200" b="1" dirty="0">
              <a:solidFill>
                <a:prstClr val="black"/>
              </a:solidFill>
              <a:latin typeface="Calibri"/>
            </a:endParaRPr>
          </a:p>
        </p:txBody>
      </p:sp>
      <p:sp>
        <p:nvSpPr>
          <p:cNvPr id="5" name="Rectangle 7"/>
          <p:cNvSpPr>
            <a:spLocks noChangeArrowheads="1"/>
          </p:cNvSpPr>
          <p:nvPr/>
        </p:nvSpPr>
        <p:spPr bwMode="auto">
          <a:xfrm>
            <a:off x="395288" y="2439988"/>
            <a:ext cx="3240087" cy="1328737"/>
          </a:xfrm>
          <a:prstGeom prst="rect">
            <a:avLst/>
          </a:prstGeom>
          <a:solidFill>
            <a:srgbClr val="FFFFFF"/>
          </a:solidFill>
          <a:ln w="12700">
            <a:solidFill>
              <a:srgbClr val="000000"/>
            </a:solidFill>
            <a:miter lim="800000"/>
            <a:headEnd type="none" w="sm" len="sm"/>
            <a:tailEnd type="none" w="sm" len="sm"/>
          </a:ln>
        </p:spPr>
        <p:txBody>
          <a:bodyPr lIns="0" tIns="18000" rIns="0" bIns="18000" anchor="ctr">
            <a:spAutoFit/>
          </a:bodyPr>
          <a:lstStyle/>
          <a:p>
            <a:pPr algn="just" fontAlgn="base">
              <a:spcBef>
                <a:spcPct val="0"/>
              </a:spcBef>
              <a:spcAft>
                <a:spcPct val="0"/>
              </a:spcAft>
              <a:defRPr/>
            </a:pPr>
            <a:r>
              <a:rPr lang="en-US" altLang="zh-CN" sz="2800" b="1" dirty="0">
                <a:solidFill>
                  <a:srgbClr val="000000"/>
                </a:solidFill>
                <a:latin typeface="Calibri"/>
              </a:rPr>
              <a:t>-</a:t>
            </a:r>
            <a:r>
              <a:rPr lang="en-US" altLang="zh-CN" sz="2800" b="1" dirty="0" err="1">
                <a:solidFill>
                  <a:srgbClr val="000000"/>
                </a:solidFill>
                <a:latin typeface="Calibri"/>
              </a:rPr>
              <a:t>birdName</a:t>
            </a:r>
            <a:r>
              <a:rPr lang="en-US" altLang="zh-CN" sz="2800" b="1" dirty="0">
                <a:solidFill>
                  <a:srgbClr val="000000"/>
                </a:solidFill>
                <a:latin typeface="Calibri"/>
              </a:rPr>
              <a:t>: String</a:t>
            </a:r>
          </a:p>
          <a:p>
            <a:pPr algn="just" fontAlgn="base">
              <a:spcBef>
                <a:spcPct val="0"/>
              </a:spcBef>
              <a:spcAft>
                <a:spcPct val="0"/>
              </a:spcAft>
              <a:defRPr/>
            </a:pPr>
            <a:r>
              <a:rPr lang="en-US" altLang="zh-CN" sz="2800" b="1" dirty="0">
                <a:solidFill>
                  <a:srgbClr val="000000"/>
                </a:solidFill>
                <a:latin typeface="Calibri"/>
              </a:rPr>
              <a:t>-</a:t>
            </a:r>
            <a:r>
              <a:rPr lang="en-US" altLang="zh-CN" sz="2800" b="1" dirty="0" err="1">
                <a:solidFill>
                  <a:srgbClr val="000000"/>
                </a:solidFill>
                <a:latin typeface="Calibri"/>
              </a:rPr>
              <a:t>birdType</a:t>
            </a:r>
            <a:r>
              <a:rPr lang="en-US" altLang="zh-CN" sz="2800" b="1" dirty="0">
                <a:solidFill>
                  <a:srgbClr val="000000"/>
                </a:solidFill>
                <a:latin typeface="Calibri"/>
              </a:rPr>
              <a:t>: String</a:t>
            </a:r>
          </a:p>
          <a:p>
            <a:pPr algn="just" fontAlgn="base">
              <a:spcBef>
                <a:spcPct val="0"/>
              </a:spcBef>
              <a:spcAft>
                <a:spcPct val="0"/>
              </a:spcAft>
              <a:defRPr/>
            </a:pPr>
            <a:r>
              <a:rPr lang="en-US" altLang="zh-CN" sz="2800" b="1" dirty="0">
                <a:solidFill>
                  <a:srgbClr val="000000"/>
                </a:solidFill>
                <a:latin typeface="Calibri"/>
              </a:rPr>
              <a:t>-feed: String</a:t>
            </a:r>
            <a:endParaRPr lang="en-US" altLang="zh-CN" sz="2800" b="1" dirty="0">
              <a:solidFill>
                <a:prstClr val="black"/>
              </a:solidFill>
              <a:latin typeface="Calibri"/>
            </a:endParaRPr>
          </a:p>
        </p:txBody>
      </p:sp>
      <p:sp>
        <p:nvSpPr>
          <p:cNvPr id="6" name="Rectangle 8"/>
          <p:cNvSpPr>
            <a:spLocks noChangeArrowheads="1"/>
          </p:cNvSpPr>
          <p:nvPr/>
        </p:nvSpPr>
        <p:spPr bwMode="auto">
          <a:xfrm>
            <a:off x="395288" y="3783013"/>
            <a:ext cx="3240087" cy="898525"/>
          </a:xfrm>
          <a:prstGeom prst="rect">
            <a:avLst/>
          </a:prstGeom>
          <a:solidFill>
            <a:srgbClr val="FFFFFF"/>
          </a:solidFill>
          <a:ln w="12700">
            <a:solidFill>
              <a:srgbClr val="000000"/>
            </a:solidFill>
            <a:miter lim="800000"/>
            <a:headEnd type="none" w="sm" len="sm"/>
            <a:tailEnd type="none" w="sm" len="sm"/>
          </a:ln>
        </p:spPr>
        <p:txBody>
          <a:bodyPr lIns="0" tIns="18000" rIns="0" bIns="18000" anchor="ctr">
            <a:spAutoFit/>
          </a:bodyPr>
          <a:lstStyle/>
          <a:p>
            <a:pPr algn="just" fontAlgn="base">
              <a:spcBef>
                <a:spcPct val="0"/>
              </a:spcBef>
              <a:spcAft>
                <a:spcPct val="0"/>
              </a:spcAft>
              <a:defRPr/>
            </a:pPr>
            <a:r>
              <a:rPr lang="en-US" altLang="zh-CN" sz="2800" b="1" dirty="0">
                <a:solidFill>
                  <a:srgbClr val="000000"/>
                </a:solidFill>
                <a:latin typeface="Calibri"/>
              </a:rPr>
              <a:t>+</a:t>
            </a:r>
            <a:r>
              <a:rPr lang="en-US" altLang="zh-CN" sz="2800" b="1" dirty="0" err="1">
                <a:solidFill>
                  <a:srgbClr val="000000"/>
                </a:solidFill>
                <a:latin typeface="Calibri"/>
              </a:rPr>
              <a:t>chooseFeed</a:t>
            </a:r>
            <a:r>
              <a:rPr lang="en-US" altLang="zh-CN" sz="2800" b="1" dirty="0">
                <a:solidFill>
                  <a:srgbClr val="000000"/>
                </a:solidFill>
                <a:latin typeface="Calibri"/>
              </a:rPr>
              <a:t>(): Feed</a:t>
            </a:r>
          </a:p>
          <a:p>
            <a:pPr algn="just" fontAlgn="base">
              <a:spcBef>
                <a:spcPct val="0"/>
              </a:spcBef>
              <a:spcAft>
                <a:spcPct val="0"/>
              </a:spcAft>
              <a:defRPr/>
            </a:pPr>
            <a:r>
              <a:rPr lang="en-US" altLang="zh-CN" sz="2800" b="1" dirty="0">
                <a:solidFill>
                  <a:srgbClr val="000000"/>
                </a:solidFill>
                <a:latin typeface="Calibri"/>
              </a:rPr>
              <a:t>+feed(): void</a:t>
            </a:r>
            <a:endParaRPr lang="en-US" altLang="zh-CN" sz="2800" b="1" dirty="0">
              <a:solidFill>
                <a:prstClr val="black"/>
              </a:solidFill>
              <a:latin typeface="Calibri"/>
            </a:endParaRPr>
          </a:p>
        </p:txBody>
      </p:sp>
      <p:sp>
        <p:nvSpPr>
          <p:cNvPr id="7" name="Rectangle 9"/>
          <p:cNvSpPr>
            <a:spLocks noChangeArrowheads="1"/>
          </p:cNvSpPr>
          <p:nvPr/>
        </p:nvSpPr>
        <p:spPr bwMode="auto">
          <a:xfrm>
            <a:off x="4632325" y="1462088"/>
            <a:ext cx="4043363" cy="492125"/>
          </a:xfrm>
          <a:prstGeom prst="rect">
            <a:avLst/>
          </a:prstGeom>
          <a:solidFill>
            <a:srgbClr val="FFFFFF"/>
          </a:solidFill>
          <a:ln w="12700">
            <a:solidFill>
              <a:srgbClr val="000000"/>
            </a:solidFill>
            <a:miter lim="800000"/>
            <a:headEnd type="none" w="sm" len="sm"/>
            <a:tailEnd type="none" w="sm" len="sm"/>
          </a:ln>
        </p:spPr>
        <p:txBody>
          <a:bodyPr lIns="0" tIns="0" rIns="0" bIns="0" anchor="ctr">
            <a:spAutoFit/>
          </a:bodyPr>
          <a:lstStyle/>
          <a:p>
            <a:pPr algn="ctr" fontAlgn="base">
              <a:spcBef>
                <a:spcPct val="0"/>
              </a:spcBef>
              <a:spcAft>
                <a:spcPct val="0"/>
              </a:spcAft>
              <a:defRPr/>
            </a:pPr>
            <a:r>
              <a:rPr lang="en-US" altLang="zh-CN" sz="3200" b="1" dirty="0">
                <a:solidFill>
                  <a:prstClr val="black"/>
                </a:solidFill>
                <a:latin typeface="Calibri"/>
              </a:rPr>
              <a:t>Feed</a:t>
            </a:r>
          </a:p>
        </p:txBody>
      </p:sp>
      <p:sp>
        <p:nvSpPr>
          <p:cNvPr id="8" name="Rectangle 10"/>
          <p:cNvSpPr>
            <a:spLocks noChangeArrowheads="1"/>
          </p:cNvSpPr>
          <p:nvPr/>
        </p:nvSpPr>
        <p:spPr bwMode="auto">
          <a:xfrm>
            <a:off x="4632325" y="1954213"/>
            <a:ext cx="4043363" cy="1587500"/>
          </a:xfrm>
          <a:prstGeom prst="rect">
            <a:avLst/>
          </a:prstGeom>
          <a:solidFill>
            <a:srgbClr val="FFFFFF"/>
          </a:solidFill>
          <a:ln w="12700">
            <a:solidFill>
              <a:srgbClr val="000000"/>
            </a:solidFill>
            <a:miter lim="800000"/>
            <a:headEnd type="none" w="sm" len="sm"/>
            <a:tailEnd type="none" w="sm" len="sm"/>
          </a:ln>
        </p:spPr>
        <p:txBody>
          <a:bodyPr lIns="0" tIns="18000" rIns="0" bIns="18000" anchor="ctr">
            <a:spAutoFit/>
          </a:bodyPr>
          <a:lstStyle/>
          <a:p>
            <a:pPr algn="just" fontAlgn="base">
              <a:lnSpc>
                <a:spcPct val="90000"/>
              </a:lnSpc>
              <a:spcBef>
                <a:spcPct val="0"/>
              </a:spcBef>
              <a:spcAft>
                <a:spcPct val="0"/>
              </a:spcAft>
              <a:defRPr/>
            </a:pPr>
            <a:r>
              <a:rPr lang="en-US" altLang="zh-CN" sz="2800" b="1">
                <a:solidFill>
                  <a:srgbClr val="000000"/>
                </a:solidFill>
                <a:latin typeface="Calibri"/>
              </a:rPr>
              <a:t>-name: String</a:t>
            </a:r>
          </a:p>
          <a:p>
            <a:pPr algn="just" fontAlgn="base">
              <a:lnSpc>
                <a:spcPct val="90000"/>
              </a:lnSpc>
              <a:spcBef>
                <a:spcPct val="0"/>
              </a:spcBef>
              <a:spcAft>
                <a:spcPct val="0"/>
              </a:spcAft>
              <a:defRPr/>
            </a:pPr>
            <a:r>
              <a:rPr lang="en-US" altLang="zh-CN" sz="2800" b="1">
                <a:solidFill>
                  <a:srgbClr val="000000"/>
                </a:solidFill>
                <a:latin typeface="Calibri"/>
              </a:rPr>
              <a:t>-brand: String</a:t>
            </a:r>
          </a:p>
          <a:p>
            <a:pPr algn="just" fontAlgn="base">
              <a:lnSpc>
                <a:spcPct val="90000"/>
              </a:lnSpc>
              <a:spcBef>
                <a:spcPct val="0"/>
              </a:spcBef>
              <a:spcAft>
                <a:spcPct val="0"/>
              </a:spcAft>
              <a:defRPr/>
            </a:pPr>
            <a:r>
              <a:rPr lang="en-US" altLang="zh-CN" sz="2800" b="1">
                <a:solidFill>
                  <a:srgbClr val="000000"/>
                </a:solidFill>
                <a:latin typeface="Calibri"/>
              </a:rPr>
              <a:t>-proteinContent: float</a:t>
            </a:r>
          </a:p>
          <a:p>
            <a:pPr algn="just" fontAlgn="base">
              <a:lnSpc>
                <a:spcPct val="90000"/>
              </a:lnSpc>
              <a:spcBef>
                <a:spcPct val="0"/>
              </a:spcBef>
              <a:spcAft>
                <a:spcPct val="0"/>
              </a:spcAft>
              <a:defRPr/>
            </a:pPr>
            <a:r>
              <a:rPr lang="en-US" altLang="zh-CN" sz="2800" b="1">
                <a:solidFill>
                  <a:srgbClr val="000000"/>
                </a:solidFill>
                <a:latin typeface="Calibri"/>
              </a:rPr>
              <a:t>-fatContent: float</a:t>
            </a:r>
            <a:endParaRPr lang="en-US" altLang="zh-CN" sz="2800" b="1">
              <a:solidFill>
                <a:prstClr val="black"/>
              </a:solidFill>
              <a:latin typeface="Calibri"/>
            </a:endParaRPr>
          </a:p>
        </p:txBody>
      </p:sp>
      <p:sp>
        <p:nvSpPr>
          <p:cNvPr id="9" name="Rectangle 11"/>
          <p:cNvSpPr>
            <a:spLocks noChangeArrowheads="1"/>
          </p:cNvSpPr>
          <p:nvPr/>
        </p:nvSpPr>
        <p:spPr bwMode="auto">
          <a:xfrm>
            <a:off x="4632325" y="3543300"/>
            <a:ext cx="4043363" cy="1587500"/>
          </a:xfrm>
          <a:prstGeom prst="rect">
            <a:avLst/>
          </a:prstGeom>
          <a:solidFill>
            <a:srgbClr val="FFFFFF"/>
          </a:solidFill>
          <a:ln w="12700">
            <a:solidFill>
              <a:srgbClr val="000000"/>
            </a:solidFill>
            <a:miter lim="800000"/>
            <a:headEnd type="none" w="sm" len="sm"/>
            <a:tailEnd type="none" w="sm" len="sm"/>
          </a:ln>
        </p:spPr>
        <p:txBody>
          <a:bodyPr lIns="0" tIns="18000" rIns="0" bIns="18000" anchor="ctr">
            <a:spAutoFit/>
          </a:bodyPr>
          <a:lstStyle/>
          <a:p>
            <a:pPr algn="just" fontAlgn="base">
              <a:lnSpc>
                <a:spcPct val="90000"/>
              </a:lnSpc>
              <a:spcBef>
                <a:spcPct val="0"/>
              </a:spcBef>
              <a:spcAft>
                <a:spcPct val="0"/>
              </a:spcAft>
              <a:defRPr/>
            </a:pPr>
            <a:r>
              <a:rPr lang="en-US" altLang="zh-CN" sz="2800" b="1">
                <a:solidFill>
                  <a:srgbClr val="000000"/>
                </a:solidFill>
                <a:latin typeface="Calibri"/>
              </a:rPr>
              <a:t>+setName(): void</a:t>
            </a:r>
          </a:p>
          <a:p>
            <a:pPr algn="just" fontAlgn="base">
              <a:lnSpc>
                <a:spcPct val="90000"/>
              </a:lnSpc>
              <a:spcBef>
                <a:spcPct val="0"/>
              </a:spcBef>
              <a:spcAft>
                <a:spcPct val="0"/>
              </a:spcAft>
              <a:defRPr/>
            </a:pPr>
            <a:r>
              <a:rPr lang="en-US" altLang="zh-CN" sz="2800" b="1">
                <a:solidFill>
                  <a:srgbClr val="000000"/>
                </a:solidFill>
                <a:latin typeface="Calibri"/>
              </a:rPr>
              <a:t>+setBrand(): void</a:t>
            </a:r>
          </a:p>
          <a:p>
            <a:pPr algn="just" fontAlgn="base">
              <a:lnSpc>
                <a:spcPct val="90000"/>
              </a:lnSpc>
              <a:spcBef>
                <a:spcPct val="0"/>
              </a:spcBef>
              <a:spcAft>
                <a:spcPct val="0"/>
              </a:spcAft>
              <a:defRPr/>
            </a:pPr>
            <a:r>
              <a:rPr lang="en-US" altLang="zh-CN" sz="2800" b="1">
                <a:solidFill>
                  <a:srgbClr val="000000"/>
                </a:solidFill>
                <a:latin typeface="Calibri"/>
              </a:rPr>
              <a:t>+setProteinContent(): void</a:t>
            </a:r>
          </a:p>
          <a:p>
            <a:pPr algn="just" fontAlgn="base">
              <a:lnSpc>
                <a:spcPct val="90000"/>
              </a:lnSpc>
              <a:spcBef>
                <a:spcPct val="0"/>
              </a:spcBef>
              <a:spcAft>
                <a:spcPct val="0"/>
              </a:spcAft>
              <a:defRPr/>
            </a:pPr>
            <a:r>
              <a:rPr lang="en-US" altLang="zh-CN" sz="2800" b="1">
                <a:solidFill>
                  <a:srgbClr val="000000"/>
                </a:solidFill>
                <a:latin typeface="Calibri"/>
              </a:rPr>
              <a:t>+setFatContent(): void</a:t>
            </a:r>
            <a:endParaRPr lang="en-US" altLang="zh-CN" sz="2800" b="1">
              <a:solidFill>
                <a:prstClr val="black"/>
              </a:solidFill>
              <a:latin typeface="Calibri"/>
            </a:endParaRPr>
          </a:p>
        </p:txBody>
      </p:sp>
      <p:sp>
        <p:nvSpPr>
          <p:cNvPr id="10" name="Line 12"/>
          <p:cNvSpPr>
            <a:spLocks noChangeShapeType="1"/>
          </p:cNvSpPr>
          <p:nvPr/>
        </p:nvSpPr>
        <p:spPr bwMode="auto">
          <a:xfrm>
            <a:off x="3660775" y="3163888"/>
            <a:ext cx="971550" cy="0"/>
          </a:xfrm>
          <a:prstGeom prst="line">
            <a:avLst/>
          </a:prstGeom>
          <a:noFill/>
          <a:ln w="38100">
            <a:solidFill>
              <a:srgbClr val="0000CC"/>
            </a:solidFill>
            <a:round/>
            <a:headEnd/>
            <a:tailEnd type="triangle" w="med" len="med"/>
          </a:ln>
        </p:spPr>
        <p:txBody>
          <a:bodyPr/>
          <a:lstStyle/>
          <a:p>
            <a:pPr fontAlgn="base">
              <a:spcBef>
                <a:spcPct val="0"/>
              </a:spcBef>
              <a:spcAft>
                <a:spcPct val="0"/>
              </a:spcAft>
              <a:defRPr/>
            </a:pPr>
            <a:endParaRPr lang="zh-CN" altLang="en-US" b="1">
              <a:solidFill>
                <a:prstClr val="black"/>
              </a:solidFill>
              <a:latin typeface="Calibri"/>
            </a:endParaRPr>
          </a:p>
        </p:txBody>
      </p:sp>
      <p:sp>
        <p:nvSpPr>
          <p:cNvPr id="11" name="Rectangle 13"/>
          <p:cNvSpPr>
            <a:spLocks noChangeArrowheads="1"/>
          </p:cNvSpPr>
          <p:nvPr/>
        </p:nvSpPr>
        <p:spPr bwMode="auto">
          <a:xfrm>
            <a:off x="1284228" y="5463530"/>
            <a:ext cx="5724644" cy="461665"/>
          </a:xfrm>
          <a:prstGeom prst="rect">
            <a:avLst/>
          </a:prstGeom>
          <a:noFill/>
          <a:ln w="9525">
            <a:noFill/>
            <a:miter lim="800000"/>
            <a:headEnd/>
            <a:tailEnd/>
          </a:ln>
        </p:spPr>
        <p:txBody>
          <a:bodyPr wrap="none" anchor="ctr">
            <a:spAutoFit/>
          </a:bodyPr>
          <a:lstStyle/>
          <a:p>
            <a:pPr algn="ctr"/>
            <a:r>
              <a:rPr lang="zh-CN" altLang="en-US" sz="2400" smtClean="0">
                <a:solidFill>
                  <a:srgbClr val="0000FF"/>
                </a:solidFill>
                <a:latin typeface="微软雅黑" panose="020B0503020204020204" pitchFamily="34" charset="-122"/>
                <a:ea typeface="微软雅黑" panose="020B0503020204020204" pitchFamily="34" charset="-122"/>
              </a:rPr>
              <a:t>珍稀鸟类驯化</a:t>
            </a:r>
            <a:r>
              <a:rPr lang="zh-CN" altLang="en-US" sz="2400" dirty="0">
                <a:solidFill>
                  <a:srgbClr val="0000FF"/>
                </a:solidFill>
                <a:latin typeface="微软雅黑" panose="020B0503020204020204" pitchFamily="34" charset="-122"/>
                <a:ea typeface="微软雅黑" panose="020B0503020204020204" pitchFamily="34" charset="-122"/>
              </a:rPr>
              <a:t>养殖场管理子系统设计片段</a:t>
            </a:r>
          </a:p>
        </p:txBody>
      </p:sp>
    </p:spTree>
    <p:extLst>
      <p:ext uri="{BB962C8B-B14F-4D97-AF65-F5344CB8AC3E}">
        <p14:creationId xmlns:p14="http://schemas.microsoft.com/office/powerpoint/2010/main" val="171561905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Polymorphism</a:t>
            </a:r>
            <a:r>
              <a:rPr lang="zh-CN" altLang="en-US"/>
              <a:t>示例</a:t>
            </a:r>
          </a:p>
        </p:txBody>
      </p:sp>
      <p:sp>
        <p:nvSpPr>
          <p:cNvPr id="4" name="Rectangle 6"/>
          <p:cNvSpPr>
            <a:spLocks noChangeArrowheads="1"/>
          </p:cNvSpPr>
          <p:nvPr/>
        </p:nvSpPr>
        <p:spPr bwMode="auto">
          <a:xfrm>
            <a:off x="690563" y="2133600"/>
            <a:ext cx="3240087" cy="492125"/>
          </a:xfrm>
          <a:prstGeom prst="rect">
            <a:avLst/>
          </a:prstGeom>
          <a:solidFill>
            <a:srgbClr val="FFFFFF"/>
          </a:solidFill>
          <a:ln w="12700">
            <a:solidFill>
              <a:srgbClr val="000000"/>
            </a:solidFill>
            <a:miter lim="800000"/>
            <a:headEnd type="none" w="sm" len="sm"/>
            <a:tailEnd type="none" w="sm" len="sm"/>
          </a:ln>
        </p:spPr>
        <p:txBody>
          <a:bodyPr lIns="0" tIns="0" rIns="0" bIns="0" anchor="ctr">
            <a:spAutoFit/>
          </a:bodyPr>
          <a:lstStyle/>
          <a:p>
            <a:pPr algn="ctr" fontAlgn="base">
              <a:spcBef>
                <a:spcPct val="0"/>
              </a:spcBef>
              <a:spcAft>
                <a:spcPct val="0"/>
              </a:spcAft>
              <a:defRPr/>
            </a:pPr>
            <a:r>
              <a:rPr lang="en-US" altLang="zh-CN" sz="3200" b="1" dirty="0" err="1">
                <a:solidFill>
                  <a:prstClr val="black"/>
                </a:solidFill>
                <a:latin typeface="Calibri"/>
              </a:rPr>
              <a:t>RareBird</a:t>
            </a:r>
            <a:endParaRPr lang="en-US" altLang="zh-CN" sz="3200" b="1" dirty="0">
              <a:solidFill>
                <a:prstClr val="black"/>
              </a:solidFill>
              <a:latin typeface="Calibri"/>
            </a:endParaRPr>
          </a:p>
        </p:txBody>
      </p:sp>
      <p:sp>
        <p:nvSpPr>
          <p:cNvPr id="5" name="Rectangle 7"/>
          <p:cNvSpPr>
            <a:spLocks noChangeArrowheads="1"/>
          </p:cNvSpPr>
          <p:nvPr/>
        </p:nvSpPr>
        <p:spPr bwMode="auto">
          <a:xfrm>
            <a:off x="690563" y="2620963"/>
            <a:ext cx="3240087" cy="1328737"/>
          </a:xfrm>
          <a:prstGeom prst="rect">
            <a:avLst/>
          </a:prstGeom>
          <a:solidFill>
            <a:srgbClr val="FFFFFF"/>
          </a:solidFill>
          <a:ln w="12700">
            <a:solidFill>
              <a:srgbClr val="000000"/>
            </a:solidFill>
            <a:miter lim="800000"/>
            <a:headEnd type="none" w="sm" len="sm"/>
            <a:tailEnd type="none" w="sm" len="sm"/>
          </a:ln>
        </p:spPr>
        <p:txBody>
          <a:bodyPr lIns="0" tIns="18000" rIns="0" bIns="18000" anchor="ctr">
            <a:spAutoFit/>
          </a:bodyPr>
          <a:lstStyle/>
          <a:p>
            <a:pPr algn="just" fontAlgn="base">
              <a:spcBef>
                <a:spcPct val="0"/>
              </a:spcBef>
              <a:spcAft>
                <a:spcPct val="0"/>
              </a:spcAft>
              <a:defRPr/>
            </a:pPr>
            <a:r>
              <a:rPr lang="en-US" altLang="zh-CN" sz="2800" b="1" dirty="0">
                <a:solidFill>
                  <a:srgbClr val="000000"/>
                </a:solidFill>
                <a:latin typeface="Calibri"/>
              </a:rPr>
              <a:t>-</a:t>
            </a:r>
            <a:r>
              <a:rPr lang="en-US" altLang="zh-CN" sz="2800" b="1" dirty="0" err="1">
                <a:solidFill>
                  <a:srgbClr val="000000"/>
                </a:solidFill>
                <a:latin typeface="Calibri"/>
              </a:rPr>
              <a:t>birdName</a:t>
            </a:r>
            <a:r>
              <a:rPr lang="en-US" altLang="zh-CN" sz="2800" b="1" dirty="0">
                <a:solidFill>
                  <a:srgbClr val="000000"/>
                </a:solidFill>
                <a:latin typeface="Calibri"/>
              </a:rPr>
              <a:t>: String</a:t>
            </a:r>
          </a:p>
          <a:p>
            <a:pPr algn="just" fontAlgn="base">
              <a:spcBef>
                <a:spcPct val="0"/>
              </a:spcBef>
              <a:spcAft>
                <a:spcPct val="0"/>
              </a:spcAft>
              <a:defRPr/>
            </a:pPr>
            <a:r>
              <a:rPr lang="en-US" altLang="zh-CN" sz="2800" b="1" dirty="0">
                <a:solidFill>
                  <a:srgbClr val="000000"/>
                </a:solidFill>
                <a:latin typeface="Calibri"/>
              </a:rPr>
              <a:t>-</a:t>
            </a:r>
            <a:r>
              <a:rPr lang="en-US" altLang="zh-CN" sz="2800" b="1" dirty="0" err="1">
                <a:solidFill>
                  <a:srgbClr val="000000"/>
                </a:solidFill>
                <a:latin typeface="Calibri"/>
              </a:rPr>
              <a:t>birdType</a:t>
            </a:r>
            <a:r>
              <a:rPr lang="en-US" altLang="zh-CN" sz="2800" b="1" dirty="0">
                <a:solidFill>
                  <a:srgbClr val="000000"/>
                </a:solidFill>
                <a:latin typeface="Calibri"/>
              </a:rPr>
              <a:t>: String</a:t>
            </a:r>
          </a:p>
          <a:p>
            <a:pPr algn="just" fontAlgn="base">
              <a:spcBef>
                <a:spcPct val="0"/>
              </a:spcBef>
              <a:spcAft>
                <a:spcPct val="0"/>
              </a:spcAft>
              <a:defRPr/>
            </a:pPr>
            <a:r>
              <a:rPr lang="en-US" altLang="zh-CN" sz="2800" b="1" dirty="0">
                <a:solidFill>
                  <a:srgbClr val="000000"/>
                </a:solidFill>
                <a:latin typeface="Calibri"/>
              </a:rPr>
              <a:t>-feed: String</a:t>
            </a:r>
            <a:endParaRPr lang="en-US" altLang="zh-CN" sz="2800" b="1" dirty="0">
              <a:solidFill>
                <a:prstClr val="black"/>
              </a:solidFill>
              <a:latin typeface="Calibri"/>
            </a:endParaRPr>
          </a:p>
        </p:txBody>
      </p:sp>
      <p:sp>
        <p:nvSpPr>
          <p:cNvPr id="6" name="Rectangle 8"/>
          <p:cNvSpPr>
            <a:spLocks noChangeArrowheads="1"/>
          </p:cNvSpPr>
          <p:nvPr/>
        </p:nvSpPr>
        <p:spPr bwMode="auto">
          <a:xfrm>
            <a:off x="690563" y="3963988"/>
            <a:ext cx="3240087" cy="898525"/>
          </a:xfrm>
          <a:prstGeom prst="rect">
            <a:avLst/>
          </a:prstGeom>
          <a:solidFill>
            <a:srgbClr val="FFFFFF"/>
          </a:solidFill>
          <a:ln w="12700">
            <a:solidFill>
              <a:srgbClr val="000000"/>
            </a:solidFill>
            <a:miter lim="800000"/>
            <a:headEnd type="none" w="sm" len="sm"/>
            <a:tailEnd type="none" w="sm" len="sm"/>
          </a:ln>
        </p:spPr>
        <p:txBody>
          <a:bodyPr lIns="0" tIns="18000" rIns="0" bIns="18000" anchor="ctr">
            <a:spAutoFit/>
          </a:bodyPr>
          <a:lstStyle/>
          <a:p>
            <a:pPr algn="just" fontAlgn="base">
              <a:spcBef>
                <a:spcPct val="0"/>
              </a:spcBef>
              <a:spcAft>
                <a:spcPct val="0"/>
              </a:spcAft>
              <a:defRPr/>
            </a:pPr>
            <a:r>
              <a:rPr lang="en-US" altLang="zh-CN" sz="2800" b="1" dirty="0">
                <a:solidFill>
                  <a:srgbClr val="0000FF"/>
                </a:solidFill>
                <a:latin typeface="Calibri"/>
              </a:rPr>
              <a:t>+</a:t>
            </a:r>
            <a:r>
              <a:rPr lang="en-US" altLang="zh-CN" sz="2800" b="1" dirty="0" err="1">
                <a:solidFill>
                  <a:srgbClr val="0000FF"/>
                </a:solidFill>
                <a:latin typeface="Calibri"/>
              </a:rPr>
              <a:t>chooseFeed</a:t>
            </a:r>
            <a:r>
              <a:rPr lang="en-US" altLang="zh-CN" sz="2800" b="1" dirty="0">
                <a:solidFill>
                  <a:srgbClr val="0000FF"/>
                </a:solidFill>
                <a:latin typeface="Calibri"/>
              </a:rPr>
              <a:t>(): Feed</a:t>
            </a:r>
          </a:p>
          <a:p>
            <a:pPr algn="just" fontAlgn="base">
              <a:spcBef>
                <a:spcPct val="0"/>
              </a:spcBef>
              <a:spcAft>
                <a:spcPct val="0"/>
              </a:spcAft>
              <a:defRPr/>
            </a:pPr>
            <a:r>
              <a:rPr lang="en-US" altLang="zh-CN" sz="2800" b="1" dirty="0">
                <a:solidFill>
                  <a:srgbClr val="000000"/>
                </a:solidFill>
                <a:latin typeface="Calibri"/>
              </a:rPr>
              <a:t>+feed(): void</a:t>
            </a:r>
            <a:endParaRPr lang="en-US" altLang="zh-CN" sz="2800" b="1" dirty="0">
              <a:solidFill>
                <a:prstClr val="black"/>
              </a:solidFill>
              <a:latin typeface="Calibri"/>
            </a:endParaRPr>
          </a:p>
        </p:txBody>
      </p:sp>
      <p:sp>
        <p:nvSpPr>
          <p:cNvPr id="7" name="矩形 6"/>
          <p:cNvSpPr/>
          <p:nvPr/>
        </p:nvSpPr>
        <p:spPr>
          <a:xfrm>
            <a:off x="4010025" y="2133600"/>
            <a:ext cx="4429126" cy="2728913"/>
          </a:xfrm>
          <a:prstGeom prst="rect">
            <a:avLst/>
          </a:prstGeom>
          <a:ln>
            <a:solidFill>
              <a:srgbClr val="0000FF"/>
            </a:solidFill>
          </a:ln>
        </p:spPr>
        <p:txBody>
          <a:bodyPr wrap="square">
            <a:noAutofit/>
          </a:bodyPr>
          <a:lstStyle/>
          <a:p>
            <a:pPr indent="-114300" eaLnBrk="0" fontAlgn="base" hangingPunct="0">
              <a:lnSpc>
                <a:spcPct val="120000"/>
              </a:lnSpc>
              <a:spcBef>
                <a:spcPts val="600"/>
              </a:spcBef>
              <a:spcAft>
                <a:spcPct val="0"/>
              </a:spcAft>
            </a:pPr>
            <a:r>
              <a:rPr lang="en-US" altLang="zh-CN" sz="2000" b="1">
                <a:solidFill>
                  <a:srgbClr val="0000CC"/>
                </a:solidFill>
                <a:latin typeface="Consolas" panose="020B0609020204030204" pitchFamily="49" charset="0"/>
                <a:ea typeface="宋体" panose="02010600030101010101" pitchFamily="2" charset="-122"/>
              </a:rPr>
              <a:t>if (</a:t>
            </a:r>
            <a:r>
              <a:rPr lang="en-US" altLang="zh-CN" sz="2000" b="1">
                <a:solidFill>
                  <a:srgbClr val="000000"/>
                </a:solidFill>
                <a:latin typeface="Consolas" panose="020B0609020204030204" pitchFamily="49" charset="0"/>
                <a:ea typeface="宋体" panose="02010600030101010101" pitchFamily="2" charset="-122"/>
              </a:rPr>
              <a:t>birdType</a:t>
            </a:r>
            <a:r>
              <a:rPr lang="en-US" altLang="zh-CN" sz="2000" b="1">
                <a:solidFill>
                  <a:srgbClr val="0000CC"/>
                </a:solidFill>
                <a:latin typeface="Consolas" panose="020B0609020204030204" pitchFamily="49" charset="0"/>
                <a:ea typeface="宋体" panose="02010600030101010101" pitchFamily="2" charset="-122"/>
              </a:rPr>
              <a:t> is Ostrich)</a:t>
            </a:r>
          </a:p>
          <a:p>
            <a:pPr indent="-114300" eaLnBrk="0" fontAlgn="base" hangingPunct="0">
              <a:lnSpc>
                <a:spcPct val="120000"/>
              </a:lnSpc>
              <a:spcBef>
                <a:spcPts val="600"/>
              </a:spcBef>
              <a:spcAft>
                <a:spcPct val="0"/>
              </a:spcAft>
            </a:pPr>
            <a:r>
              <a:rPr lang="en-US" altLang="zh-CN" sz="2000" b="1">
                <a:solidFill>
                  <a:prstClr val="black"/>
                </a:solidFill>
                <a:latin typeface="Consolas" panose="020B0609020204030204" pitchFamily="49" charset="0"/>
                <a:ea typeface="宋体" panose="02010600030101010101" pitchFamily="2" charset="-122"/>
              </a:rPr>
              <a:t>  </a:t>
            </a:r>
            <a:r>
              <a:rPr lang="en-US" altLang="zh-CN" sz="2000" b="1" smtClean="0">
                <a:solidFill>
                  <a:prstClr val="black"/>
                </a:solidFill>
                <a:latin typeface="Consolas" panose="020B0609020204030204" pitchFamily="49" charset="0"/>
                <a:ea typeface="宋体" panose="02010600030101010101" pitchFamily="2" charset="-122"/>
              </a:rPr>
              <a:t> </a:t>
            </a:r>
            <a:r>
              <a:rPr lang="en-US" altLang="zh-CN" sz="2000" b="1">
                <a:solidFill>
                  <a:prstClr val="black"/>
                </a:solidFill>
                <a:latin typeface="Consolas" panose="020B0609020204030204" pitchFamily="49" charset="0"/>
                <a:ea typeface="宋体" panose="02010600030101010101" pitchFamily="2" charset="-122"/>
              </a:rPr>
              <a:t>choose ostrich feed</a:t>
            </a:r>
          </a:p>
          <a:p>
            <a:pPr indent="-114300" eaLnBrk="0" fontAlgn="base" hangingPunct="0">
              <a:lnSpc>
                <a:spcPct val="120000"/>
              </a:lnSpc>
              <a:spcBef>
                <a:spcPts val="600"/>
              </a:spcBef>
              <a:spcAft>
                <a:spcPct val="0"/>
              </a:spcAft>
            </a:pPr>
            <a:r>
              <a:rPr lang="en-US" altLang="zh-CN" sz="2000" b="1">
                <a:solidFill>
                  <a:srgbClr val="0000CC"/>
                </a:solidFill>
                <a:latin typeface="Consolas" panose="020B0609020204030204" pitchFamily="49" charset="0"/>
                <a:ea typeface="宋体" panose="02010600030101010101" pitchFamily="2" charset="-122"/>
              </a:rPr>
              <a:t>else if (</a:t>
            </a:r>
            <a:r>
              <a:rPr lang="en-US" altLang="zh-CN" sz="2000" b="1">
                <a:solidFill>
                  <a:srgbClr val="000000"/>
                </a:solidFill>
                <a:latin typeface="Consolas" panose="020B0609020204030204" pitchFamily="49" charset="0"/>
                <a:ea typeface="宋体" panose="02010600030101010101" pitchFamily="2" charset="-122"/>
              </a:rPr>
              <a:t>birdType</a:t>
            </a:r>
            <a:r>
              <a:rPr lang="en-US" altLang="zh-CN" sz="2000" b="1">
                <a:solidFill>
                  <a:srgbClr val="0000CC"/>
                </a:solidFill>
                <a:latin typeface="Consolas" panose="020B0609020204030204" pitchFamily="49" charset="0"/>
                <a:ea typeface="宋体" panose="02010600030101010101" pitchFamily="2" charset="-122"/>
              </a:rPr>
              <a:t> is turkey)</a:t>
            </a:r>
          </a:p>
          <a:p>
            <a:pPr indent="-114300" eaLnBrk="0" fontAlgn="base" hangingPunct="0">
              <a:lnSpc>
                <a:spcPct val="120000"/>
              </a:lnSpc>
              <a:spcBef>
                <a:spcPts val="600"/>
              </a:spcBef>
              <a:spcAft>
                <a:spcPct val="0"/>
              </a:spcAft>
            </a:pPr>
            <a:r>
              <a:rPr lang="en-US" altLang="zh-CN" sz="2000" b="1">
                <a:solidFill>
                  <a:prstClr val="black"/>
                </a:solidFill>
                <a:latin typeface="Consolas" panose="020B0609020204030204" pitchFamily="49" charset="0"/>
                <a:ea typeface="宋体" panose="02010600030101010101" pitchFamily="2" charset="-122"/>
              </a:rPr>
              <a:t>  </a:t>
            </a:r>
            <a:r>
              <a:rPr lang="en-US" altLang="zh-CN" sz="2000" b="1" smtClean="0">
                <a:solidFill>
                  <a:prstClr val="black"/>
                </a:solidFill>
                <a:latin typeface="Consolas" panose="020B0609020204030204" pitchFamily="49" charset="0"/>
                <a:ea typeface="宋体" panose="02010600030101010101" pitchFamily="2" charset="-122"/>
              </a:rPr>
              <a:t> </a:t>
            </a:r>
            <a:r>
              <a:rPr lang="en-US" altLang="zh-CN" sz="2000" b="1">
                <a:solidFill>
                  <a:prstClr val="black"/>
                </a:solidFill>
                <a:latin typeface="Consolas" panose="020B0609020204030204" pitchFamily="49" charset="0"/>
                <a:ea typeface="宋体" panose="02010600030101010101" pitchFamily="2" charset="-122"/>
              </a:rPr>
              <a:t>choose turkey feed</a:t>
            </a:r>
          </a:p>
          <a:p>
            <a:pPr indent="-114300" eaLnBrk="0" fontAlgn="base" hangingPunct="0">
              <a:lnSpc>
                <a:spcPct val="120000"/>
              </a:lnSpc>
              <a:spcBef>
                <a:spcPts val="600"/>
              </a:spcBef>
              <a:spcAft>
                <a:spcPct val="0"/>
              </a:spcAft>
            </a:pPr>
            <a:r>
              <a:rPr lang="en-US" altLang="zh-CN" sz="2000" b="1">
                <a:solidFill>
                  <a:srgbClr val="0000CC"/>
                </a:solidFill>
                <a:latin typeface="Consolas" panose="020B0609020204030204" pitchFamily="49" charset="0"/>
                <a:ea typeface="宋体" panose="02010600030101010101" pitchFamily="2" charset="-122"/>
              </a:rPr>
              <a:t>else if (</a:t>
            </a:r>
            <a:r>
              <a:rPr lang="en-US" altLang="zh-CN" sz="2000" b="1">
                <a:solidFill>
                  <a:srgbClr val="000000"/>
                </a:solidFill>
                <a:latin typeface="Consolas" panose="020B0609020204030204" pitchFamily="49" charset="0"/>
                <a:ea typeface="宋体" panose="02010600030101010101" pitchFamily="2" charset="-122"/>
              </a:rPr>
              <a:t>birdType</a:t>
            </a:r>
            <a:r>
              <a:rPr lang="en-US" altLang="zh-CN" sz="2000" b="1">
                <a:solidFill>
                  <a:srgbClr val="0000CC"/>
                </a:solidFill>
                <a:latin typeface="Consolas" panose="020B0609020204030204" pitchFamily="49" charset="0"/>
                <a:ea typeface="宋体" panose="02010600030101010101" pitchFamily="2" charset="-122"/>
              </a:rPr>
              <a:t> is </a:t>
            </a:r>
            <a:r>
              <a:rPr lang="en-US" altLang="zh-CN" sz="2000" b="1" smtClean="0">
                <a:solidFill>
                  <a:srgbClr val="0000CC"/>
                </a:solidFill>
                <a:latin typeface="Consolas" panose="020B0609020204030204" pitchFamily="49" charset="0"/>
                <a:ea typeface="宋体" panose="02010600030101010101" pitchFamily="2" charset="-122"/>
              </a:rPr>
              <a:t>Pearl)</a:t>
            </a:r>
            <a:endParaRPr lang="en-US" altLang="zh-CN" sz="2000" b="1">
              <a:solidFill>
                <a:srgbClr val="0000CC"/>
              </a:solidFill>
              <a:latin typeface="Consolas" panose="020B0609020204030204" pitchFamily="49" charset="0"/>
              <a:ea typeface="宋体" panose="02010600030101010101" pitchFamily="2" charset="-122"/>
            </a:endParaRPr>
          </a:p>
          <a:p>
            <a:pPr indent="-114300" eaLnBrk="0" fontAlgn="base" hangingPunct="0">
              <a:lnSpc>
                <a:spcPct val="120000"/>
              </a:lnSpc>
              <a:spcBef>
                <a:spcPts val="600"/>
              </a:spcBef>
              <a:spcAft>
                <a:spcPct val="0"/>
              </a:spcAft>
            </a:pPr>
            <a:r>
              <a:rPr lang="en-US" altLang="zh-CN" sz="2000" b="1">
                <a:solidFill>
                  <a:prstClr val="black"/>
                </a:solidFill>
                <a:latin typeface="Consolas" panose="020B0609020204030204" pitchFamily="49" charset="0"/>
                <a:ea typeface="宋体" panose="02010600030101010101" pitchFamily="2" charset="-122"/>
              </a:rPr>
              <a:t>  </a:t>
            </a:r>
            <a:r>
              <a:rPr lang="en-US" altLang="zh-CN" sz="2000" b="1" smtClean="0">
                <a:solidFill>
                  <a:prstClr val="black"/>
                </a:solidFill>
                <a:latin typeface="Consolas" panose="020B0609020204030204" pitchFamily="49" charset="0"/>
                <a:ea typeface="宋体" panose="02010600030101010101" pitchFamily="2" charset="-122"/>
              </a:rPr>
              <a:t> choose </a:t>
            </a:r>
            <a:r>
              <a:rPr lang="en-US" altLang="zh-CN" sz="2000" b="1">
                <a:solidFill>
                  <a:prstClr val="black"/>
                </a:solidFill>
                <a:latin typeface="Consolas" panose="020B0609020204030204" pitchFamily="49" charset="0"/>
                <a:ea typeface="宋体" panose="02010600030101010101" pitchFamily="2" charset="-122"/>
              </a:rPr>
              <a:t>Pearl Chicken feed</a:t>
            </a:r>
            <a:endParaRPr lang="en-US" altLang="zh-CN" sz="2000" b="1" dirty="0">
              <a:solidFill>
                <a:prstClr val="black"/>
              </a:solidFill>
              <a:latin typeface="Consolas" panose="020B0609020204030204" pitchFamily="49" charset="0"/>
              <a:ea typeface="宋体" panose="02010600030101010101" pitchFamily="2" charset="-122"/>
            </a:endParaRPr>
          </a:p>
        </p:txBody>
      </p:sp>
      <p:sp>
        <p:nvSpPr>
          <p:cNvPr id="8" name="矩形 7"/>
          <p:cNvSpPr/>
          <p:nvPr/>
        </p:nvSpPr>
        <p:spPr>
          <a:xfrm>
            <a:off x="523875" y="1372027"/>
            <a:ext cx="8077200" cy="523220"/>
          </a:xfrm>
          <a:prstGeom prst="rect">
            <a:avLst/>
          </a:prstGeom>
        </p:spPr>
        <p:txBody>
          <a:bodyPr wrap="square">
            <a:spAutoFit/>
          </a:bodyPr>
          <a:lstStyle/>
          <a:p>
            <a:r>
              <a:rPr lang="en-US" altLang="zh-CN" sz="2800" smtClean="0">
                <a:solidFill>
                  <a:srgbClr val="0000FF"/>
                </a:solidFill>
                <a:latin typeface="微软雅黑" panose="020B0503020204020204" pitchFamily="34" charset="-122"/>
                <a:ea typeface="微软雅黑" panose="020B0503020204020204" pitchFamily="34" charset="-122"/>
              </a:rPr>
              <a:t>chooseFeed()</a:t>
            </a:r>
            <a:r>
              <a:rPr lang="zh-CN" altLang="en-US" sz="2800" smtClean="0">
                <a:solidFill>
                  <a:srgbClr val="0000FF"/>
                </a:solidFill>
                <a:latin typeface="微软雅黑" panose="020B0503020204020204" pitchFamily="34" charset="-122"/>
                <a:ea typeface="微软雅黑" panose="020B0503020204020204" pitchFamily="34" charset="-122"/>
              </a:rPr>
              <a:t> 需要根据</a:t>
            </a:r>
            <a:r>
              <a:rPr lang="en-US" altLang="zh-CN" sz="2800" smtClean="0">
                <a:solidFill>
                  <a:srgbClr val="0000FF"/>
                </a:solidFill>
                <a:latin typeface="微软雅黑" panose="020B0503020204020204" pitchFamily="34" charset="-122"/>
                <a:ea typeface="微软雅黑" panose="020B0503020204020204" pitchFamily="34" charset="-122"/>
              </a:rPr>
              <a:t>birdType</a:t>
            </a:r>
            <a:r>
              <a:rPr lang="zh-CN" altLang="en-US" sz="2800" smtClean="0">
                <a:solidFill>
                  <a:srgbClr val="0000FF"/>
                </a:solidFill>
                <a:latin typeface="微软雅黑" panose="020B0503020204020204" pitchFamily="34" charset="-122"/>
                <a:ea typeface="微软雅黑" panose="020B0503020204020204" pitchFamily="34" charset="-122"/>
              </a:rPr>
              <a:t>来决定</a:t>
            </a:r>
            <a:r>
              <a:rPr lang="en-US" altLang="zh-CN" sz="2800" smtClean="0">
                <a:solidFill>
                  <a:srgbClr val="0000FF"/>
                </a:solidFill>
                <a:latin typeface="微软雅黑" panose="020B0503020204020204" pitchFamily="34" charset="-122"/>
                <a:ea typeface="微软雅黑" panose="020B0503020204020204" pitchFamily="34" charset="-122"/>
              </a:rPr>
              <a:t>Feed</a:t>
            </a:r>
            <a:r>
              <a:rPr lang="zh-CN" altLang="en-US" sz="2800" smtClean="0">
                <a:solidFill>
                  <a:srgbClr val="0000FF"/>
                </a:solidFill>
                <a:latin typeface="微软雅黑" panose="020B0503020204020204" pitchFamily="34" charset="-122"/>
                <a:ea typeface="微软雅黑" panose="020B0503020204020204" pitchFamily="34" charset="-122"/>
              </a:rPr>
              <a:t>：</a:t>
            </a:r>
            <a:endParaRPr lang="zh-CN" altLang="en-US" sz="2800">
              <a:solidFill>
                <a:srgbClr val="0000FF"/>
              </a:solidFill>
              <a:latin typeface="微软雅黑" panose="020B0503020204020204" pitchFamily="34" charset="-122"/>
              <a:ea typeface="微软雅黑" panose="020B0503020204020204" pitchFamily="34" charset="-122"/>
            </a:endParaRPr>
          </a:p>
        </p:txBody>
      </p:sp>
      <p:sp>
        <p:nvSpPr>
          <p:cNvPr id="9" name="矩形 8"/>
          <p:cNvSpPr/>
          <p:nvPr/>
        </p:nvSpPr>
        <p:spPr>
          <a:xfrm>
            <a:off x="523875" y="5200859"/>
            <a:ext cx="8077199" cy="830997"/>
          </a:xfrm>
          <a:prstGeom prst="rect">
            <a:avLst/>
          </a:prstGeom>
        </p:spPr>
        <p:txBody>
          <a:bodyPr wrap="square">
            <a:spAutoFit/>
          </a:bodyPr>
          <a:lstStyle/>
          <a:p>
            <a:r>
              <a:rPr lang="zh-CN" altLang="en-US" sz="2400" smtClean="0">
                <a:solidFill>
                  <a:srgbClr val="0000FF"/>
                </a:solidFill>
                <a:latin typeface="微软雅黑" panose="020B0503020204020204" pitchFamily="34" charset="-122"/>
                <a:ea typeface="微软雅黑" panose="020B0503020204020204" pitchFamily="34" charset="-122"/>
              </a:rPr>
              <a:t>当增加一种新的鸟类，</a:t>
            </a:r>
            <a:r>
              <a:rPr lang="en-US" altLang="zh-CN" sz="2400">
                <a:solidFill>
                  <a:srgbClr val="0000FF"/>
                </a:solidFill>
                <a:latin typeface="微软雅黑" panose="020B0503020204020204" pitchFamily="34" charset="-122"/>
                <a:ea typeface="微软雅黑" panose="020B0503020204020204" pitchFamily="34" charset="-122"/>
              </a:rPr>
              <a:t> chooseFeed</a:t>
            </a:r>
            <a:r>
              <a:rPr lang="en-US" altLang="zh-CN" sz="2400" smtClean="0">
                <a:solidFill>
                  <a:srgbClr val="0000FF"/>
                </a:solidFill>
                <a:latin typeface="微软雅黑" panose="020B0503020204020204" pitchFamily="34" charset="-122"/>
                <a:ea typeface="微软雅黑" panose="020B0503020204020204" pitchFamily="34" charset="-122"/>
              </a:rPr>
              <a:t>()</a:t>
            </a:r>
            <a:r>
              <a:rPr lang="zh-CN" altLang="en-US" sz="2400" smtClean="0">
                <a:solidFill>
                  <a:srgbClr val="0000FF"/>
                </a:solidFill>
                <a:latin typeface="微软雅黑" panose="020B0503020204020204" pitchFamily="34" charset="-122"/>
                <a:ea typeface="微软雅黑" panose="020B0503020204020204" pitchFamily="34" charset="-122"/>
              </a:rPr>
              <a:t>方法就需要改写，即</a:t>
            </a:r>
            <a:r>
              <a:rPr lang="en-US" altLang="zh-CN" sz="2400" smtClean="0">
                <a:solidFill>
                  <a:srgbClr val="0000FF"/>
                </a:solidFill>
                <a:latin typeface="微软雅黑" panose="020B0503020204020204" pitchFamily="34" charset="-122"/>
                <a:ea typeface="微软雅黑" panose="020B0503020204020204" pitchFamily="34" charset="-122"/>
              </a:rPr>
              <a:t>RareBird</a:t>
            </a:r>
            <a:r>
              <a:rPr lang="zh-CN" altLang="en-US" sz="2400" smtClean="0">
                <a:solidFill>
                  <a:srgbClr val="0000FF"/>
                </a:solidFill>
                <a:latin typeface="微软雅黑" panose="020B0503020204020204" pitchFamily="34" charset="-122"/>
                <a:ea typeface="微软雅黑" panose="020B0503020204020204" pitchFamily="34" charset="-122"/>
              </a:rPr>
              <a:t>这个领域类需要改写</a:t>
            </a:r>
            <a:endParaRPr lang="zh-CN" altLang="en-US" sz="240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50773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randombar(horizontal)">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Polymorphism</a:t>
            </a:r>
            <a:r>
              <a:rPr lang="zh-CN" altLang="en-US"/>
              <a:t>示例</a:t>
            </a:r>
          </a:p>
        </p:txBody>
      </p:sp>
      <p:sp>
        <p:nvSpPr>
          <p:cNvPr id="4" name="Rectangle 6"/>
          <p:cNvSpPr>
            <a:spLocks noChangeArrowheads="1"/>
          </p:cNvSpPr>
          <p:nvPr/>
        </p:nvSpPr>
        <p:spPr bwMode="auto">
          <a:xfrm>
            <a:off x="1934696" y="1291045"/>
            <a:ext cx="2635250" cy="430887"/>
          </a:xfrm>
          <a:prstGeom prst="rect">
            <a:avLst/>
          </a:prstGeom>
          <a:solidFill>
            <a:srgbClr val="FFFFFF"/>
          </a:solidFill>
          <a:ln w="12700">
            <a:solidFill>
              <a:srgbClr val="000000"/>
            </a:solidFill>
            <a:miter lim="800000"/>
            <a:headEnd type="none" w="sm" len="sm"/>
            <a:tailEnd type="none" w="sm" len="sm"/>
          </a:ln>
        </p:spPr>
        <p:txBody>
          <a:bodyPr lIns="0" tIns="0" rIns="0" bIns="0" anchor="ctr">
            <a:spAutoFit/>
          </a:bodyPr>
          <a:lstStyle/>
          <a:p>
            <a:pPr algn="ctr" fontAlgn="base">
              <a:spcBef>
                <a:spcPct val="0"/>
              </a:spcBef>
              <a:spcAft>
                <a:spcPct val="0"/>
              </a:spcAft>
              <a:defRPr/>
            </a:pPr>
            <a:r>
              <a:rPr lang="en-US" altLang="zh-CN" sz="2800" b="1" i="1" dirty="0" err="1">
                <a:solidFill>
                  <a:prstClr val="black"/>
                </a:solidFill>
                <a:latin typeface="Calibri"/>
              </a:rPr>
              <a:t>RareBird</a:t>
            </a:r>
            <a:endParaRPr lang="en-US" altLang="zh-CN" sz="2800" b="1" dirty="0">
              <a:solidFill>
                <a:prstClr val="black"/>
              </a:solidFill>
              <a:latin typeface="Calibri"/>
            </a:endParaRPr>
          </a:p>
        </p:txBody>
      </p:sp>
      <p:sp>
        <p:nvSpPr>
          <p:cNvPr id="5" name="Rectangle 7"/>
          <p:cNvSpPr>
            <a:spLocks noChangeArrowheads="1"/>
          </p:cNvSpPr>
          <p:nvPr/>
        </p:nvSpPr>
        <p:spPr bwMode="auto">
          <a:xfrm>
            <a:off x="1934696" y="1731498"/>
            <a:ext cx="2635250" cy="959681"/>
          </a:xfrm>
          <a:prstGeom prst="rect">
            <a:avLst/>
          </a:prstGeom>
          <a:solidFill>
            <a:srgbClr val="FFFFFF"/>
          </a:solidFill>
          <a:ln w="12700">
            <a:solidFill>
              <a:srgbClr val="000000"/>
            </a:solidFill>
            <a:miter lim="800000"/>
            <a:headEnd type="none" w="sm" len="sm"/>
            <a:tailEnd type="none" w="sm" len="sm"/>
          </a:ln>
        </p:spPr>
        <p:txBody>
          <a:bodyPr lIns="0" tIns="18000" rIns="0" bIns="18000" anchor="ctr">
            <a:spAutoFit/>
          </a:bodyPr>
          <a:lstStyle/>
          <a:p>
            <a:pPr algn="just" fontAlgn="base">
              <a:spcBef>
                <a:spcPct val="0"/>
              </a:spcBef>
              <a:spcAft>
                <a:spcPct val="0"/>
              </a:spcAft>
              <a:defRPr/>
            </a:pPr>
            <a:r>
              <a:rPr lang="en-US" altLang="zh-CN" sz="2000" b="1">
                <a:solidFill>
                  <a:srgbClr val="000000"/>
                </a:solidFill>
                <a:latin typeface="Calibri"/>
              </a:rPr>
              <a:t>#birdName: String</a:t>
            </a:r>
          </a:p>
          <a:p>
            <a:pPr algn="just" fontAlgn="base">
              <a:spcBef>
                <a:spcPct val="0"/>
              </a:spcBef>
              <a:spcAft>
                <a:spcPct val="0"/>
              </a:spcAft>
              <a:defRPr/>
            </a:pPr>
            <a:r>
              <a:rPr lang="en-US" altLang="zh-CN" sz="2000" b="1">
                <a:solidFill>
                  <a:srgbClr val="000000"/>
                </a:solidFill>
                <a:latin typeface="Calibri"/>
              </a:rPr>
              <a:t>#birdType: String</a:t>
            </a:r>
          </a:p>
          <a:p>
            <a:pPr algn="just" fontAlgn="base">
              <a:spcBef>
                <a:spcPct val="0"/>
              </a:spcBef>
              <a:spcAft>
                <a:spcPct val="0"/>
              </a:spcAft>
              <a:defRPr/>
            </a:pPr>
            <a:r>
              <a:rPr lang="en-US" altLang="zh-CN" sz="2000" b="1">
                <a:solidFill>
                  <a:srgbClr val="000000"/>
                </a:solidFill>
                <a:latin typeface="Calibri"/>
              </a:rPr>
              <a:t>#feed: String</a:t>
            </a:r>
            <a:endParaRPr lang="en-US" altLang="zh-CN" sz="2000" b="1">
              <a:solidFill>
                <a:prstClr val="black"/>
              </a:solidFill>
              <a:latin typeface="Calibri"/>
            </a:endParaRPr>
          </a:p>
        </p:txBody>
      </p:sp>
      <p:sp>
        <p:nvSpPr>
          <p:cNvPr id="6" name="Rectangle 8"/>
          <p:cNvSpPr>
            <a:spLocks noChangeArrowheads="1"/>
          </p:cNvSpPr>
          <p:nvPr/>
        </p:nvSpPr>
        <p:spPr bwMode="auto">
          <a:xfrm>
            <a:off x="1936283" y="2673720"/>
            <a:ext cx="2633663" cy="959681"/>
          </a:xfrm>
          <a:prstGeom prst="rect">
            <a:avLst/>
          </a:prstGeom>
          <a:solidFill>
            <a:srgbClr val="FFFFFF"/>
          </a:solidFill>
          <a:ln w="12700">
            <a:solidFill>
              <a:srgbClr val="000000"/>
            </a:solidFill>
            <a:miter lim="800000"/>
            <a:headEnd type="none" w="sm" len="sm"/>
            <a:tailEnd type="none" w="sm" len="sm"/>
          </a:ln>
        </p:spPr>
        <p:txBody>
          <a:bodyPr lIns="0" tIns="18000" rIns="0" bIns="18000" anchor="ctr">
            <a:spAutoFit/>
          </a:bodyPr>
          <a:lstStyle/>
          <a:p>
            <a:pPr algn="just" fontAlgn="base">
              <a:spcBef>
                <a:spcPct val="0"/>
              </a:spcBef>
              <a:spcAft>
                <a:spcPct val="0"/>
              </a:spcAft>
              <a:defRPr/>
            </a:pPr>
            <a:r>
              <a:rPr lang="en-US" altLang="zh-CN" sz="2000" b="1" i="1" dirty="0">
                <a:solidFill>
                  <a:srgbClr val="0000CC"/>
                </a:solidFill>
                <a:latin typeface="Calibri"/>
              </a:rPr>
              <a:t>+</a:t>
            </a:r>
            <a:r>
              <a:rPr lang="en-US" altLang="zh-CN" sz="2000" b="1" i="1" dirty="0" err="1">
                <a:solidFill>
                  <a:srgbClr val="0000CC"/>
                </a:solidFill>
                <a:latin typeface="Calibri"/>
              </a:rPr>
              <a:t>setFeed</a:t>
            </a:r>
            <a:r>
              <a:rPr lang="en-US" altLang="zh-CN" sz="2000" b="1" i="1" dirty="0">
                <a:solidFill>
                  <a:srgbClr val="0000CC"/>
                </a:solidFill>
                <a:latin typeface="Calibri"/>
              </a:rPr>
              <a:t>(): void</a:t>
            </a:r>
          </a:p>
          <a:p>
            <a:pPr algn="just" fontAlgn="base">
              <a:spcBef>
                <a:spcPct val="0"/>
              </a:spcBef>
              <a:spcAft>
                <a:spcPct val="0"/>
              </a:spcAft>
              <a:defRPr/>
            </a:pPr>
            <a:r>
              <a:rPr lang="en-US" altLang="zh-CN" sz="2000" b="1" i="1" dirty="0">
                <a:solidFill>
                  <a:srgbClr val="0000CC"/>
                </a:solidFill>
                <a:latin typeface="Calibri"/>
              </a:rPr>
              <a:t>+</a:t>
            </a:r>
            <a:r>
              <a:rPr lang="en-US" altLang="zh-CN" sz="2000" b="1" i="1" dirty="0" err="1">
                <a:solidFill>
                  <a:srgbClr val="0000CC"/>
                </a:solidFill>
                <a:latin typeface="Calibri"/>
              </a:rPr>
              <a:t>getFeed</a:t>
            </a:r>
            <a:r>
              <a:rPr lang="en-US" altLang="zh-CN" sz="2000" b="1" i="1" dirty="0">
                <a:solidFill>
                  <a:srgbClr val="0000CC"/>
                </a:solidFill>
                <a:latin typeface="Calibri"/>
              </a:rPr>
              <a:t>(): Feed</a:t>
            </a:r>
          </a:p>
          <a:p>
            <a:pPr algn="just" fontAlgn="base">
              <a:spcBef>
                <a:spcPct val="0"/>
              </a:spcBef>
              <a:spcAft>
                <a:spcPct val="0"/>
              </a:spcAft>
              <a:defRPr/>
            </a:pPr>
            <a:r>
              <a:rPr lang="en-US" altLang="zh-CN" sz="2000" b="1" i="1" dirty="0">
                <a:solidFill>
                  <a:srgbClr val="0000CC"/>
                </a:solidFill>
                <a:latin typeface="Calibri"/>
              </a:rPr>
              <a:t>+feed(): void</a:t>
            </a:r>
            <a:endParaRPr lang="en-US" altLang="zh-CN" sz="2000" b="1" dirty="0">
              <a:solidFill>
                <a:srgbClr val="0000CC"/>
              </a:solidFill>
              <a:latin typeface="Calibri"/>
            </a:endParaRPr>
          </a:p>
        </p:txBody>
      </p:sp>
      <p:sp>
        <p:nvSpPr>
          <p:cNvPr id="7" name="Rectangle 9"/>
          <p:cNvSpPr>
            <a:spLocks noChangeArrowheads="1"/>
          </p:cNvSpPr>
          <p:nvPr/>
        </p:nvSpPr>
        <p:spPr bwMode="auto">
          <a:xfrm>
            <a:off x="5171302" y="1291045"/>
            <a:ext cx="2841991" cy="430887"/>
          </a:xfrm>
          <a:prstGeom prst="rect">
            <a:avLst/>
          </a:prstGeom>
          <a:solidFill>
            <a:srgbClr val="FFFFFF"/>
          </a:solidFill>
          <a:ln w="12700">
            <a:solidFill>
              <a:srgbClr val="000000"/>
            </a:solidFill>
            <a:miter lim="800000"/>
            <a:headEnd type="none" w="sm" len="sm"/>
            <a:tailEnd type="none" w="sm" len="sm"/>
          </a:ln>
        </p:spPr>
        <p:txBody>
          <a:bodyPr wrap="square" lIns="0" tIns="0" rIns="0" bIns="0" anchor="ctr">
            <a:spAutoFit/>
          </a:bodyPr>
          <a:lstStyle/>
          <a:p>
            <a:pPr algn="ctr" fontAlgn="base">
              <a:spcBef>
                <a:spcPct val="0"/>
              </a:spcBef>
              <a:spcAft>
                <a:spcPct val="0"/>
              </a:spcAft>
              <a:defRPr/>
            </a:pPr>
            <a:r>
              <a:rPr lang="en-US" altLang="zh-CN" sz="2800" b="1" dirty="0">
                <a:solidFill>
                  <a:prstClr val="black"/>
                </a:solidFill>
                <a:latin typeface="Calibri"/>
              </a:rPr>
              <a:t>Feed</a:t>
            </a:r>
          </a:p>
        </p:txBody>
      </p:sp>
      <p:sp>
        <p:nvSpPr>
          <p:cNvPr id="8" name="Rectangle 10"/>
          <p:cNvSpPr>
            <a:spLocks noChangeArrowheads="1"/>
          </p:cNvSpPr>
          <p:nvPr/>
        </p:nvSpPr>
        <p:spPr bwMode="auto">
          <a:xfrm>
            <a:off x="5171302" y="1726913"/>
            <a:ext cx="2841991" cy="1021237"/>
          </a:xfrm>
          <a:prstGeom prst="rect">
            <a:avLst/>
          </a:prstGeom>
          <a:solidFill>
            <a:srgbClr val="FFFFFF"/>
          </a:solidFill>
          <a:ln w="12700">
            <a:solidFill>
              <a:srgbClr val="000000"/>
            </a:solidFill>
            <a:miter lim="800000"/>
            <a:headEnd type="none" w="sm" len="sm"/>
            <a:tailEnd type="none" w="sm" len="sm"/>
          </a:ln>
        </p:spPr>
        <p:txBody>
          <a:bodyPr wrap="square" lIns="0" tIns="18000" rIns="0" bIns="18000" anchor="ctr">
            <a:spAutoFit/>
          </a:bodyPr>
          <a:lstStyle/>
          <a:p>
            <a:pPr algn="just" fontAlgn="base">
              <a:lnSpc>
                <a:spcPct val="80000"/>
              </a:lnSpc>
              <a:spcBef>
                <a:spcPct val="0"/>
              </a:spcBef>
              <a:spcAft>
                <a:spcPct val="0"/>
              </a:spcAft>
              <a:defRPr/>
            </a:pPr>
            <a:r>
              <a:rPr lang="en-US" altLang="zh-CN" sz="2000" b="1">
                <a:solidFill>
                  <a:srgbClr val="000000"/>
                </a:solidFill>
                <a:latin typeface="Calibri"/>
              </a:rPr>
              <a:t>-name: String</a:t>
            </a:r>
          </a:p>
          <a:p>
            <a:pPr algn="just" fontAlgn="base">
              <a:lnSpc>
                <a:spcPct val="80000"/>
              </a:lnSpc>
              <a:spcBef>
                <a:spcPct val="0"/>
              </a:spcBef>
              <a:spcAft>
                <a:spcPct val="0"/>
              </a:spcAft>
              <a:defRPr/>
            </a:pPr>
            <a:r>
              <a:rPr lang="en-US" altLang="zh-CN" sz="2000" b="1">
                <a:solidFill>
                  <a:srgbClr val="000000"/>
                </a:solidFill>
                <a:latin typeface="Calibri"/>
              </a:rPr>
              <a:t>-brand: String</a:t>
            </a:r>
          </a:p>
          <a:p>
            <a:pPr algn="just" fontAlgn="base">
              <a:lnSpc>
                <a:spcPct val="80000"/>
              </a:lnSpc>
              <a:spcBef>
                <a:spcPct val="0"/>
              </a:spcBef>
              <a:spcAft>
                <a:spcPct val="0"/>
              </a:spcAft>
              <a:defRPr/>
            </a:pPr>
            <a:r>
              <a:rPr lang="en-US" altLang="zh-CN" sz="2000" b="1">
                <a:solidFill>
                  <a:srgbClr val="000000"/>
                </a:solidFill>
                <a:latin typeface="Calibri"/>
              </a:rPr>
              <a:t>-proteinContent: float</a:t>
            </a:r>
          </a:p>
          <a:p>
            <a:pPr algn="just" fontAlgn="base">
              <a:lnSpc>
                <a:spcPct val="80000"/>
              </a:lnSpc>
              <a:spcBef>
                <a:spcPct val="0"/>
              </a:spcBef>
              <a:spcAft>
                <a:spcPct val="0"/>
              </a:spcAft>
              <a:defRPr/>
            </a:pPr>
            <a:r>
              <a:rPr lang="en-US" altLang="zh-CN" sz="2000" b="1">
                <a:solidFill>
                  <a:srgbClr val="000000"/>
                </a:solidFill>
                <a:latin typeface="Calibri"/>
              </a:rPr>
              <a:t>-fatContent: float</a:t>
            </a:r>
            <a:endParaRPr lang="en-US" altLang="zh-CN" sz="2000" b="1">
              <a:solidFill>
                <a:prstClr val="black"/>
              </a:solidFill>
              <a:latin typeface="Calibri"/>
            </a:endParaRPr>
          </a:p>
        </p:txBody>
      </p:sp>
      <p:sp>
        <p:nvSpPr>
          <p:cNvPr id="9" name="Rectangle 11"/>
          <p:cNvSpPr>
            <a:spLocks noChangeArrowheads="1"/>
          </p:cNvSpPr>
          <p:nvPr/>
        </p:nvSpPr>
        <p:spPr bwMode="auto">
          <a:xfrm>
            <a:off x="5169714" y="2752180"/>
            <a:ext cx="2843579" cy="1021237"/>
          </a:xfrm>
          <a:prstGeom prst="rect">
            <a:avLst/>
          </a:prstGeom>
          <a:solidFill>
            <a:srgbClr val="FFFFFF"/>
          </a:solidFill>
          <a:ln w="12700">
            <a:solidFill>
              <a:srgbClr val="000000"/>
            </a:solidFill>
            <a:miter lim="800000"/>
            <a:headEnd type="none" w="sm" len="sm"/>
            <a:tailEnd type="none" w="sm" len="sm"/>
          </a:ln>
        </p:spPr>
        <p:txBody>
          <a:bodyPr wrap="square" lIns="0" tIns="18000" rIns="0" bIns="18000" anchor="ctr">
            <a:spAutoFit/>
          </a:bodyPr>
          <a:lstStyle/>
          <a:p>
            <a:pPr algn="just" fontAlgn="base">
              <a:lnSpc>
                <a:spcPct val="80000"/>
              </a:lnSpc>
              <a:spcBef>
                <a:spcPct val="0"/>
              </a:spcBef>
              <a:spcAft>
                <a:spcPct val="0"/>
              </a:spcAft>
              <a:defRPr/>
            </a:pPr>
            <a:r>
              <a:rPr lang="en-US" altLang="zh-CN" sz="2000" b="1">
                <a:solidFill>
                  <a:srgbClr val="000000"/>
                </a:solidFill>
                <a:latin typeface="Calibri"/>
              </a:rPr>
              <a:t>+setName(): void</a:t>
            </a:r>
          </a:p>
          <a:p>
            <a:pPr algn="just" fontAlgn="base">
              <a:lnSpc>
                <a:spcPct val="80000"/>
              </a:lnSpc>
              <a:spcBef>
                <a:spcPct val="0"/>
              </a:spcBef>
              <a:spcAft>
                <a:spcPct val="0"/>
              </a:spcAft>
              <a:defRPr/>
            </a:pPr>
            <a:r>
              <a:rPr lang="en-US" altLang="zh-CN" sz="2000" b="1">
                <a:solidFill>
                  <a:srgbClr val="000000"/>
                </a:solidFill>
                <a:latin typeface="Calibri"/>
              </a:rPr>
              <a:t>+setBrand(): void</a:t>
            </a:r>
          </a:p>
          <a:p>
            <a:pPr algn="just" fontAlgn="base">
              <a:lnSpc>
                <a:spcPct val="80000"/>
              </a:lnSpc>
              <a:spcBef>
                <a:spcPct val="0"/>
              </a:spcBef>
              <a:spcAft>
                <a:spcPct val="0"/>
              </a:spcAft>
              <a:defRPr/>
            </a:pPr>
            <a:r>
              <a:rPr lang="en-US" altLang="zh-CN" sz="2000" b="1">
                <a:solidFill>
                  <a:srgbClr val="000000"/>
                </a:solidFill>
                <a:latin typeface="Calibri"/>
              </a:rPr>
              <a:t>+setProteinContent(): void</a:t>
            </a:r>
          </a:p>
          <a:p>
            <a:pPr algn="just" fontAlgn="base">
              <a:lnSpc>
                <a:spcPct val="80000"/>
              </a:lnSpc>
              <a:spcBef>
                <a:spcPct val="0"/>
              </a:spcBef>
              <a:spcAft>
                <a:spcPct val="0"/>
              </a:spcAft>
              <a:defRPr/>
            </a:pPr>
            <a:r>
              <a:rPr lang="en-US" altLang="zh-CN" sz="2000" b="1">
                <a:solidFill>
                  <a:srgbClr val="000000"/>
                </a:solidFill>
                <a:latin typeface="Calibri"/>
              </a:rPr>
              <a:t>+setFatContent(): void</a:t>
            </a:r>
            <a:endParaRPr lang="en-US" altLang="zh-CN" sz="2000" b="1">
              <a:solidFill>
                <a:prstClr val="black"/>
              </a:solidFill>
              <a:latin typeface="Calibri"/>
            </a:endParaRPr>
          </a:p>
        </p:txBody>
      </p:sp>
      <p:sp>
        <p:nvSpPr>
          <p:cNvPr id="10" name="Line 12"/>
          <p:cNvSpPr>
            <a:spLocks noChangeShapeType="1"/>
          </p:cNvSpPr>
          <p:nvPr/>
        </p:nvSpPr>
        <p:spPr bwMode="auto">
          <a:xfrm>
            <a:off x="4560421" y="2331195"/>
            <a:ext cx="620713" cy="1587"/>
          </a:xfrm>
          <a:prstGeom prst="line">
            <a:avLst/>
          </a:prstGeom>
          <a:noFill/>
          <a:ln w="38100">
            <a:solidFill>
              <a:srgbClr val="0000CC"/>
            </a:solidFill>
            <a:round/>
            <a:headEnd/>
            <a:tailEnd type="triangle" w="med" len="med"/>
          </a:ln>
        </p:spPr>
        <p:txBody>
          <a:bodyPr/>
          <a:lstStyle/>
          <a:p>
            <a:pPr fontAlgn="base">
              <a:spcBef>
                <a:spcPct val="0"/>
              </a:spcBef>
              <a:spcAft>
                <a:spcPct val="0"/>
              </a:spcAft>
              <a:defRPr/>
            </a:pPr>
            <a:endParaRPr lang="zh-CN" altLang="en-US" sz="1600" b="1">
              <a:solidFill>
                <a:prstClr val="black"/>
              </a:solidFill>
              <a:latin typeface="Calibri"/>
            </a:endParaRPr>
          </a:p>
        </p:txBody>
      </p:sp>
      <p:sp>
        <p:nvSpPr>
          <p:cNvPr id="11" name="Line 21"/>
          <p:cNvSpPr>
            <a:spLocks noChangeShapeType="1"/>
          </p:cNvSpPr>
          <p:nvPr/>
        </p:nvSpPr>
        <p:spPr bwMode="auto">
          <a:xfrm flipV="1">
            <a:off x="1234504" y="4001245"/>
            <a:ext cx="4751387" cy="4762"/>
          </a:xfrm>
          <a:prstGeom prst="line">
            <a:avLst/>
          </a:prstGeom>
          <a:noFill/>
          <a:ln w="31750">
            <a:solidFill>
              <a:srgbClr val="0000CC"/>
            </a:solidFill>
            <a:round/>
            <a:headEnd/>
            <a:tailEnd/>
          </a:ln>
        </p:spPr>
        <p:txBody>
          <a:bodyPr/>
          <a:lstStyle/>
          <a:p>
            <a:pPr fontAlgn="base">
              <a:spcBef>
                <a:spcPct val="0"/>
              </a:spcBef>
              <a:spcAft>
                <a:spcPct val="0"/>
              </a:spcAft>
              <a:defRPr/>
            </a:pPr>
            <a:endParaRPr lang="zh-CN" altLang="en-US" sz="1600" b="1">
              <a:solidFill>
                <a:prstClr val="black"/>
              </a:solidFill>
              <a:latin typeface="Calibri"/>
            </a:endParaRPr>
          </a:p>
        </p:txBody>
      </p:sp>
      <p:sp>
        <p:nvSpPr>
          <p:cNvPr id="12" name="Line 22"/>
          <p:cNvSpPr>
            <a:spLocks noChangeShapeType="1"/>
          </p:cNvSpPr>
          <p:nvPr/>
        </p:nvSpPr>
        <p:spPr bwMode="auto">
          <a:xfrm>
            <a:off x="1251966" y="4006007"/>
            <a:ext cx="0" cy="576263"/>
          </a:xfrm>
          <a:prstGeom prst="line">
            <a:avLst/>
          </a:prstGeom>
          <a:noFill/>
          <a:ln w="31750">
            <a:solidFill>
              <a:srgbClr val="0000CC"/>
            </a:solidFill>
            <a:round/>
            <a:headEnd/>
            <a:tailEnd/>
          </a:ln>
        </p:spPr>
        <p:txBody>
          <a:bodyPr/>
          <a:lstStyle/>
          <a:p>
            <a:pPr fontAlgn="base">
              <a:spcBef>
                <a:spcPct val="0"/>
              </a:spcBef>
              <a:spcAft>
                <a:spcPct val="0"/>
              </a:spcAft>
              <a:defRPr/>
            </a:pPr>
            <a:endParaRPr lang="zh-CN" altLang="en-US" sz="1600" b="1">
              <a:solidFill>
                <a:prstClr val="black"/>
              </a:solidFill>
              <a:latin typeface="Calibri"/>
            </a:endParaRPr>
          </a:p>
        </p:txBody>
      </p:sp>
      <p:sp>
        <p:nvSpPr>
          <p:cNvPr id="13" name="AutoShape 26"/>
          <p:cNvSpPr>
            <a:spLocks noChangeArrowheads="1"/>
          </p:cNvSpPr>
          <p:nvPr/>
        </p:nvSpPr>
        <p:spPr bwMode="auto">
          <a:xfrm>
            <a:off x="3437954" y="3625007"/>
            <a:ext cx="358775" cy="566738"/>
          </a:xfrm>
          <a:prstGeom prst="upArrow">
            <a:avLst>
              <a:gd name="adj1" fmla="val 0"/>
              <a:gd name="adj2" fmla="val 56809"/>
            </a:avLst>
          </a:prstGeom>
          <a:solidFill>
            <a:srgbClr val="FFFFFF"/>
          </a:solidFill>
          <a:ln w="31750" algn="ctr">
            <a:solidFill>
              <a:srgbClr val="0000CC"/>
            </a:solidFill>
            <a:miter lim="800000"/>
            <a:headEnd/>
            <a:tailEnd/>
          </a:ln>
        </p:spPr>
        <p:txBody>
          <a:bodyPr/>
          <a:lstStyle/>
          <a:p>
            <a:pPr fontAlgn="base">
              <a:spcBef>
                <a:spcPct val="0"/>
              </a:spcBef>
              <a:spcAft>
                <a:spcPct val="0"/>
              </a:spcAft>
              <a:defRPr/>
            </a:pPr>
            <a:endParaRPr lang="zh-CN" altLang="en-US" sz="1600" b="1">
              <a:solidFill>
                <a:prstClr val="black"/>
              </a:solidFill>
              <a:latin typeface="Calibri"/>
            </a:endParaRPr>
          </a:p>
        </p:txBody>
      </p:sp>
      <p:sp>
        <p:nvSpPr>
          <p:cNvPr id="15" name="Line 22"/>
          <p:cNvSpPr>
            <a:spLocks noChangeShapeType="1"/>
          </p:cNvSpPr>
          <p:nvPr/>
        </p:nvSpPr>
        <p:spPr bwMode="auto">
          <a:xfrm>
            <a:off x="5982716" y="4001245"/>
            <a:ext cx="0" cy="258275"/>
          </a:xfrm>
          <a:prstGeom prst="line">
            <a:avLst/>
          </a:prstGeom>
          <a:noFill/>
          <a:ln w="31750">
            <a:solidFill>
              <a:srgbClr val="0000CC"/>
            </a:solidFill>
            <a:round/>
            <a:headEnd/>
            <a:tailEnd/>
          </a:ln>
        </p:spPr>
        <p:txBody>
          <a:bodyPr/>
          <a:lstStyle/>
          <a:p>
            <a:pPr fontAlgn="base">
              <a:spcBef>
                <a:spcPct val="0"/>
              </a:spcBef>
              <a:spcAft>
                <a:spcPct val="0"/>
              </a:spcAft>
              <a:defRPr/>
            </a:pPr>
            <a:endParaRPr lang="zh-CN" altLang="en-US" sz="1600" b="1">
              <a:solidFill>
                <a:prstClr val="black"/>
              </a:solidFill>
              <a:latin typeface="Calibri"/>
            </a:endParaRPr>
          </a:p>
        </p:txBody>
      </p:sp>
      <p:sp>
        <p:nvSpPr>
          <p:cNvPr id="16" name="Rectangle 13"/>
          <p:cNvSpPr>
            <a:spLocks noChangeArrowheads="1"/>
          </p:cNvSpPr>
          <p:nvPr/>
        </p:nvSpPr>
        <p:spPr bwMode="auto">
          <a:xfrm>
            <a:off x="441466" y="4180865"/>
            <a:ext cx="1965896" cy="430887"/>
          </a:xfrm>
          <a:prstGeom prst="rect">
            <a:avLst/>
          </a:prstGeom>
          <a:solidFill>
            <a:srgbClr val="FFFFFF"/>
          </a:solidFill>
          <a:ln w="12700">
            <a:solidFill>
              <a:srgbClr val="000000"/>
            </a:solidFill>
            <a:miter lim="800000"/>
            <a:headEnd type="none" w="sm" len="sm"/>
            <a:tailEnd type="none" w="sm" len="sm"/>
          </a:ln>
        </p:spPr>
        <p:txBody>
          <a:bodyPr wrap="square" lIns="0" tIns="0" rIns="0" bIns="0" anchor="ctr">
            <a:spAutoFit/>
          </a:bodyPr>
          <a:lstStyle/>
          <a:p>
            <a:pPr algn="ctr" fontAlgn="base">
              <a:spcBef>
                <a:spcPct val="0"/>
              </a:spcBef>
              <a:spcAft>
                <a:spcPct val="0"/>
              </a:spcAft>
              <a:defRPr/>
            </a:pPr>
            <a:r>
              <a:rPr lang="en-US" altLang="zh-CN" sz="2800" b="1" dirty="0">
                <a:solidFill>
                  <a:prstClr val="black"/>
                </a:solidFill>
                <a:latin typeface="Calibri"/>
              </a:rPr>
              <a:t>Ostrich</a:t>
            </a:r>
          </a:p>
        </p:txBody>
      </p:sp>
      <p:sp>
        <p:nvSpPr>
          <p:cNvPr id="17" name="Rectangle 14"/>
          <p:cNvSpPr>
            <a:spLocks noChangeArrowheads="1"/>
          </p:cNvSpPr>
          <p:nvPr/>
        </p:nvSpPr>
        <p:spPr bwMode="auto">
          <a:xfrm>
            <a:off x="441465" y="4610227"/>
            <a:ext cx="1965898" cy="959681"/>
          </a:xfrm>
          <a:prstGeom prst="rect">
            <a:avLst/>
          </a:prstGeom>
          <a:solidFill>
            <a:srgbClr val="FFFFFF"/>
          </a:solidFill>
          <a:ln w="12700">
            <a:solidFill>
              <a:srgbClr val="000000"/>
            </a:solidFill>
            <a:miter lim="800000"/>
            <a:headEnd type="none" w="sm" len="sm"/>
            <a:tailEnd type="none" w="sm" len="sm"/>
          </a:ln>
        </p:spPr>
        <p:txBody>
          <a:bodyPr wrap="square" lIns="0" tIns="18000" rIns="0" bIns="18000" anchor="ctr">
            <a:spAutoFit/>
          </a:bodyPr>
          <a:lstStyle/>
          <a:p>
            <a:pPr algn="just" fontAlgn="base">
              <a:spcBef>
                <a:spcPct val="0"/>
              </a:spcBef>
              <a:spcAft>
                <a:spcPct val="0"/>
              </a:spcAft>
              <a:defRPr/>
            </a:pPr>
            <a:r>
              <a:rPr lang="en-US" altLang="zh-CN" sz="2000" b="1" dirty="0">
                <a:solidFill>
                  <a:srgbClr val="000000"/>
                </a:solidFill>
                <a:latin typeface="Calibri"/>
              </a:rPr>
              <a:t>+</a:t>
            </a:r>
            <a:r>
              <a:rPr lang="en-US" altLang="zh-CN" sz="2000" b="1" dirty="0" err="1">
                <a:solidFill>
                  <a:srgbClr val="000000"/>
                </a:solidFill>
                <a:latin typeface="Calibri"/>
              </a:rPr>
              <a:t>setFeed</a:t>
            </a:r>
            <a:r>
              <a:rPr lang="en-US" altLang="zh-CN" sz="2000" b="1" dirty="0">
                <a:solidFill>
                  <a:srgbClr val="000000"/>
                </a:solidFill>
                <a:latin typeface="Calibri"/>
              </a:rPr>
              <a:t>(): void</a:t>
            </a:r>
          </a:p>
          <a:p>
            <a:pPr algn="just" fontAlgn="base">
              <a:spcBef>
                <a:spcPct val="0"/>
              </a:spcBef>
              <a:spcAft>
                <a:spcPct val="0"/>
              </a:spcAft>
              <a:defRPr/>
            </a:pPr>
            <a:r>
              <a:rPr lang="en-US" altLang="zh-CN" sz="2000" b="1" dirty="0">
                <a:solidFill>
                  <a:srgbClr val="000000"/>
                </a:solidFill>
                <a:latin typeface="Calibri"/>
              </a:rPr>
              <a:t>+</a:t>
            </a:r>
            <a:r>
              <a:rPr lang="en-US" altLang="zh-CN" sz="2000" b="1" dirty="0" err="1">
                <a:solidFill>
                  <a:srgbClr val="000000"/>
                </a:solidFill>
                <a:latin typeface="Calibri"/>
              </a:rPr>
              <a:t>getFeed</a:t>
            </a:r>
            <a:r>
              <a:rPr lang="en-US" altLang="zh-CN" sz="2000" b="1" dirty="0">
                <a:solidFill>
                  <a:srgbClr val="000000"/>
                </a:solidFill>
                <a:latin typeface="Calibri"/>
              </a:rPr>
              <a:t>(): Feed</a:t>
            </a:r>
          </a:p>
          <a:p>
            <a:pPr algn="just" fontAlgn="base">
              <a:spcBef>
                <a:spcPct val="0"/>
              </a:spcBef>
              <a:spcAft>
                <a:spcPct val="0"/>
              </a:spcAft>
              <a:defRPr/>
            </a:pPr>
            <a:r>
              <a:rPr lang="en-US" altLang="zh-CN" sz="2000" b="1" dirty="0">
                <a:solidFill>
                  <a:srgbClr val="000000"/>
                </a:solidFill>
                <a:latin typeface="Calibri"/>
              </a:rPr>
              <a:t>+feed(): void</a:t>
            </a:r>
            <a:endParaRPr lang="en-US" altLang="zh-CN" sz="2000" b="1" dirty="0">
              <a:solidFill>
                <a:prstClr val="black"/>
              </a:solidFill>
              <a:latin typeface="Calibri"/>
            </a:endParaRPr>
          </a:p>
        </p:txBody>
      </p:sp>
      <p:sp>
        <p:nvSpPr>
          <p:cNvPr id="18" name="Rectangle 15"/>
          <p:cNvSpPr>
            <a:spLocks noChangeArrowheads="1"/>
          </p:cNvSpPr>
          <p:nvPr/>
        </p:nvSpPr>
        <p:spPr bwMode="auto">
          <a:xfrm>
            <a:off x="2611070" y="4180864"/>
            <a:ext cx="1982279" cy="430887"/>
          </a:xfrm>
          <a:prstGeom prst="rect">
            <a:avLst/>
          </a:prstGeom>
          <a:solidFill>
            <a:srgbClr val="FFFFFF"/>
          </a:solidFill>
          <a:ln w="12700">
            <a:solidFill>
              <a:srgbClr val="000000"/>
            </a:solidFill>
            <a:miter lim="800000"/>
            <a:headEnd type="none" w="sm" len="sm"/>
            <a:tailEnd type="none" w="sm" len="sm"/>
          </a:ln>
        </p:spPr>
        <p:txBody>
          <a:bodyPr wrap="square" lIns="0" tIns="0" rIns="0" bIns="0" anchor="ctr">
            <a:spAutoFit/>
          </a:bodyPr>
          <a:lstStyle/>
          <a:p>
            <a:pPr algn="ctr" fontAlgn="base">
              <a:spcBef>
                <a:spcPct val="0"/>
              </a:spcBef>
              <a:spcAft>
                <a:spcPct val="0"/>
              </a:spcAft>
              <a:defRPr/>
            </a:pPr>
            <a:r>
              <a:rPr lang="en-US" altLang="zh-CN" sz="2800" b="1" dirty="0">
                <a:solidFill>
                  <a:prstClr val="black"/>
                </a:solidFill>
                <a:latin typeface="Calibri"/>
              </a:rPr>
              <a:t>Turkey</a:t>
            </a:r>
          </a:p>
        </p:txBody>
      </p:sp>
      <p:sp>
        <p:nvSpPr>
          <p:cNvPr id="19" name="Rectangle 16"/>
          <p:cNvSpPr>
            <a:spLocks noChangeArrowheads="1"/>
          </p:cNvSpPr>
          <p:nvPr/>
        </p:nvSpPr>
        <p:spPr bwMode="auto">
          <a:xfrm>
            <a:off x="2607896" y="4600702"/>
            <a:ext cx="1985454" cy="959681"/>
          </a:xfrm>
          <a:prstGeom prst="rect">
            <a:avLst/>
          </a:prstGeom>
          <a:solidFill>
            <a:srgbClr val="FFFFFF"/>
          </a:solidFill>
          <a:ln w="12700">
            <a:solidFill>
              <a:srgbClr val="000000"/>
            </a:solidFill>
            <a:miter lim="800000"/>
            <a:headEnd type="none" w="sm" len="sm"/>
            <a:tailEnd type="none" w="sm" len="sm"/>
          </a:ln>
        </p:spPr>
        <p:txBody>
          <a:bodyPr wrap="square" lIns="0" tIns="18000" rIns="0" bIns="18000" anchor="ctr">
            <a:spAutoFit/>
          </a:bodyPr>
          <a:lstStyle/>
          <a:p>
            <a:pPr algn="just" fontAlgn="base">
              <a:spcBef>
                <a:spcPct val="0"/>
              </a:spcBef>
              <a:spcAft>
                <a:spcPct val="0"/>
              </a:spcAft>
              <a:defRPr/>
            </a:pPr>
            <a:r>
              <a:rPr lang="en-US" altLang="zh-CN" sz="2000" b="1">
                <a:solidFill>
                  <a:srgbClr val="000000"/>
                </a:solidFill>
                <a:latin typeface="Calibri"/>
              </a:rPr>
              <a:t>+setFeed(): void</a:t>
            </a:r>
          </a:p>
          <a:p>
            <a:pPr algn="just" fontAlgn="base">
              <a:spcBef>
                <a:spcPct val="0"/>
              </a:spcBef>
              <a:spcAft>
                <a:spcPct val="0"/>
              </a:spcAft>
              <a:defRPr/>
            </a:pPr>
            <a:r>
              <a:rPr lang="en-US" altLang="zh-CN" sz="2000" b="1">
                <a:solidFill>
                  <a:srgbClr val="000000"/>
                </a:solidFill>
                <a:latin typeface="Calibri"/>
              </a:rPr>
              <a:t>+getFeed(): Feed</a:t>
            </a:r>
          </a:p>
          <a:p>
            <a:pPr algn="just" fontAlgn="base">
              <a:spcBef>
                <a:spcPct val="0"/>
              </a:spcBef>
              <a:spcAft>
                <a:spcPct val="0"/>
              </a:spcAft>
              <a:defRPr/>
            </a:pPr>
            <a:r>
              <a:rPr lang="en-US" altLang="zh-CN" sz="2000" b="1">
                <a:solidFill>
                  <a:srgbClr val="000000"/>
                </a:solidFill>
                <a:latin typeface="Calibri"/>
              </a:rPr>
              <a:t>+feed(): void</a:t>
            </a:r>
            <a:endParaRPr lang="en-US" altLang="zh-CN" sz="2000" b="1">
              <a:solidFill>
                <a:prstClr val="black"/>
              </a:solidFill>
              <a:latin typeface="Calibri"/>
            </a:endParaRPr>
          </a:p>
        </p:txBody>
      </p:sp>
      <p:sp>
        <p:nvSpPr>
          <p:cNvPr id="20" name="Rectangle 17"/>
          <p:cNvSpPr>
            <a:spLocks noChangeArrowheads="1"/>
          </p:cNvSpPr>
          <p:nvPr/>
        </p:nvSpPr>
        <p:spPr bwMode="auto">
          <a:xfrm>
            <a:off x="4961077" y="4167819"/>
            <a:ext cx="2255794" cy="430887"/>
          </a:xfrm>
          <a:prstGeom prst="rect">
            <a:avLst/>
          </a:prstGeom>
          <a:solidFill>
            <a:srgbClr val="FFFFFF"/>
          </a:solidFill>
          <a:ln w="12700">
            <a:solidFill>
              <a:srgbClr val="000000"/>
            </a:solidFill>
            <a:miter lim="800000"/>
            <a:headEnd type="none" w="sm" len="sm"/>
            <a:tailEnd type="none" w="sm" len="sm"/>
          </a:ln>
        </p:spPr>
        <p:txBody>
          <a:bodyPr wrap="square" lIns="0" tIns="0" rIns="0" bIns="0" anchor="ctr">
            <a:spAutoFit/>
          </a:bodyPr>
          <a:lstStyle/>
          <a:p>
            <a:pPr algn="ctr" fontAlgn="base">
              <a:spcBef>
                <a:spcPct val="0"/>
              </a:spcBef>
              <a:spcAft>
                <a:spcPct val="0"/>
              </a:spcAft>
              <a:defRPr/>
            </a:pPr>
            <a:r>
              <a:rPr lang="en-US" altLang="zh-CN" sz="2800" b="1" dirty="0" err="1">
                <a:solidFill>
                  <a:prstClr val="black"/>
                </a:solidFill>
                <a:latin typeface="Calibri"/>
              </a:rPr>
              <a:t>PearlChicken</a:t>
            </a:r>
            <a:endParaRPr lang="en-US" altLang="zh-CN" sz="2800" b="1" dirty="0">
              <a:solidFill>
                <a:prstClr val="black"/>
              </a:solidFill>
              <a:latin typeface="Calibri"/>
            </a:endParaRPr>
          </a:p>
        </p:txBody>
      </p:sp>
      <p:sp>
        <p:nvSpPr>
          <p:cNvPr id="21" name="Rectangle 18"/>
          <p:cNvSpPr>
            <a:spLocks noChangeArrowheads="1"/>
          </p:cNvSpPr>
          <p:nvPr/>
        </p:nvSpPr>
        <p:spPr bwMode="auto">
          <a:xfrm>
            <a:off x="4961077" y="4598272"/>
            <a:ext cx="2255794" cy="959681"/>
          </a:xfrm>
          <a:prstGeom prst="rect">
            <a:avLst/>
          </a:prstGeom>
          <a:solidFill>
            <a:srgbClr val="FFFFFF"/>
          </a:solidFill>
          <a:ln w="12700">
            <a:solidFill>
              <a:srgbClr val="000000"/>
            </a:solidFill>
            <a:miter lim="800000"/>
            <a:headEnd type="none" w="sm" len="sm"/>
            <a:tailEnd type="none" w="sm" len="sm"/>
          </a:ln>
        </p:spPr>
        <p:txBody>
          <a:bodyPr wrap="square" lIns="0" tIns="18000" rIns="0" bIns="18000" anchor="ctr">
            <a:spAutoFit/>
          </a:bodyPr>
          <a:lstStyle/>
          <a:p>
            <a:pPr algn="just" fontAlgn="base">
              <a:spcBef>
                <a:spcPct val="0"/>
              </a:spcBef>
              <a:spcAft>
                <a:spcPct val="0"/>
              </a:spcAft>
              <a:defRPr/>
            </a:pPr>
            <a:r>
              <a:rPr lang="en-US" altLang="zh-CN" sz="2000" b="1">
                <a:solidFill>
                  <a:srgbClr val="000000"/>
                </a:solidFill>
                <a:latin typeface="Calibri"/>
              </a:rPr>
              <a:t>+setFeed(): void</a:t>
            </a:r>
          </a:p>
          <a:p>
            <a:pPr algn="just" fontAlgn="base">
              <a:spcBef>
                <a:spcPct val="0"/>
              </a:spcBef>
              <a:spcAft>
                <a:spcPct val="0"/>
              </a:spcAft>
              <a:defRPr/>
            </a:pPr>
            <a:r>
              <a:rPr lang="en-US" altLang="zh-CN" sz="2000" b="1">
                <a:solidFill>
                  <a:srgbClr val="000000"/>
                </a:solidFill>
                <a:latin typeface="Calibri"/>
              </a:rPr>
              <a:t>+getFeed(): Feed</a:t>
            </a:r>
          </a:p>
          <a:p>
            <a:pPr algn="just" fontAlgn="base">
              <a:spcBef>
                <a:spcPct val="0"/>
              </a:spcBef>
              <a:spcAft>
                <a:spcPct val="0"/>
              </a:spcAft>
              <a:defRPr/>
            </a:pPr>
            <a:r>
              <a:rPr lang="en-US" altLang="zh-CN" sz="2000" b="1">
                <a:solidFill>
                  <a:srgbClr val="000000"/>
                </a:solidFill>
                <a:latin typeface="Calibri"/>
              </a:rPr>
              <a:t>+feed(): void</a:t>
            </a:r>
            <a:endParaRPr lang="en-US" altLang="zh-CN" sz="2000" b="1">
              <a:solidFill>
                <a:prstClr val="black"/>
              </a:solidFill>
              <a:latin typeface="Calibri"/>
            </a:endParaRPr>
          </a:p>
        </p:txBody>
      </p:sp>
      <p:sp>
        <p:nvSpPr>
          <p:cNvPr id="23" name="矩形 22"/>
          <p:cNvSpPr/>
          <p:nvPr/>
        </p:nvSpPr>
        <p:spPr>
          <a:xfrm>
            <a:off x="343148" y="5629375"/>
            <a:ext cx="8800852" cy="461665"/>
          </a:xfrm>
          <a:prstGeom prst="rect">
            <a:avLst/>
          </a:prstGeom>
        </p:spPr>
        <p:txBody>
          <a:bodyPr wrap="square">
            <a:spAutoFit/>
          </a:bodyPr>
          <a:lstStyle/>
          <a:p>
            <a:pPr lvl="0" fontAlgn="base">
              <a:spcBef>
                <a:spcPct val="0"/>
              </a:spcBef>
              <a:spcAft>
                <a:spcPct val="0"/>
              </a:spcAft>
            </a:pPr>
            <a:r>
              <a:rPr lang="zh-CN" altLang="en-US" sz="2400" b="1">
                <a:solidFill>
                  <a:srgbClr val="0000CC"/>
                </a:solidFill>
                <a:latin typeface="微软雅黑" panose="020B0503020204020204" pitchFamily="34" charset="-122"/>
                <a:ea typeface="微软雅黑" panose="020B0503020204020204" pitchFamily="34" charset="-122"/>
              </a:rPr>
              <a:t>子</a:t>
            </a:r>
            <a:r>
              <a:rPr lang="zh-CN" altLang="en-US" sz="2400" b="1" smtClean="0">
                <a:solidFill>
                  <a:srgbClr val="0000CC"/>
                </a:solidFill>
                <a:latin typeface="微软雅黑" panose="020B0503020204020204" pitchFamily="34" charset="-122"/>
                <a:ea typeface="微软雅黑" panose="020B0503020204020204" pitchFamily="34" charset="-122"/>
              </a:rPr>
              <a:t>类</a:t>
            </a:r>
            <a:r>
              <a:rPr lang="zh-CN" altLang="en-US" sz="2400" b="1">
                <a:solidFill>
                  <a:srgbClr val="0000CC"/>
                </a:solidFill>
                <a:latin typeface="微软雅黑" panose="020B0503020204020204" pitchFamily="34" charset="-122"/>
                <a:ea typeface="微软雅黑" panose="020B0503020204020204" pitchFamily="34" charset="-122"/>
              </a:rPr>
              <a:t>中的</a:t>
            </a:r>
            <a:r>
              <a:rPr lang="en-US" altLang="zh-CN" sz="2400" b="1">
                <a:solidFill>
                  <a:srgbClr val="0000CC"/>
                </a:solidFill>
                <a:latin typeface="微软雅黑" panose="020B0503020204020204" pitchFamily="34" charset="-122"/>
                <a:ea typeface="微软雅黑" panose="020B0503020204020204" pitchFamily="34" charset="-122"/>
              </a:rPr>
              <a:t>setFeed</a:t>
            </a:r>
            <a:r>
              <a:rPr lang="en-US" altLang="zh-CN" sz="2400" b="1" smtClean="0">
                <a:solidFill>
                  <a:srgbClr val="0000CC"/>
                </a:solidFill>
                <a:latin typeface="微软雅黑" panose="020B0503020204020204" pitchFamily="34" charset="-122"/>
                <a:ea typeface="微软雅黑" panose="020B0503020204020204" pitchFamily="34" charset="-122"/>
              </a:rPr>
              <a:t>()</a:t>
            </a:r>
            <a:r>
              <a:rPr lang="zh-CN" altLang="en-US" sz="2400" b="1" smtClean="0">
                <a:solidFill>
                  <a:srgbClr val="0000CC"/>
                </a:solidFill>
                <a:latin typeface="微软雅黑" panose="020B0503020204020204" pitchFamily="34" charset="-122"/>
                <a:ea typeface="微软雅黑" panose="020B0503020204020204" pitchFamily="34" charset="-122"/>
              </a:rPr>
              <a:t> 不会</a:t>
            </a:r>
            <a:r>
              <a:rPr lang="zh-CN" altLang="en-US" sz="2400" b="1">
                <a:solidFill>
                  <a:srgbClr val="0000CC"/>
                </a:solidFill>
                <a:latin typeface="微软雅黑" panose="020B0503020204020204" pitchFamily="34" charset="-122"/>
                <a:ea typeface="微软雅黑" panose="020B0503020204020204" pitchFamily="34" charset="-122"/>
              </a:rPr>
              <a:t>包含条件语句，而是直接设定一</a:t>
            </a:r>
            <a:r>
              <a:rPr lang="zh-CN" altLang="en-US" sz="2400" b="1" smtClean="0">
                <a:solidFill>
                  <a:srgbClr val="0000CC"/>
                </a:solidFill>
                <a:latin typeface="微软雅黑" panose="020B0503020204020204" pitchFamily="34" charset="-122"/>
                <a:ea typeface="微软雅黑" panose="020B0503020204020204" pitchFamily="34" charset="-122"/>
              </a:rPr>
              <a:t>种饲料</a:t>
            </a:r>
            <a:r>
              <a:rPr lang="zh-CN" altLang="en-US" sz="2400" b="1">
                <a:solidFill>
                  <a:srgbClr val="0000CC"/>
                </a:solidFill>
                <a:latin typeface="微软雅黑" panose="020B0503020204020204" pitchFamily="34" charset="-122"/>
                <a:ea typeface="微软雅黑" panose="020B0503020204020204" pitchFamily="34" charset="-122"/>
              </a:rPr>
              <a:t>。</a:t>
            </a:r>
            <a:endParaRPr lang="zh-CN" altLang="en-US" sz="2400" b="1" dirty="0">
              <a:solidFill>
                <a:srgbClr val="0000C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51420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a:t>
            </a:r>
            <a:r>
              <a:rPr lang="en-US" altLang="zh-CN" smtClean="0"/>
              <a:t>7</a:t>
            </a:r>
            <a:r>
              <a:rPr lang="zh-CN" altLang="en-US" smtClean="0"/>
              <a:t>）</a:t>
            </a:r>
            <a:r>
              <a:rPr lang="en-US" altLang="zh-CN" smtClean="0"/>
              <a:t>Pure </a:t>
            </a:r>
            <a:r>
              <a:rPr lang="en-US" altLang="zh-CN"/>
              <a:t>Fabrication </a:t>
            </a:r>
            <a:r>
              <a:rPr lang="zh-CN" altLang="en-US"/>
              <a:t>（纯虚构模式</a:t>
            </a:r>
            <a:r>
              <a:rPr lang="zh-CN" altLang="en-US" smtClean="0"/>
              <a:t>）</a:t>
            </a:r>
            <a:endParaRPr lang="zh-CN" altLang="en-US"/>
          </a:p>
        </p:txBody>
      </p:sp>
      <p:sp>
        <p:nvSpPr>
          <p:cNvPr id="3" name="内容占位符 2"/>
          <p:cNvSpPr>
            <a:spLocks noGrp="1"/>
          </p:cNvSpPr>
          <p:nvPr>
            <p:ph idx="1"/>
          </p:nvPr>
        </p:nvSpPr>
        <p:spPr/>
        <p:txBody>
          <a:bodyPr/>
          <a:lstStyle/>
          <a:p>
            <a:r>
              <a:rPr lang="zh-CN" altLang="en-US"/>
              <a:t>专家模式失灵的</a:t>
            </a:r>
            <a:r>
              <a:rPr lang="zh-CN" altLang="en-US" smtClean="0"/>
              <a:t>情况：</a:t>
            </a:r>
            <a:endParaRPr lang="en-US" altLang="zh-CN" smtClean="0"/>
          </a:p>
        </p:txBody>
      </p:sp>
      <p:grpSp>
        <p:nvGrpSpPr>
          <p:cNvPr id="4" name="Group 3"/>
          <p:cNvGrpSpPr>
            <a:grpSpLocks/>
          </p:cNvGrpSpPr>
          <p:nvPr/>
        </p:nvGrpSpPr>
        <p:grpSpPr bwMode="auto">
          <a:xfrm>
            <a:off x="1362314" y="2133385"/>
            <a:ext cx="2206953" cy="1365218"/>
            <a:chOff x="869" y="1333"/>
            <a:chExt cx="1230" cy="743"/>
          </a:xfrm>
        </p:grpSpPr>
        <p:sp>
          <p:nvSpPr>
            <p:cNvPr id="5" name="Rectangle 4"/>
            <p:cNvSpPr>
              <a:spLocks noChangeArrowheads="1"/>
            </p:cNvSpPr>
            <p:nvPr/>
          </p:nvSpPr>
          <p:spPr bwMode="auto">
            <a:xfrm>
              <a:off x="869" y="1333"/>
              <a:ext cx="1230" cy="248"/>
            </a:xfrm>
            <a:prstGeom prst="rect">
              <a:avLst/>
            </a:prstGeom>
            <a:noFill/>
            <a:ln w="9525">
              <a:solidFill>
                <a:sysClr val="windowText" lastClr="000000"/>
              </a:solidFill>
              <a:miter lim="800000"/>
              <a:headEnd/>
              <a:tailEnd/>
            </a:ln>
            <a:effectLs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00"/>
                  </a:solidFill>
                  <a:effectLst/>
                  <a:uLnTx/>
                  <a:uFillTx/>
                </a:rPr>
                <a:t>Cashier</a:t>
              </a:r>
              <a:r>
                <a:rPr kumimoji="0" lang="en-US" altLang="zh-CN" sz="2800" b="1" i="0" u="none" strike="noStrike" kern="0" cap="none" spc="0" normalizeH="0" baseline="0" noProof="0" dirty="0">
                  <a:ln>
                    <a:noFill/>
                  </a:ln>
                  <a:solidFill>
                    <a:prstClr val="black"/>
                  </a:solidFill>
                  <a:effectLst>
                    <a:outerShdw blurRad="38100" dist="38100" dir="2700000" algn="tl">
                      <a:srgbClr val="C0C0C0"/>
                    </a:outerShdw>
                  </a:effectLst>
                  <a:uLnTx/>
                  <a:uFillTx/>
                </a:rPr>
                <a:t> </a:t>
              </a:r>
            </a:p>
          </p:txBody>
        </p:sp>
        <p:sp>
          <p:nvSpPr>
            <p:cNvPr id="6" name="Rectangle 5"/>
            <p:cNvSpPr>
              <a:spLocks noChangeArrowheads="1"/>
            </p:cNvSpPr>
            <p:nvPr/>
          </p:nvSpPr>
          <p:spPr bwMode="auto">
            <a:xfrm>
              <a:off x="869" y="1581"/>
              <a:ext cx="1230" cy="495"/>
            </a:xfrm>
            <a:prstGeom prst="rect">
              <a:avLst/>
            </a:prstGeom>
            <a:noFill/>
            <a:ln w="9525">
              <a:solidFill>
                <a:sysClr val="windowText" lastClr="000000"/>
              </a:solidFill>
              <a:miter lim="800000"/>
              <a:headEnd/>
              <a:tailEnd/>
            </a:ln>
          </p:spPr>
          <p:txBody>
            <a:bodyPr wrap="none" anchor="ctr"/>
            <a:lstStyle/>
            <a:p>
              <a:pPr marL="0" marR="0" lvl="0" indent="0" defTabSz="914400" eaLnBrk="1" fontAlgn="base" latinLnBrk="0" hangingPunct="1">
                <a:lnSpc>
                  <a:spcPct val="85000"/>
                </a:lnSpc>
                <a:spcBef>
                  <a:spcPct val="0"/>
                </a:spcBef>
                <a:spcAft>
                  <a:spcPct val="0"/>
                </a:spcAft>
                <a:buClrTx/>
                <a:buSzTx/>
                <a:buFontTx/>
                <a:buNone/>
                <a:tabLst/>
                <a:defRPr/>
              </a:pPr>
              <a:r>
                <a:rPr kumimoji="0" lang="en-US" altLang="zh-CN" sz="2400" b="0" i="0" u="none" strike="noStrike" kern="0" cap="none" spc="0" normalizeH="0" baseline="0" noProof="0" smtClean="0">
                  <a:ln>
                    <a:noFill/>
                  </a:ln>
                  <a:solidFill>
                    <a:prstClr val="black"/>
                  </a:solidFill>
                  <a:effectLst/>
                  <a:uLnTx/>
                  <a:uFillTx/>
                </a:rPr>
                <a:t>-name: String</a:t>
              </a:r>
            </a:p>
            <a:p>
              <a:pPr marL="0" marR="0" lvl="0" indent="0" defTabSz="914400" eaLnBrk="1" fontAlgn="base" latinLnBrk="0" hangingPunct="1">
                <a:lnSpc>
                  <a:spcPct val="85000"/>
                </a:lnSpc>
                <a:spcBef>
                  <a:spcPct val="0"/>
                </a:spcBef>
                <a:spcAft>
                  <a:spcPct val="0"/>
                </a:spcAft>
                <a:buClrTx/>
                <a:buSzTx/>
                <a:buFontTx/>
                <a:buNone/>
                <a:tabLst/>
                <a:defRPr/>
              </a:pPr>
              <a:r>
                <a:rPr kumimoji="0" lang="en-US" altLang="zh-CN" sz="2400" b="0" i="0" u="none" strike="noStrike" kern="0" cap="none" spc="0" normalizeH="0" baseline="0" noProof="0" smtClean="0">
                  <a:ln>
                    <a:noFill/>
                  </a:ln>
                  <a:solidFill>
                    <a:prstClr val="black"/>
                  </a:solidFill>
                  <a:effectLst/>
                  <a:uLnTx/>
                  <a:uFillTx/>
                </a:rPr>
                <a:t>-id: String</a:t>
              </a:r>
            </a:p>
          </p:txBody>
        </p:sp>
      </p:grpSp>
      <p:grpSp>
        <p:nvGrpSpPr>
          <p:cNvPr id="7" name="Group 6"/>
          <p:cNvGrpSpPr>
            <a:grpSpLocks/>
          </p:cNvGrpSpPr>
          <p:nvPr/>
        </p:nvGrpSpPr>
        <p:grpSpPr bwMode="auto">
          <a:xfrm>
            <a:off x="5536997" y="4213866"/>
            <a:ext cx="2495960" cy="1482501"/>
            <a:chOff x="204" y="2840"/>
            <a:chExt cx="2313" cy="804"/>
          </a:xfrm>
        </p:grpSpPr>
        <p:sp>
          <p:nvSpPr>
            <p:cNvPr id="8" name="Rectangle 7"/>
            <p:cNvSpPr>
              <a:spLocks noChangeArrowheads="1"/>
            </p:cNvSpPr>
            <p:nvPr/>
          </p:nvSpPr>
          <p:spPr bwMode="auto">
            <a:xfrm>
              <a:off x="204" y="2840"/>
              <a:ext cx="2313" cy="214"/>
            </a:xfrm>
            <a:prstGeom prst="rect">
              <a:avLst/>
            </a:prstGeom>
            <a:noFill/>
            <a:ln w="9525">
              <a:solidFill>
                <a:sysClr val="windowText" lastClr="000000"/>
              </a:solidFill>
              <a:miter lim="800000"/>
              <a:headEnd/>
              <a:tailE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smtClean="0">
                  <a:ln>
                    <a:noFill/>
                  </a:ln>
                  <a:solidFill>
                    <a:prstClr val="black"/>
                  </a:solidFill>
                  <a:effectLst/>
                  <a:uLnTx/>
                  <a:uFillTx/>
                </a:rPr>
                <a:t>Goods</a:t>
              </a:r>
              <a:r>
                <a:rPr kumimoji="0" lang="en-US" altLang="zh-CN" b="1" i="0" u="none" strike="noStrike" kern="0" cap="none" spc="0" normalizeH="0" baseline="0" noProof="0" smtClean="0">
                  <a:ln>
                    <a:noFill/>
                  </a:ln>
                  <a:solidFill>
                    <a:prstClr val="black"/>
                  </a:solidFill>
                  <a:effectLst/>
                  <a:uLnTx/>
                  <a:uFillTx/>
                </a:rPr>
                <a:t> </a:t>
              </a:r>
            </a:p>
          </p:txBody>
        </p:sp>
        <p:sp>
          <p:nvSpPr>
            <p:cNvPr id="9" name="Rectangle 8"/>
            <p:cNvSpPr>
              <a:spLocks noChangeArrowheads="1"/>
            </p:cNvSpPr>
            <p:nvPr/>
          </p:nvSpPr>
          <p:spPr bwMode="auto">
            <a:xfrm>
              <a:off x="204" y="3053"/>
              <a:ext cx="2313" cy="591"/>
            </a:xfrm>
            <a:prstGeom prst="rect">
              <a:avLst/>
            </a:prstGeom>
            <a:noFill/>
            <a:ln w="9525">
              <a:solidFill>
                <a:sysClr val="windowText" lastClr="000000"/>
              </a:solidFill>
              <a:miter lim="800000"/>
              <a:headEnd/>
              <a:tailEnd/>
            </a:ln>
          </p:spPr>
          <p:txBody>
            <a:bodyPr anchor="ctr">
              <a:spAutoFit/>
            </a:bodyPr>
            <a:lstStyle/>
            <a:p>
              <a:pPr marL="0" marR="0" lvl="0" indent="0" defTabSz="914400" eaLnBrk="1" fontAlgn="base" latinLnBrk="0" hangingPunct="1">
                <a:lnSpc>
                  <a:spcPct val="90000"/>
                </a:lnSpc>
                <a:spcBef>
                  <a:spcPct val="0"/>
                </a:spcBef>
                <a:spcAft>
                  <a:spcPct val="0"/>
                </a:spcAft>
                <a:buClrTx/>
                <a:buSzTx/>
                <a:buFontTx/>
                <a:buNone/>
                <a:tabLst/>
                <a:defRPr/>
              </a:pPr>
              <a:r>
                <a:rPr kumimoji="0" lang="en-US" altLang="zh-CN" sz="2400" b="0" i="0" u="none" strike="noStrike" kern="0" cap="none" spc="0" normalizeH="0" baseline="0" noProof="0" smtClean="0">
                  <a:ln>
                    <a:noFill/>
                  </a:ln>
                  <a:solidFill>
                    <a:prstClr val="black"/>
                  </a:solidFill>
                  <a:effectLst/>
                  <a:uLnTx/>
                  <a:uFillTx/>
                </a:rPr>
                <a:t>-identifier: String   </a:t>
              </a:r>
            </a:p>
            <a:p>
              <a:pPr marL="0" marR="0" lvl="0" indent="0" defTabSz="914400" eaLnBrk="1" fontAlgn="base" latinLnBrk="0" hangingPunct="1">
                <a:lnSpc>
                  <a:spcPct val="90000"/>
                </a:lnSpc>
                <a:spcBef>
                  <a:spcPct val="0"/>
                </a:spcBef>
                <a:spcAft>
                  <a:spcPct val="0"/>
                </a:spcAft>
                <a:buClrTx/>
                <a:buSzTx/>
                <a:buFontTx/>
                <a:buNone/>
                <a:tabLst/>
                <a:defRPr/>
              </a:pPr>
              <a:r>
                <a:rPr kumimoji="0" lang="en-US" altLang="zh-CN" sz="2400" b="0" i="0" u="none" strike="noStrike" kern="0" cap="none" spc="0" normalizeH="0" baseline="0" noProof="0" smtClean="0">
                  <a:ln>
                    <a:noFill/>
                  </a:ln>
                  <a:solidFill>
                    <a:prstClr val="black"/>
                  </a:solidFill>
                  <a:effectLst/>
                  <a:uLnTx/>
                  <a:uFillTx/>
                </a:rPr>
                <a:t>-name: String</a:t>
              </a:r>
            </a:p>
            <a:p>
              <a:pPr marL="0" marR="0" lvl="0" indent="0" defTabSz="914400" eaLnBrk="1" fontAlgn="base" latinLnBrk="0" hangingPunct="1">
                <a:lnSpc>
                  <a:spcPct val="90000"/>
                </a:lnSpc>
                <a:spcBef>
                  <a:spcPct val="0"/>
                </a:spcBef>
                <a:spcAft>
                  <a:spcPct val="0"/>
                </a:spcAft>
                <a:buClrTx/>
                <a:buSzTx/>
                <a:buFontTx/>
                <a:buNone/>
                <a:tabLst/>
                <a:defRPr/>
              </a:pPr>
              <a:r>
                <a:rPr kumimoji="0" lang="en-US" altLang="zh-CN" sz="2400" b="0" i="0" u="none" strike="noStrike" kern="0" cap="none" spc="0" normalizeH="0" baseline="0" noProof="0" smtClean="0">
                  <a:ln>
                    <a:noFill/>
                  </a:ln>
                  <a:solidFill>
                    <a:prstClr val="black"/>
                  </a:solidFill>
                  <a:effectLst/>
                  <a:uLnTx/>
                  <a:uFillTx/>
                </a:rPr>
                <a:t>-price: double</a:t>
              </a:r>
              <a:r>
                <a:rPr kumimoji="0" lang="en-US" altLang="zh-CN" sz="2000" b="0" i="0" u="none" strike="noStrike" kern="0" cap="none" spc="0" normalizeH="0" baseline="0" noProof="0" smtClean="0">
                  <a:ln>
                    <a:noFill/>
                  </a:ln>
                  <a:solidFill>
                    <a:prstClr val="black"/>
                  </a:solidFill>
                  <a:effectLst/>
                  <a:uLnTx/>
                  <a:uFillTx/>
                </a:rPr>
                <a:t> </a:t>
              </a:r>
              <a:r>
                <a:rPr kumimoji="0" lang="en-US" altLang="zh-CN" b="0" i="0" u="none" strike="noStrike" kern="0" cap="none" spc="0" normalizeH="0" baseline="0" noProof="0" smtClean="0">
                  <a:ln>
                    <a:noFill/>
                  </a:ln>
                  <a:solidFill>
                    <a:prstClr val="black"/>
                  </a:solidFill>
                  <a:effectLst/>
                  <a:uLnTx/>
                  <a:uFillTx/>
                </a:rPr>
                <a:t>   </a:t>
              </a:r>
            </a:p>
          </p:txBody>
        </p:sp>
      </p:grpSp>
      <p:sp>
        <p:nvSpPr>
          <p:cNvPr id="10" name="Rectangle 10"/>
          <p:cNvSpPr>
            <a:spLocks noChangeArrowheads="1"/>
          </p:cNvSpPr>
          <p:nvPr/>
        </p:nvSpPr>
        <p:spPr bwMode="auto">
          <a:xfrm>
            <a:off x="5223441" y="1998411"/>
            <a:ext cx="2809516" cy="348476"/>
          </a:xfrm>
          <a:prstGeom prst="rect">
            <a:avLst/>
          </a:prstGeom>
          <a:noFill/>
          <a:ln w="9525">
            <a:solidFill>
              <a:sysClr val="windowText" lastClr="000000"/>
            </a:solidFill>
            <a:miter lim="800000"/>
            <a:headEnd/>
            <a:tailEnd/>
          </a:ln>
          <a:effectLs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prstClr val="black"/>
                </a:solidFill>
                <a:effectLst/>
                <a:uLnTx/>
                <a:uFillTx/>
              </a:rPr>
              <a:t>Sale </a:t>
            </a:r>
          </a:p>
        </p:txBody>
      </p:sp>
      <p:sp>
        <p:nvSpPr>
          <p:cNvPr id="11" name="Rectangle 11"/>
          <p:cNvSpPr>
            <a:spLocks noChangeArrowheads="1"/>
          </p:cNvSpPr>
          <p:nvPr/>
        </p:nvSpPr>
        <p:spPr bwMode="auto">
          <a:xfrm>
            <a:off x="5223441" y="2354011"/>
            <a:ext cx="2809516" cy="1089529"/>
          </a:xfrm>
          <a:prstGeom prst="rect">
            <a:avLst/>
          </a:prstGeom>
          <a:noFill/>
          <a:ln w="9525">
            <a:solidFill>
              <a:sysClr val="windowText" lastClr="000000"/>
            </a:solidFill>
            <a:miter lim="800000"/>
            <a:headEnd/>
            <a:tailEnd/>
          </a:ln>
        </p:spPr>
        <p:txBody>
          <a:bodyPr wrap="square" anchor="ctr">
            <a:spAutoFit/>
          </a:bodyPr>
          <a:lstStyle/>
          <a:p>
            <a:pPr marL="0" marR="0" lvl="0" indent="0" defTabSz="914400" eaLnBrk="1" fontAlgn="base" latinLnBrk="0" hangingPunct="1">
              <a:lnSpc>
                <a:spcPct val="90000"/>
              </a:lnSpc>
              <a:spcBef>
                <a:spcPct val="0"/>
              </a:spcBef>
              <a:spcAft>
                <a:spcPct val="0"/>
              </a:spcAft>
              <a:buClrTx/>
              <a:buSzTx/>
              <a:buFontTx/>
              <a:buNone/>
              <a:tabLst/>
              <a:defRPr/>
            </a:pPr>
            <a:r>
              <a:rPr kumimoji="0" lang="en-US" altLang="zh-CN" sz="2400" b="0" i="0" u="none" strike="noStrike" kern="0" cap="none" spc="0" normalizeH="0" baseline="0" noProof="0" smtClean="0">
                <a:ln>
                  <a:noFill/>
                </a:ln>
                <a:solidFill>
                  <a:prstClr val="black"/>
                </a:solidFill>
                <a:effectLst/>
                <a:uLnTx/>
                <a:uFillTx/>
              </a:rPr>
              <a:t>-goods: Goods[ ]   </a:t>
            </a:r>
          </a:p>
          <a:p>
            <a:pPr marL="0" marR="0" lvl="0" indent="0" defTabSz="914400" eaLnBrk="1" fontAlgn="base" latinLnBrk="0" hangingPunct="1">
              <a:lnSpc>
                <a:spcPct val="90000"/>
              </a:lnSpc>
              <a:spcBef>
                <a:spcPct val="0"/>
              </a:spcBef>
              <a:spcAft>
                <a:spcPct val="0"/>
              </a:spcAft>
              <a:buClrTx/>
              <a:buSzTx/>
              <a:buFontTx/>
              <a:buNone/>
              <a:tabLst/>
              <a:defRPr/>
            </a:pPr>
            <a:r>
              <a:rPr kumimoji="0" lang="en-US" altLang="zh-CN" sz="2400" b="0" i="0" u="none" strike="noStrike" kern="0" cap="none" spc="0" normalizeH="0" baseline="0" noProof="0" smtClean="0">
                <a:ln>
                  <a:noFill/>
                </a:ln>
                <a:solidFill>
                  <a:prstClr val="black"/>
                </a:solidFill>
                <a:effectLst/>
                <a:uLnTx/>
                <a:uFillTx/>
              </a:rPr>
              <a:t>-priceTotal: double</a:t>
            </a:r>
          </a:p>
          <a:p>
            <a:pPr marL="0" marR="0" lvl="0" indent="0" defTabSz="914400" eaLnBrk="1" fontAlgn="base" latinLnBrk="0" hangingPunct="1">
              <a:lnSpc>
                <a:spcPct val="90000"/>
              </a:lnSpc>
              <a:spcBef>
                <a:spcPct val="0"/>
              </a:spcBef>
              <a:spcAft>
                <a:spcPct val="0"/>
              </a:spcAft>
              <a:buClrTx/>
              <a:buSzTx/>
              <a:buFontTx/>
              <a:buNone/>
              <a:tabLst/>
              <a:defRPr/>
            </a:pPr>
            <a:r>
              <a:rPr kumimoji="0" lang="en-US" altLang="zh-CN" sz="2400" b="0" i="0" u="none" strike="noStrike" kern="0" cap="none" spc="0" normalizeH="0" baseline="0" noProof="0" smtClean="0">
                <a:ln>
                  <a:noFill/>
                </a:ln>
                <a:solidFill>
                  <a:prstClr val="black"/>
                </a:solidFill>
                <a:effectLst/>
                <a:uLnTx/>
                <a:uFillTx/>
              </a:rPr>
              <a:t>-clerk: Cashier</a:t>
            </a:r>
            <a:r>
              <a:rPr kumimoji="0" lang="en-US" altLang="zh-CN" sz="2400" b="1" i="0" u="none" strike="noStrike" kern="0" cap="none" spc="0" normalizeH="0" baseline="0" noProof="0" smtClean="0">
                <a:ln>
                  <a:noFill/>
                </a:ln>
                <a:solidFill>
                  <a:prstClr val="black"/>
                </a:solidFill>
                <a:effectLst/>
                <a:uLnTx/>
                <a:uFillTx/>
              </a:rPr>
              <a:t>   </a:t>
            </a:r>
          </a:p>
        </p:txBody>
      </p:sp>
      <p:grpSp>
        <p:nvGrpSpPr>
          <p:cNvPr id="12" name="Group 29"/>
          <p:cNvGrpSpPr>
            <a:grpSpLocks/>
          </p:cNvGrpSpPr>
          <p:nvPr/>
        </p:nvGrpSpPr>
        <p:grpSpPr bwMode="auto">
          <a:xfrm>
            <a:off x="3550216" y="2230438"/>
            <a:ext cx="1671637" cy="552450"/>
            <a:chOff x="1809" y="1405"/>
            <a:chExt cx="1053" cy="348"/>
          </a:xfrm>
        </p:grpSpPr>
        <p:sp>
          <p:nvSpPr>
            <p:cNvPr id="13" name="Rectangle 13"/>
            <p:cNvSpPr>
              <a:spLocks noChangeArrowheads="1"/>
            </p:cNvSpPr>
            <p:nvPr/>
          </p:nvSpPr>
          <p:spPr bwMode="auto">
            <a:xfrm>
              <a:off x="1910" y="1405"/>
              <a:ext cx="90" cy="194"/>
            </a:xfrm>
            <a:prstGeom prst="rect">
              <a:avLst/>
            </a:prstGeom>
            <a:noFill/>
            <a:ln w="9525">
              <a:noFill/>
              <a:miter lim="800000"/>
              <a:headEnd/>
              <a:tailEnd/>
            </a:ln>
          </p:spPr>
          <p:txBody>
            <a:bodyPr wrap="none" lIns="0" tIns="0" r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smtClean="0">
                  <a:ln>
                    <a:noFill/>
                  </a:ln>
                  <a:solidFill>
                    <a:srgbClr val="0000CC"/>
                  </a:solidFill>
                  <a:effectLst/>
                  <a:uLnTx/>
                  <a:uFillTx/>
                </a:rPr>
                <a:t>1</a:t>
              </a:r>
            </a:p>
          </p:txBody>
        </p:sp>
        <p:sp>
          <p:nvSpPr>
            <p:cNvPr id="14" name="Rectangle 14"/>
            <p:cNvSpPr>
              <a:spLocks noChangeArrowheads="1"/>
            </p:cNvSpPr>
            <p:nvPr/>
          </p:nvSpPr>
          <p:spPr bwMode="auto">
            <a:xfrm>
              <a:off x="2591" y="1431"/>
              <a:ext cx="76" cy="233"/>
            </a:xfrm>
            <a:prstGeom prst="rect">
              <a:avLst/>
            </a:prstGeom>
            <a:noFill/>
            <a:ln w="9525">
              <a:noFill/>
              <a:miter lim="800000"/>
              <a:headEnd/>
              <a:tailEnd/>
            </a:ln>
          </p:spPr>
          <p:txBody>
            <a:bodyPr wrap="none" lIns="0" tIns="0" r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smtClean="0">
                  <a:ln>
                    <a:noFill/>
                  </a:ln>
                  <a:solidFill>
                    <a:srgbClr val="0000CC"/>
                  </a:solidFill>
                  <a:effectLst/>
                  <a:uLnTx/>
                  <a:uFillTx/>
                </a:rPr>
                <a:t>*</a:t>
              </a:r>
            </a:p>
          </p:txBody>
        </p:sp>
        <p:sp>
          <p:nvSpPr>
            <p:cNvPr id="15" name="Line 23"/>
            <p:cNvSpPr>
              <a:spLocks noChangeShapeType="1"/>
            </p:cNvSpPr>
            <p:nvPr/>
          </p:nvSpPr>
          <p:spPr bwMode="auto">
            <a:xfrm flipH="1">
              <a:off x="1809" y="1661"/>
              <a:ext cx="1044" cy="0"/>
            </a:xfrm>
            <a:prstGeom prst="line">
              <a:avLst/>
            </a:prstGeom>
            <a:noFill/>
            <a:ln w="38100">
              <a:solidFill>
                <a:srgbClr val="0000FF"/>
              </a:solidFill>
              <a:round/>
              <a:headEnd/>
              <a:tailEnd type="triangle"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smtClean="0">
                <a:ln>
                  <a:noFill/>
                </a:ln>
                <a:solidFill>
                  <a:prstClr val="black"/>
                </a:solidFill>
                <a:effectLst/>
                <a:uLnTx/>
                <a:uFillTx/>
              </a:endParaRPr>
            </a:p>
          </p:txBody>
        </p:sp>
        <p:sp>
          <p:nvSpPr>
            <p:cNvPr id="16" name="AutoShape 27"/>
            <p:cNvSpPr>
              <a:spLocks noChangeArrowheads="1"/>
            </p:cNvSpPr>
            <p:nvPr/>
          </p:nvSpPr>
          <p:spPr bwMode="auto">
            <a:xfrm>
              <a:off x="2680" y="1571"/>
              <a:ext cx="182" cy="182"/>
            </a:xfrm>
            <a:prstGeom prst="diamond">
              <a:avLst/>
            </a:prstGeom>
            <a:solidFill>
              <a:sysClr val="window" lastClr="FFFFFF"/>
            </a:solidFill>
            <a:ln w="38100">
              <a:solidFill>
                <a:srgbClr val="0000FF"/>
              </a:solidFill>
              <a:miter lim="800000"/>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smtClean="0">
                <a:ln>
                  <a:noFill/>
                </a:ln>
                <a:solidFill>
                  <a:prstClr val="black"/>
                </a:solidFill>
                <a:effectLst/>
                <a:uLnTx/>
                <a:uFillTx/>
              </a:endParaRPr>
            </a:p>
          </p:txBody>
        </p:sp>
      </p:grpSp>
      <p:grpSp>
        <p:nvGrpSpPr>
          <p:cNvPr id="17" name="Group 30"/>
          <p:cNvGrpSpPr>
            <a:grpSpLocks/>
          </p:cNvGrpSpPr>
          <p:nvPr/>
        </p:nvGrpSpPr>
        <p:grpSpPr bwMode="auto">
          <a:xfrm>
            <a:off x="6655365" y="3468999"/>
            <a:ext cx="517525" cy="857917"/>
            <a:chOff x="3787" y="2232"/>
            <a:chExt cx="326" cy="706"/>
          </a:xfrm>
        </p:grpSpPr>
        <p:sp>
          <p:nvSpPr>
            <p:cNvPr id="18" name="Rectangle 16"/>
            <p:cNvSpPr>
              <a:spLocks noChangeArrowheads="1"/>
            </p:cNvSpPr>
            <p:nvPr/>
          </p:nvSpPr>
          <p:spPr bwMode="auto">
            <a:xfrm>
              <a:off x="4023" y="2705"/>
              <a:ext cx="76" cy="233"/>
            </a:xfrm>
            <a:prstGeom prst="rect">
              <a:avLst/>
            </a:prstGeom>
            <a:noFill/>
            <a:ln w="9525">
              <a:noFill/>
              <a:miter lim="800000"/>
              <a:headEnd/>
              <a:tailEnd/>
            </a:ln>
          </p:spPr>
          <p:txBody>
            <a:bodyPr wrap="none" lIns="0" tIns="0" r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smtClean="0">
                  <a:ln>
                    <a:noFill/>
                  </a:ln>
                  <a:solidFill>
                    <a:srgbClr val="0000CC"/>
                  </a:solidFill>
                  <a:effectLst/>
                  <a:uLnTx/>
                  <a:uFillTx/>
                </a:rPr>
                <a:t>*</a:t>
              </a:r>
            </a:p>
          </p:txBody>
        </p:sp>
        <p:sp>
          <p:nvSpPr>
            <p:cNvPr id="19" name="Rectangle 17"/>
            <p:cNvSpPr>
              <a:spLocks noChangeArrowheads="1"/>
            </p:cNvSpPr>
            <p:nvPr/>
          </p:nvSpPr>
          <p:spPr bwMode="auto">
            <a:xfrm>
              <a:off x="4005" y="2248"/>
              <a:ext cx="108" cy="233"/>
            </a:xfrm>
            <a:prstGeom prst="rect">
              <a:avLst/>
            </a:prstGeom>
            <a:noFill/>
            <a:ln w="9525">
              <a:noFill/>
              <a:miter lim="800000"/>
              <a:headEnd/>
              <a:tailEnd/>
            </a:ln>
          </p:spPr>
          <p:txBody>
            <a:bodyPr wrap="none" lIns="0" tIns="0" r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smtClean="0">
                  <a:ln>
                    <a:noFill/>
                  </a:ln>
                  <a:solidFill>
                    <a:srgbClr val="0000CC"/>
                  </a:solidFill>
                  <a:effectLst/>
                  <a:uLnTx/>
                  <a:uFillTx/>
                </a:rPr>
                <a:t>1</a:t>
              </a:r>
            </a:p>
          </p:txBody>
        </p:sp>
        <p:sp>
          <p:nvSpPr>
            <p:cNvPr id="20" name="Line 24"/>
            <p:cNvSpPr>
              <a:spLocks noChangeShapeType="1"/>
            </p:cNvSpPr>
            <p:nvPr/>
          </p:nvSpPr>
          <p:spPr bwMode="auto">
            <a:xfrm>
              <a:off x="3878" y="2233"/>
              <a:ext cx="0" cy="635"/>
            </a:xfrm>
            <a:prstGeom prst="line">
              <a:avLst/>
            </a:prstGeom>
            <a:noFill/>
            <a:ln w="38100">
              <a:solidFill>
                <a:srgbClr val="0000FF"/>
              </a:solidFill>
              <a:round/>
              <a:headEnd/>
              <a:tailEnd type="triangle"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smtClean="0">
                <a:ln>
                  <a:noFill/>
                </a:ln>
                <a:solidFill>
                  <a:prstClr val="black"/>
                </a:solidFill>
                <a:effectLst/>
                <a:uLnTx/>
                <a:uFillTx/>
              </a:endParaRPr>
            </a:p>
          </p:txBody>
        </p:sp>
        <p:sp>
          <p:nvSpPr>
            <p:cNvPr id="21" name="AutoShape 28"/>
            <p:cNvSpPr>
              <a:spLocks noChangeArrowheads="1"/>
            </p:cNvSpPr>
            <p:nvPr/>
          </p:nvSpPr>
          <p:spPr bwMode="auto">
            <a:xfrm>
              <a:off x="3787" y="2232"/>
              <a:ext cx="182" cy="182"/>
            </a:xfrm>
            <a:prstGeom prst="diamond">
              <a:avLst/>
            </a:prstGeom>
            <a:solidFill>
              <a:sysClr val="window" lastClr="FFFFFF"/>
            </a:solidFill>
            <a:ln w="38100">
              <a:solidFill>
                <a:srgbClr val="0000FF"/>
              </a:solidFill>
              <a:miter lim="800000"/>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smtClean="0">
                <a:ln>
                  <a:noFill/>
                </a:ln>
                <a:solidFill>
                  <a:prstClr val="black"/>
                </a:solidFill>
                <a:effectLst/>
                <a:uLnTx/>
                <a:uFillTx/>
              </a:endParaRPr>
            </a:p>
          </p:txBody>
        </p:sp>
      </p:grpSp>
      <p:sp>
        <p:nvSpPr>
          <p:cNvPr id="22" name="矩形 21"/>
          <p:cNvSpPr/>
          <p:nvPr/>
        </p:nvSpPr>
        <p:spPr>
          <a:xfrm>
            <a:off x="1362314" y="4241853"/>
            <a:ext cx="3410422" cy="830997"/>
          </a:xfrm>
          <a:prstGeom prst="rect">
            <a:avLst/>
          </a:prstGeom>
        </p:spPr>
        <p:txBody>
          <a:bodyPr wrap="square">
            <a:spAutoFit/>
          </a:bodyPr>
          <a:lstStyle/>
          <a:p>
            <a:r>
              <a:rPr lang="zh-CN" altLang="en-US" sz="2400" smtClean="0">
                <a:solidFill>
                  <a:srgbClr val="0000FF"/>
                </a:solidFill>
                <a:latin typeface="微软雅黑" panose="020B0503020204020204" pitchFamily="34" charset="-122"/>
                <a:ea typeface="微软雅黑" panose="020B0503020204020204" pitchFamily="34" charset="-122"/>
              </a:rPr>
              <a:t>如果将</a:t>
            </a:r>
            <a:r>
              <a:rPr lang="en-US" altLang="zh-CN" sz="2400" smtClean="0">
                <a:solidFill>
                  <a:srgbClr val="0000FF"/>
                </a:solidFill>
                <a:latin typeface="微软雅黑" panose="020B0503020204020204" pitchFamily="34" charset="-122"/>
                <a:ea typeface="微软雅黑" panose="020B0503020204020204" pitchFamily="34" charset="-122"/>
              </a:rPr>
              <a:t>Cashier</a:t>
            </a:r>
            <a:r>
              <a:rPr lang="en-US" altLang="zh-CN" sz="2400">
                <a:solidFill>
                  <a:srgbClr val="0000FF"/>
                </a:solidFill>
                <a:latin typeface="微软雅黑" panose="020B0503020204020204" pitchFamily="34" charset="-122"/>
                <a:ea typeface="微软雅黑" panose="020B0503020204020204" pitchFamily="34" charset="-122"/>
              </a:rPr>
              <a:t>, Sale </a:t>
            </a:r>
            <a:r>
              <a:rPr lang="zh-CN" altLang="en-US" sz="2400" smtClean="0">
                <a:solidFill>
                  <a:srgbClr val="0000FF"/>
                </a:solidFill>
                <a:latin typeface="微软雅黑" panose="020B0503020204020204" pitchFamily="34" charset="-122"/>
                <a:ea typeface="微软雅黑" panose="020B0503020204020204" pitchFamily="34" charset="-122"/>
              </a:rPr>
              <a:t>、</a:t>
            </a:r>
            <a:r>
              <a:rPr lang="en-US" altLang="zh-CN" sz="2400" smtClean="0">
                <a:solidFill>
                  <a:srgbClr val="0000FF"/>
                </a:solidFill>
                <a:latin typeface="微软雅黑" panose="020B0503020204020204" pitchFamily="34" charset="-122"/>
                <a:ea typeface="微软雅黑" panose="020B0503020204020204" pitchFamily="34" charset="-122"/>
              </a:rPr>
              <a:t> Goods</a:t>
            </a:r>
            <a:r>
              <a:rPr lang="zh-CN" altLang="en-US" sz="2400" smtClean="0">
                <a:solidFill>
                  <a:srgbClr val="0000FF"/>
                </a:solidFill>
                <a:latin typeface="微软雅黑" panose="020B0503020204020204" pitchFamily="34" charset="-122"/>
                <a:ea typeface="微软雅黑" panose="020B0503020204020204" pitchFamily="34" charset="-122"/>
              </a:rPr>
              <a:t>存储到数据库</a:t>
            </a:r>
            <a:endParaRPr lang="zh-CN" altLang="en-US" sz="240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1167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slide(fromBottom)">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randombar(horizontal)">
                                      <p:cBhvr>
                                        <p:cTn id="1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Pure </a:t>
            </a:r>
            <a:r>
              <a:rPr lang="en-US" altLang="zh-CN" smtClean="0"/>
              <a:t>Fabrication</a:t>
            </a:r>
            <a:r>
              <a:rPr lang="zh-CN" altLang="en-US" smtClean="0"/>
              <a:t>（示例）</a:t>
            </a:r>
            <a:endParaRPr lang="zh-CN" altLang="en-US"/>
          </a:p>
        </p:txBody>
      </p:sp>
      <p:sp>
        <p:nvSpPr>
          <p:cNvPr id="4" name="矩形 3"/>
          <p:cNvSpPr/>
          <p:nvPr/>
        </p:nvSpPr>
        <p:spPr>
          <a:xfrm>
            <a:off x="560439" y="1551490"/>
            <a:ext cx="8219767" cy="954107"/>
          </a:xfrm>
          <a:prstGeom prst="rect">
            <a:avLst/>
          </a:prstGeom>
        </p:spPr>
        <p:txBody>
          <a:bodyPr wrap="square">
            <a:spAutoFit/>
          </a:bodyPr>
          <a:lstStyle/>
          <a:p>
            <a:r>
              <a:rPr lang="zh-CN" altLang="en-US" sz="2800">
                <a:latin typeface="微软雅黑" panose="020B0503020204020204" pitchFamily="34" charset="-122"/>
                <a:ea typeface="微软雅黑" panose="020B0503020204020204" pitchFamily="34" charset="-122"/>
              </a:rPr>
              <a:t>按照信息专家模式，三个领域类类都应该拥有数据库访问的职责</a:t>
            </a:r>
            <a:endParaRPr lang="en-US" altLang="zh-CN" sz="2800">
              <a:latin typeface="微软雅黑" panose="020B0503020204020204" pitchFamily="34" charset="-122"/>
              <a:ea typeface="微软雅黑" panose="020B0503020204020204" pitchFamily="34" charset="-122"/>
            </a:endParaRPr>
          </a:p>
        </p:txBody>
      </p:sp>
      <p:grpSp>
        <p:nvGrpSpPr>
          <p:cNvPr id="12" name="Group 29"/>
          <p:cNvGrpSpPr>
            <a:grpSpLocks/>
          </p:cNvGrpSpPr>
          <p:nvPr/>
        </p:nvGrpSpPr>
        <p:grpSpPr bwMode="auto">
          <a:xfrm>
            <a:off x="2626636" y="3289342"/>
            <a:ext cx="709358" cy="359593"/>
            <a:chOff x="1809" y="1405"/>
            <a:chExt cx="1053" cy="348"/>
          </a:xfrm>
        </p:grpSpPr>
        <p:sp>
          <p:nvSpPr>
            <p:cNvPr id="13" name="Rectangle 13"/>
            <p:cNvSpPr>
              <a:spLocks noChangeArrowheads="1"/>
            </p:cNvSpPr>
            <p:nvPr/>
          </p:nvSpPr>
          <p:spPr bwMode="auto">
            <a:xfrm>
              <a:off x="1910" y="1405"/>
              <a:ext cx="177" cy="266"/>
            </a:xfrm>
            <a:prstGeom prst="rect">
              <a:avLst/>
            </a:prstGeom>
            <a:noFill/>
            <a:ln w="9525">
              <a:noFill/>
              <a:miter lim="800000"/>
              <a:headEnd/>
              <a:tailEnd/>
            </a:ln>
          </p:spPr>
          <p:txBody>
            <a:bodyPr wrap="none" lIns="0" tIns="0" r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smtClean="0">
                  <a:ln>
                    <a:noFill/>
                  </a:ln>
                  <a:solidFill>
                    <a:srgbClr val="0000CC"/>
                  </a:solidFill>
                  <a:effectLst/>
                  <a:uLnTx/>
                  <a:uFillTx/>
                </a:rPr>
                <a:t>1</a:t>
              </a:r>
            </a:p>
          </p:txBody>
        </p:sp>
        <p:sp>
          <p:nvSpPr>
            <p:cNvPr id="14" name="Rectangle 14"/>
            <p:cNvSpPr>
              <a:spLocks noChangeArrowheads="1"/>
            </p:cNvSpPr>
            <p:nvPr/>
          </p:nvSpPr>
          <p:spPr bwMode="auto">
            <a:xfrm>
              <a:off x="2591" y="1431"/>
              <a:ext cx="124" cy="266"/>
            </a:xfrm>
            <a:prstGeom prst="rect">
              <a:avLst/>
            </a:prstGeom>
            <a:noFill/>
            <a:ln w="9525">
              <a:noFill/>
              <a:miter lim="800000"/>
              <a:headEnd/>
              <a:tailEnd/>
            </a:ln>
          </p:spPr>
          <p:txBody>
            <a:bodyPr wrap="none" lIns="0" tIns="0" r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dirty="0" smtClean="0">
                  <a:ln>
                    <a:noFill/>
                  </a:ln>
                  <a:solidFill>
                    <a:srgbClr val="0000CC"/>
                  </a:solidFill>
                  <a:effectLst/>
                  <a:uLnTx/>
                  <a:uFillTx/>
                </a:rPr>
                <a:t>*</a:t>
              </a:r>
            </a:p>
          </p:txBody>
        </p:sp>
        <p:sp>
          <p:nvSpPr>
            <p:cNvPr id="15" name="Line 23"/>
            <p:cNvSpPr>
              <a:spLocks noChangeShapeType="1"/>
            </p:cNvSpPr>
            <p:nvPr/>
          </p:nvSpPr>
          <p:spPr bwMode="auto">
            <a:xfrm flipH="1">
              <a:off x="1809" y="1661"/>
              <a:ext cx="1044" cy="0"/>
            </a:xfrm>
            <a:prstGeom prst="line">
              <a:avLst/>
            </a:prstGeom>
            <a:noFill/>
            <a:ln w="38100">
              <a:solidFill>
                <a:srgbClr val="0000FF"/>
              </a:solidFill>
              <a:round/>
              <a:headEnd/>
              <a:tailEnd type="triangle"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prstClr val="black"/>
                </a:solidFill>
                <a:effectLst/>
                <a:uLnTx/>
                <a:uFillTx/>
              </a:endParaRPr>
            </a:p>
          </p:txBody>
        </p:sp>
        <p:sp>
          <p:nvSpPr>
            <p:cNvPr id="16" name="AutoShape 27"/>
            <p:cNvSpPr>
              <a:spLocks noChangeArrowheads="1"/>
            </p:cNvSpPr>
            <p:nvPr/>
          </p:nvSpPr>
          <p:spPr bwMode="auto">
            <a:xfrm>
              <a:off x="2680" y="1571"/>
              <a:ext cx="182" cy="182"/>
            </a:xfrm>
            <a:prstGeom prst="diamond">
              <a:avLst/>
            </a:prstGeom>
            <a:solidFill>
              <a:sysClr val="window" lastClr="FFFFFF"/>
            </a:solidFill>
            <a:ln w="38100">
              <a:solidFill>
                <a:srgbClr val="0000FF"/>
              </a:solidFill>
              <a:miter lim="800000"/>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prstClr val="black"/>
                </a:solidFill>
                <a:effectLst/>
                <a:uLnTx/>
                <a:uFillTx/>
              </a:endParaRPr>
            </a:p>
          </p:txBody>
        </p:sp>
      </p:grpSp>
      <p:sp>
        <p:nvSpPr>
          <p:cNvPr id="17" name="Rectangle 16"/>
          <p:cNvSpPr>
            <a:spLocks noChangeArrowheads="1"/>
          </p:cNvSpPr>
          <p:nvPr/>
        </p:nvSpPr>
        <p:spPr bwMode="auto">
          <a:xfrm rot="16200000">
            <a:off x="6149465" y="3204534"/>
            <a:ext cx="99386" cy="307777"/>
          </a:xfrm>
          <a:prstGeom prst="rect">
            <a:avLst/>
          </a:prstGeom>
          <a:noFill/>
          <a:ln w="9525">
            <a:noFill/>
            <a:miter lim="800000"/>
            <a:headEnd/>
            <a:tailEnd/>
          </a:ln>
        </p:spPr>
        <p:txBody>
          <a:bodyPr wrap="none" lIns="0" tIns="0" r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dirty="0" smtClean="0">
                <a:ln>
                  <a:noFill/>
                </a:ln>
                <a:solidFill>
                  <a:srgbClr val="0000CC"/>
                </a:solidFill>
                <a:effectLst/>
                <a:uLnTx/>
                <a:uFillTx/>
              </a:rPr>
              <a:t>*</a:t>
            </a:r>
          </a:p>
        </p:txBody>
      </p:sp>
      <p:sp>
        <p:nvSpPr>
          <p:cNvPr id="18" name="Rectangle 17"/>
          <p:cNvSpPr>
            <a:spLocks noChangeArrowheads="1"/>
          </p:cNvSpPr>
          <p:nvPr/>
        </p:nvSpPr>
        <p:spPr bwMode="auto">
          <a:xfrm rot="16200000">
            <a:off x="5730145" y="3159754"/>
            <a:ext cx="307777" cy="142668"/>
          </a:xfrm>
          <a:prstGeom prst="rect">
            <a:avLst/>
          </a:prstGeom>
          <a:noFill/>
          <a:ln w="9525">
            <a:noFill/>
            <a:miter lim="800000"/>
            <a:headEnd/>
            <a:tailEnd/>
          </a:ln>
        </p:spPr>
        <p:txBody>
          <a:bodyPr vert="eaVert" wrap="none" lIns="0" tIns="0" r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dirty="0" smtClean="0">
                <a:ln>
                  <a:noFill/>
                </a:ln>
                <a:solidFill>
                  <a:srgbClr val="0000CC"/>
                </a:solidFill>
                <a:effectLst/>
                <a:uLnTx/>
                <a:uFillTx/>
              </a:rPr>
              <a:t>1</a:t>
            </a:r>
          </a:p>
        </p:txBody>
      </p:sp>
      <p:sp>
        <p:nvSpPr>
          <p:cNvPr id="19" name="Line 24"/>
          <p:cNvSpPr>
            <a:spLocks noChangeShapeType="1"/>
          </p:cNvSpPr>
          <p:nvPr/>
        </p:nvSpPr>
        <p:spPr bwMode="auto">
          <a:xfrm rot="16200000">
            <a:off x="6068722" y="3333674"/>
            <a:ext cx="0" cy="630524"/>
          </a:xfrm>
          <a:prstGeom prst="line">
            <a:avLst/>
          </a:prstGeom>
          <a:noFill/>
          <a:ln w="38100">
            <a:solidFill>
              <a:srgbClr val="0000FF"/>
            </a:solidFill>
            <a:round/>
            <a:headEnd/>
            <a:tailEnd type="triangle"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prstClr val="black"/>
              </a:solidFill>
              <a:effectLst/>
              <a:uLnTx/>
              <a:uFillTx/>
            </a:endParaRPr>
          </a:p>
        </p:txBody>
      </p:sp>
      <p:sp>
        <p:nvSpPr>
          <p:cNvPr id="20" name="AutoShape 28"/>
          <p:cNvSpPr>
            <a:spLocks noChangeArrowheads="1"/>
          </p:cNvSpPr>
          <p:nvPr/>
        </p:nvSpPr>
        <p:spPr bwMode="auto">
          <a:xfrm rot="16200000">
            <a:off x="5742359" y="3534245"/>
            <a:ext cx="144462" cy="202901"/>
          </a:xfrm>
          <a:prstGeom prst="diamond">
            <a:avLst/>
          </a:prstGeom>
          <a:solidFill>
            <a:sysClr val="window" lastClr="FFFFFF"/>
          </a:solidFill>
          <a:ln w="38100">
            <a:solidFill>
              <a:srgbClr val="0000FF"/>
            </a:solidFill>
            <a:miter lim="800000"/>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prstClr val="black"/>
              </a:solidFill>
              <a:effectLst/>
              <a:uLnTx/>
              <a:uFillTx/>
            </a:endParaRPr>
          </a:p>
        </p:txBody>
      </p:sp>
      <p:grpSp>
        <p:nvGrpSpPr>
          <p:cNvPr id="24" name="组合 23"/>
          <p:cNvGrpSpPr/>
          <p:nvPr/>
        </p:nvGrpSpPr>
        <p:grpSpPr>
          <a:xfrm>
            <a:off x="757081" y="2776907"/>
            <a:ext cx="1866060" cy="1642476"/>
            <a:chOff x="491612" y="3258695"/>
            <a:chExt cx="1866060" cy="1642476"/>
          </a:xfrm>
        </p:grpSpPr>
        <p:sp>
          <p:nvSpPr>
            <p:cNvPr id="5" name="Rectangle 4"/>
            <p:cNvSpPr>
              <a:spLocks noChangeArrowheads="1"/>
            </p:cNvSpPr>
            <p:nvPr/>
          </p:nvSpPr>
          <p:spPr bwMode="auto">
            <a:xfrm>
              <a:off x="491612" y="3258695"/>
              <a:ext cx="1866059" cy="388780"/>
            </a:xfrm>
            <a:prstGeom prst="rect">
              <a:avLst/>
            </a:prstGeom>
            <a:noFill/>
            <a:ln w="9525">
              <a:solidFill>
                <a:sysClr val="windowText" lastClr="000000"/>
              </a:solidFill>
              <a:miter lim="800000"/>
              <a:headEnd/>
              <a:tailEnd/>
            </a:ln>
            <a:effectLs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uLnTx/>
                  <a:uFillTx/>
                </a:rPr>
                <a:t>Cashier</a:t>
              </a:r>
              <a:r>
                <a:rPr kumimoji="0" lang="en-US" altLang="zh-CN" sz="2000" b="1" i="0" u="none" strike="noStrike" kern="0" cap="none" spc="0" normalizeH="0" baseline="0" noProof="0" dirty="0">
                  <a:ln>
                    <a:noFill/>
                  </a:ln>
                  <a:solidFill>
                    <a:prstClr val="black"/>
                  </a:solidFill>
                  <a:effectLst>
                    <a:outerShdw blurRad="38100" dist="38100" dir="2700000" algn="tl">
                      <a:srgbClr val="C0C0C0"/>
                    </a:outerShdw>
                  </a:effectLst>
                  <a:uLnTx/>
                  <a:uFillTx/>
                </a:rPr>
                <a:t> </a:t>
              </a:r>
            </a:p>
          </p:txBody>
        </p:sp>
        <p:sp>
          <p:nvSpPr>
            <p:cNvPr id="6" name="Rectangle 5"/>
            <p:cNvSpPr>
              <a:spLocks noChangeArrowheads="1"/>
            </p:cNvSpPr>
            <p:nvPr/>
          </p:nvSpPr>
          <p:spPr bwMode="auto">
            <a:xfrm>
              <a:off x="491612" y="3656114"/>
              <a:ext cx="1866060" cy="831146"/>
            </a:xfrm>
            <a:prstGeom prst="rect">
              <a:avLst/>
            </a:prstGeom>
            <a:noFill/>
            <a:ln w="9525">
              <a:solidFill>
                <a:sysClr val="windowText" lastClr="000000"/>
              </a:solidFill>
              <a:miter lim="800000"/>
              <a:headEnd/>
              <a:tailEnd/>
            </a:ln>
          </p:spPr>
          <p:txBody>
            <a:bodyPr wrap="none" anchor="ctr"/>
            <a:lstStyle/>
            <a:p>
              <a:pPr marL="0" marR="0" lvl="0" indent="0" defTabSz="914400" eaLnBrk="1" fontAlgn="base" latinLnBrk="0" hangingPunct="1">
                <a:lnSpc>
                  <a:spcPct val="85000"/>
                </a:lnSpc>
                <a:spcBef>
                  <a:spcPct val="0"/>
                </a:spcBef>
                <a:spcAft>
                  <a:spcPct val="0"/>
                </a:spcAft>
                <a:buClrTx/>
                <a:buSzTx/>
                <a:buFontTx/>
                <a:buNone/>
                <a:tabLst/>
                <a:defRPr/>
              </a:pPr>
              <a:r>
                <a:rPr kumimoji="0" lang="en-US" altLang="zh-CN" sz="2000" b="0" i="0" u="none" strike="noStrike" kern="0" cap="none" spc="0" normalizeH="0" baseline="0" noProof="0" smtClean="0">
                  <a:ln>
                    <a:noFill/>
                  </a:ln>
                  <a:solidFill>
                    <a:prstClr val="black"/>
                  </a:solidFill>
                  <a:effectLst/>
                  <a:uLnTx/>
                  <a:uFillTx/>
                </a:rPr>
                <a:t>-name: String</a:t>
              </a:r>
            </a:p>
            <a:p>
              <a:pPr marL="0" marR="0" lvl="0" indent="0" defTabSz="914400" eaLnBrk="1" fontAlgn="base" latinLnBrk="0" hangingPunct="1">
                <a:lnSpc>
                  <a:spcPct val="85000"/>
                </a:lnSpc>
                <a:spcBef>
                  <a:spcPct val="0"/>
                </a:spcBef>
                <a:spcAft>
                  <a:spcPct val="0"/>
                </a:spcAft>
                <a:buClrTx/>
                <a:buSzTx/>
                <a:buFontTx/>
                <a:buNone/>
                <a:tabLst/>
                <a:defRPr/>
              </a:pPr>
              <a:r>
                <a:rPr kumimoji="0" lang="en-US" altLang="zh-CN" sz="2000" b="0" i="0" u="none" strike="noStrike" kern="0" cap="none" spc="0" normalizeH="0" baseline="0" noProof="0" smtClean="0">
                  <a:ln>
                    <a:noFill/>
                  </a:ln>
                  <a:solidFill>
                    <a:prstClr val="black"/>
                  </a:solidFill>
                  <a:effectLst/>
                  <a:uLnTx/>
                  <a:uFillTx/>
                </a:rPr>
                <a:t>-id: String</a:t>
              </a:r>
            </a:p>
          </p:txBody>
        </p:sp>
        <p:sp>
          <p:nvSpPr>
            <p:cNvPr id="21" name="Rectangle 5"/>
            <p:cNvSpPr>
              <a:spLocks noChangeArrowheads="1"/>
            </p:cNvSpPr>
            <p:nvPr/>
          </p:nvSpPr>
          <p:spPr bwMode="auto">
            <a:xfrm>
              <a:off x="491612" y="4485598"/>
              <a:ext cx="1866059" cy="415573"/>
            </a:xfrm>
            <a:prstGeom prst="rect">
              <a:avLst/>
            </a:prstGeom>
            <a:noFill/>
            <a:ln w="9525">
              <a:solidFill>
                <a:sysClr val="windowText" lastClr="000000"/>
              </a:solidFill>
              <a:miter lim="800000"/>
              <a:headEnd/>
              <a:tailEnd/>
            </a:ln>
          </p:spPr>
          <p:txBody>
            <a:bodyPr wrap="none" anchor="ctr"/>
            <a:lstStyle/>
            <a:p>
              <a:pPr marL="0" marR="0" lvl="0" indent="0" defTabSz="914400" eaLnBrk="1" fontAlgn="base" latinLnBrk="0" hangingPunct="1">
                <a:lnSpc>
                  <a:spcPct val="85000"/>
                </a:lnSpc>
                <a:spcBef>
                  <a:spcPct val="0"/>
                </a:spcBef>
                <a:spcAft>
                  <a:spcPct val="0"/>
                </a:spcAft>
                <a:buClrTx/>
                <a:buSzTx/>
                <a:buFontTx/>
                <a:buNone/>
                <a:tabLst/>
                <a:defRPr/>
              </a:pPr>
              <a:r>
                <a:rPr kumimoji="0" lang="en-US" altLang="zh-CN" sz="2000" b="1" i="0" u="none" strike="noStrike" kern="0" cap="none" spc="0" normalizeH="0" baseline="0" noProof="0" dirty="0" smtClean="0">
                  <a:ln>
                    <a:noFill/>
                  </a:ln>
                  <a:solidFill>
                    <a:srgbClr val="0000CC"/>
                  </a:solidFill>
                  <a:effectLst/>
                  <a:uLnTx/>
                  <a:uFillTx/>
                </a:rPr>
                <a:t>+</a:t>
              </a:r>
              <a:r>
                <a:rPr kumimoji="0" lang="en-US" altLang="zh-CN" sz="2000" b="1" i="0" u="none" strike="noStrike" kern="0" cap="none" spc="0" normalizeH="0" baseline="0" noProof="0" dirty="0" err="1" smtClean="0">
                  <a:ln>
                    <a:noFill/>
                  </a:ln>
                  <a:solidFill>
                    <a:srgbClr val="0000CC"/>
                  </a:solidFill>
                  <a:effectLst/>
                  <a:uLnTx/>
                  <a:uFillTx/>
                </a:rPr>
                <a:t>saveData</a:t>
              </a:r>
              <a:r>
                <a:rPr kumimoji="0" lang="en-US" altLang="zh-CN" sz="2000" b="1" i="0" u="none" strike="noStrike" kern="0" cap="none" spc="0" normalizeH="0" baseline="0" noProof="0" dirty="0" smtClean="0">
                  <a:ln>
                    <a:noFill/>
                  </a:ln>
                  <a:solidFill>
                    <a:srgbClr val="0000CC"/>
                  </a:solidFill>
                  <a:effectLst/>
                  <a:uLnTx/>
                  <a:uFillTx/>
                </a:rPr>
                <a:t>()</a:t>
              </a:r>
            </a:p>
          </p:txBody>
        </p:sp>
      </p:grpSp>
      <p:grpSp>
        <p:nvGrpSpPr>
          <p:cNvPr id="25" name="组合 24"/>
          <p:cNvGrpSpPr/>
          <p:nvPr/>
        </p:nvGrpSpPr>
        <p:grpSpPr>
          <a:xfrm>
            <a:off x="3353437" y="2786694"/>
            <a:ext cx="2347616" cy="1654456"/>
            <a:chOff x="3196120" y="3278314"/>
            <a:chExt cx="2347616" cy="1654456"/>
          </a:xfrm>
        </p:grpSpPr>
        <p:grpSp>
          <p:nvGrpSpPr>
            <p:cNvPr id="9" name="组合 8"/>
            <p:cNvGrpSpPr/>
            <p:nvPr/>
          </p:nvGrpSpPr>
          <p:grpSpPr>
            <a:xfrm>
              <a:off x="3196120" y="3278314"/>
              <a:ext cx="2347615" cy="1235702"/>
              <a:chOff x="4545013" y="3392668"/>
              <a:chExt cx="2763291" cy="1235702"/>
            </a:xfrm>
          </p:grpSpPr>
          <p:sp>
            <p:nvSpPr>
              <p:cNvPr id="10" name="Rectangle 10"/>
              <p:cNvSpPr>
                <a:spLocks noChangeArrowheads="1"/>
              </p:cNvSpPr>
              <p:nvPr/>
            </p:nvSpPr>
            <p:spPr bwMode="auto">
              <a:xfrm>
                <a:off x="4545013" y="3392668"/>
                <a:ext cx="2763291" cy="360000"/>
              </a:xfrm>
              <a:prstGeom prst="rect">
                <a:avLst/>
              </a:prstGeom>
              <a:noFill/>
              <a:ln w="9525">
                <a:solidFill>
                  <a:sysClr val="windowText" lastClr="000000"/>
                </a:solidFill>
                <a:miter lim="800000"/>
                <a:headEnd/>
                <a:tailEnd/>
              </a:ln>
              <a:effectLs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prstClr val="black"/>
                    </a:solidFill>
                    <a:effectLst/>
                    <a:uLnTx/>
                    <a:uFillTx/>
                  </a:rPr>
                  <a:t>Sale </a:t>
                </a:r>
              </a:p>
            </p:txBody>
          </p:sp>
          <p:sp>
            <p:nvSpPr>
              <p:cNvPr id="11" name="Rectangle 11"/>
              <p:cNvSpPr>
                <a:spLocks noChangeArrowheads="1"/>
              </p:cNvSpPr>
              <p:nvPr/>
            </p:nvSpPr>
            <p:spPr bwMode="auto">
              <a:xfrm>
                <a:off x="4545013" y="3751207"/>
                <a:ext cx="2763291" cy="877163"/>
              </a:xfrm>
              <a:prstGeom prst="rect">
                <a:avLst/>
              </a:prstGeom>
              <a:noFill/>
              <a:ln w="9525">
                <a:solidFill>
                  <a:sysClr val="windowText" lastClr="000000"/>
                </a:solidFill>
                <a:miter lim="800000"/>
                <a:headEnd/>
                <a:tailEnd/>
              </a:ln>
            </p:spPr>
            <p:txBody>
              <a:bodyPr wrap="square" anchor="ctr">
                <a:spAutoFit/>
              </a:bodyPr>
              <a:lstStyle/>
              <a:p>
                <a:pPr marL="0" marR="0" lvl="0" indent="0" defTabSz="914400" eaLnBrk="1" fontAlgn="base" latinLnBrk="0" hangingPunct="1">
                  <a:lnSpc>
                    <a:spcPct val="85000"/>
                  </a:lnSpc>
                  <a:spcBef>
                    <a:spcPct val="0"/>
                  </a:spcBef>
                  <a:spcAft>
                    <a:spcPct val="0"/>
                  </a:spcAft>
                  <a:buClrTx/>
                  <a:buSzTx/>
                  <a:buFontTx/>
                  <a:buNone/>
                  <a:tabLst/>
                  <a:defRPr/>
                </a:pPr>
                <a:r>
                  <a:rPr kumimoji="0" lang="en-US" altLang="zh-CN" sz="2000" b="0" i="0" u="none" strike="noStrike" kern="0" cap="none" spc="0" normalizeH="0" baseline="0" noProof="0" dirty="0" smtClean="0">
                    <a:ln>
                      <a:noFill/>
                    </a:ln>
                    <a:solidFill>
                      <a:prstClr val="black"/>
                    </a:solidFill>
                    <a:effectLst/>
                    <a:uLnTx/>
                    <a:uFillTx/>
                  </a:rPr>
                  <a:t>-goods: Goods[ ]   </a:t>
                </a:r>
              </a:p>
              <a:p>
                <a:pPr marL="0" marR="0" lvl="0" indent="0" defTabSz="914400" eaLnBrk="1" fontAlgn="base" latinLnBrk="0" hangingPunct="1">
                  <a:lnSpc>
                    <a:spcPct val="85000"/>
                  </a:lnSpc>
                  <a:spcBef>
                    <a:spcPct val="0"/>
                  </a:spcBef>
                  <a:spcAft>
                    <a:spcPct val="0"/>
                  </a:spcAft>
                  <a:buClrTx/>
                  <a:buSzTx/>
                  <a:buFontTx/>
                  <a:buNone/>
                  <a:tabLst/>
                  <a:defRPr/>
                </a:pPr>
                <a:r>
                  <a:rPr kumimoji="0" lang="en-US" altLang="zh-CN" sz="2000" b="0" i="0" u="none" strike="noStrike" kern="0" cap="none" spc="0" normalizeH="0" baseline="0" noProof="0" dirty="0" smtClean="0">
                    <a:ln>
                      <a:noFill/>
                    </a:ln>
                    <a:solidFill>
                      <a:prstClr val="black"/>
                    </a:solidFill>
                    <a:effectLst/>
                    <a:uLnTx/>
                    <a:uFillTx/>
                  </a:rPr>
                  <a:t>-</a:t>
                </a:r>
                <a:r>
                  <a:rPr kumimoji="0" lang="en-US" altLang="zh-CN" sz="2000" b="0" i="0" u="none" strike="noStrike" kern="0" cap="none" spc="0" normalizeH="0" baseline="0" noProof="0" dirty="0" err="1" smtClean="0">
                    <a:ln>
                      <a:noFill/>
                    </a:ln>
                    <a:solidFill>
                      <a:prstClr val="black"/>
                    </a:solidFill>
                    <a:effectLst/>
                    <a:uLnTx/>
                    <a:uFillTx/>
                  </a:rPr>
                  <a:t>priceTotal</a:t>
                </a:r>
                <a:r>
                  <a:rPr kumimoji="0" lang="en-US" altLang="zh-CN" sz="2000" b="0" i="0" u="none" strike="noStrike" kern="0" cap="none" spc="0" normalizeH="0" baseline="0" noProof="0" dirty="0" smtClean="0">
                    <a:ln>
                      <a:noFill/>
                    </a:ln>
                    <a:solidFill>
                      <a:prstClr val="black"/>
                    </a:solidFill>
                    <a:effectLst/>
                    <a:uLnTx/>
                    <a:uFillTx/>
                  </a:rPr>
                  <a:t>: double</a:t>
                </a:r>
              </a:p>
              <a:p>
                <a:pPr marL="0" marR="0" lvl="0" indent="0" defTabSz="914400" eaLnBrk="1" fontAlgn="base" latinLnBrk="0" hangingPunct="1">
                  <a:lnSpc>
                    <a:spcPct val="85000"/>
                  </a:lnSpc>
                  <a:spcBef>
                    <a:spcPct val="0"/>
                  </a:spcBef>
                  <a:spcAft>
                    <a:spcPct val="0"/>
                  </a:spcAft>
                  <a:buClrTx/>
                  <a:buSzTx/>
                  <a:buFontTx/>
                  <a:buNone/>
                  <a:tabLst/>
                  <a:defRPr/>
                </a:pPr>
                <a:r>
                  <a:rPr kumimoji="0" lang="en-US" altLang="zh-CN" sz="2000" b="0" i="0" u="none" strike="noStrike" kern="0" cap="none" spc="0" normalizeH="0" baseline="0" noProof="0" dirty="0" smtClean="0">
                    <a:ln>
                      <a:noFill/>
                    </a:ln>
                    <a:solidFill>
                      <a:prstClr val="black"/>
                    </a:solidFill>
                    <a:effectLst/>
                    <a:uLnTx/>
                    <a:uFillTx/>
                  </a:rPr>
                  <a:t>-clerk: Cashier</a:t>
                </a:r>
                <a:r>
                  <a:rPr kumimoji="0" lang="en-US" altLang="zh-CN" sz="2000" b="1" i="0" u="none" strike="noStrike" kern="0" cap="none" spc="0" normalizeH="0" baseline="0" noProof="0" dirty="0" smtClean="0">
                    <a:ln>
                      <a:noFill/>
                    </a:ln>
                    <a:solidFill>
                      <a:prstClr val="black"/>
                    </a:solidFill>
                    <a:effectLst/>
                    <a:uLnTx/>
                    <a:uFillTx/>
                  </a:rPr>
                  <a:t>   </a:t>
                </a:r>
              </a:p>
            </p:txBody>
          </p:sp>
        </p:grpSp>
        <p:sp>
          <p:nvSpPr>
            <p:cNvPr id="22" name="Rectangle 5"/>
            <p:cNvSpPr>
              <a:spLocks noChangeArrowheads="1"/>
            </p:cNvSpPr>
            <p:nvPr/>
          </p:nvSpPr>
          <p:spPr bwMode="auto">
            <a:xfrm>
              <a:off x="3196120" y="4517197"/>
              <a:ext cx="2347616" cy="415573"/>
            </a:xfrm>
            <a:prstGeom prst="rect">
              <a:avLst/>
            </a:prstGeom>
            <a:noFill/>
            <a:ln w="9525">
              <a:solidFill>
                <a:sysClr val="windowText" lastClr="000000"/>
              </a:solidFill>
              <a:miter lim="800000"/>
              <a:headEnd/>
              <a:tailEnd/>
            </a:ln>
          </p:spPr>
          <p:txBody>
            <a:bodyPr wrap="none" anchor="ctr"/>
            <a:lstStyle/>
            <a:p>
              <a:pPr marL="0" marR="0" lvl="0" indent="0" defTabSz="914400" eaLnBrk="1" fontAlgn="base" latinLnBrk="0" hangingPunct="1">
                <a:lnSpc>
                  <a:spcPct val="85000"/>
                </a:lnSpc>
                <a:spcBef>
                  <a:spcPct val="0"/>
                </a:spcBef>
                <a:spcAft>
                  <a:spcPct val="0"/>
                </a:spcAft>
                <a:buClrTx/>
                <a:buSzTx/>
                <a:buFontTx/>
                <a:buNone/>
                <a:tabLst/>
                <a:defRPr/>
              </a:pPr>
              <a:r>
                <a:rPr kumimoji="0" lang="en-US" altLang="zh-CN" sz="2000" b="1" i="0" u="none" strike="noStrike" kern="0" cap="none" spc="0" normalizeH="0" baseline="0" noProof="0" dirty="0" smtClean="0">
                  <a:ln>
                    <a:noFill/>
                  </a:ln>
                  <a:solidFill>
                    <a:srgbClr val="0000CC"/>
                  </a:solidFill>
                  <a:effectLst/>
                  <a:uLnTx/>
                  <a:uFillTx/>
                </a:rPr>
                <a:t>+</a:t>
              </a:r>
              <a:r>
                <a:rPr kumimoji="0" lang="en-US" altLang="zh-CN" sz="2000" b="1" i="0" u="none" strike="noStrike" kern="0" cap="none" spc="0" normalizeH="0" baseline="0" noProof="0" dirty="0" err="1" smtClean="0">
                  <a:ln>
                    <a:noFill/>
                  </a:ln>
                  <a:solidFill>
                    <a:srgbClr val="0000CC"/>
                  </a:solidFill>
                  <a:effectLst/>
                  <a:uLnTx/>
                  <a:uFillTx/>
                </a:rPr>
                <a:t>saveData</a:t>
              </a:r>
              <a:r>
                <a:rPr kumimoji="0" lang="en-US" altLang="zh-CN" sz="2000" b="1" i="0" u="none" strike="noStrike" kern="0" cap="none" spc="0" normalizeH="0" baseline="0" noProof="0" dirty="0" smtClean="0">
                  <a:ln>
                    <a:noFill/>
                  </a:ln>
                  <a:solidFill>
                    <a:srgbClr val="0000CC"/>
                  </a:solidFill>
                  <a:effectLst/>
                  <a:uLnTx/>
                  <a:uFillTx/>
                </a:rPr>
                <a:t>()</a:t>
              </a:r>
            </a:p>
          </p:txBody>
        </p:sp>
      </p:grpSp>
      <p:grpSp>
        <p:nvGrpSpPr>
          <p:cNvPr id="26" name="组合 25"/>
          <p:cNvGrpSpPr/>
          <p:nvPr/>
        </p:nvGrpSpPr>
        <p:grpSpPr>
          <a:xfrm>
            <a:off x="6383983" y="2800571"/>
            <a:ext cx="2061930" cy="1700163"/>
            <a:chOff x="6226666" y="3292191"/>
            <a:chExt cx="2061930" cy="1700163"/>
          </a:xfrm>
        </p:grpSpPr>
        <p:sp>
          <p:nvSpPr>
            <p:cNvPr id="7" name="Rectangle 7"/>
            <p:cNvSpPr>
              <a:spLocks noChangeArrowheads="1"/>
            </p:cNvSpPr>
            <p:nvPr/>
          </p:nvSpPr>
          <p:spPr bwMode="auto">
            <a:xfrm>
              <a:off x="6226666" y="3292191"/>
              <a:ext cx="2061929" cy="400110"/>
            </a:xfrm>
            <a:prstGeom prst="rect">
              <a:avLst/>
            </a:prstGeom>
            <a:noFill/>
            <a:ln w="9525">
              <a:solidFill>
                <a:sysClr val="windowText" lastClr="000000"/>
              </a:solidFill>
              <a:miter lim="800000"/>
              <a:headEnd/>
              <a:tailEnd/>
            </a:ln>
          </p:spPr>
          <p:txBody>
            <a:bodyPr wrap="square" anchor="ct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smtClean="0">
                  <a:ln>
                    <a:noFill/>
                  </a:ln>
                  <a:solidFill>
                    <a:prstClr val="black"/>
                  </a:solidFill>
                  <a:effectLst/>
                  <a:uLnTx/>
                  <a:uFillTx/>
                </a:rPr>
                <a:t>Goods </a:t>
              </a:r>
            </a:p>
          </p:txBody>
        </p:sp>
        <p:sp>
          <p:nvSpPr>
            <p:cNvPr id="8" name="Rectangle 8"/>
            <p:cNvSpPr>
              <a:spLocks noChangeArrowheads="1"/>
            </p:cNvSpPr>
            <p:nvPr/>
          </p:nvSpPr>
          <p:spPr bwMode="auto">
            <a:xfrm>
              <a:off x="6226666" y="3701260"/>
              <a:ext cx="2061929" cy="877163"/>
            </a:xfrm>
            <a:prstGeom prst="rect">
              <a:avLst/>
            </a:prstGeom>
            <a:noFill/>
            <a:ln w="9525">
              <a:solidFill>
                <a:sysClr val="windowText" lastClr="000000"/>
              </a:solidFill>
              <a:miter lim="800000"/>
              <a:headEnd/>
              <a:tailEnd/>
            </a:ln>
          </p:spPr>
          <p:txBody>
            <a:bodyPr wrap="square" anchor="ctr">
              <a:spAutoFit/>
            </a:bodyPr>
            <a:lstStyle/>
            <a:p>
              <a:pPr marL="0" marR="0" lvl="0" indent="0" defTabSz="914400" eaLnBrk="1" fontAlgn="base" latinLnBrk="0" hangingPunct="1">
                <a:lnSpc>
                  <a:spcPct val="85000"/>
                </a:lnSpc>
                <a:spcBef>
                  <a:spcPct val="0"/>
                </a:spcBef>
                <a:spcAft>
                  <a:spcPct val="0"/>
                </a:spcAft>
                <a:buClrTx/>
                <a:buSzTx/>
                <a:buFontTx/>
                <a:buNone/>
                <a:tabLst/>
                <a:defRPr/>
              </a:pPr>
              <a:r>
                <a:rPr kumimoji="0" lang="en-US" altLang="zh-CN" sz="2000" b="0" i="0" u="none" strike="noStrike" kern="0" cap="none" spc="0" normalizeH="0" baseline="0" noProof="0" dirty="0" smtClean="0">
                  <a:ln>
                    <a:noFill/>
                  </a:ln>
                  <a:solidFill>
                    <a:prstClr val="black"/>
                  </a:solidFill>
                  <a:effectLst/>
                  <a:uLnTx/>
                  <a:uFillTx/>
                </a:rPr>
                <a:t>-identifier: String   </a:t>
              </a:r>
            </a:p>
            <a:p>
              <a:pPr marL="0" marR="0" lvl="0" indent="0" defTabSz="914400" eaLnBrk="1" fontAlgn="base" latinLnBrk="0" hangingPunct="1">
                <a:lnSpc>
                  <a:spcPct val="85000"/>
                </a:lnSpc>
                <a:spcBef>
                  <a:spcPct val="0"/>
                </a:spcBef>
                <a:spcAft>
                  <a:spcPct val="0"/>
                </a:spcAft>
                <a:buClrTx/>
                <a:buSzTx/>
                <a:buFontTx/>
                <a:buNone/>
                <a:tabLst/>
                <a:defRPr/>
              </a:pPr>
              <a:r>
                <a:rPr kumimoji="0" lang="en-US" altLang="zh-CN" sz="2000" b="0" i="0" u="none" strike="noStrike" kern="0" cap="none" spc="0" normalizeH="0" baseline="0" noProof="0" dirty="0" smtClean="0">
                  <a:ln>
                    <a:noFill/>
                  </a:ln>
                  <a:solidFill>
                    <a:prstClr val="black"/>
                  </a:solidFill>
                  <a:effectLst/>
                  <a:uLnTx/>
                  <a:uFillTx/>
                </a:rPr>
                <a:t>-name: String</a:t>
              </a:r>
            </a:p>
            <a:p>
              <a:pPr marL="0" marR="0" lvl="0" indent="0" defTabSz="914400" eaLnBrk="1" fontAlgn="base" latinLnBrk="0" hangingPunct="1">
                <a:lnSpc>
                  <a:spcPct val="85000"/>
                </a:lnSpc>
                <a:spcBef>
                  <a:spcPct val="0"/>
                </a:spcBef>
                <a:spcAft>
                  <a:spcPct val="0"/>
                </a:spcAft>
                <a:buClrTx/>
                <a:buSzTx/>
                <a:buFontTx/>
                <a:buNone/>
                <a:tabLst/>
                <a:defRPr/>
              </a:pPr>
              <a:r>
                <a:rPr kumimoji="0" lang="en-US" altLang="zh-CN" sz="2000" b="0" i="0" u="none" strike="noStrike" kern="0" cap="none" spc="0" normalizeH="0" baseline="0" noProof="0" dirty="0" smtClean="0">
                  <a:ln>
                    <a:noFill/>
                  </a:ln>
                  <a:solidFill>
                    <a:prstClr val="black"/>
                  </a:solidFill>
                  <a:effectLst/>
                  <a:uLnTx/>
                  <a:uFillTx/>
                </a:rPr>
                <a:t>-price: double    </a:t>
              </a:r>
            </a:p>
          </p:txBody>
        </p:sp>
        <p:sp>
          <p:nvSpPr>
            <p:cNvPr id="23" name="Rectangle 5"/>
            <p:cNvSpPr>
              <a:spLocks noChangeArrowheads="1"/>
            </p:cNvSpPr>
            <p:nvPr/>
          </p:nvSpPr>
          <p:spPr bwMode="auto">
            <a:xfrm>
              <a:off x="6226667" y="4576781"/>
              <a:ext cx="2061929" cy="415573"/>
            </a:xfrm>
            <a:prstGeom prst="rect">
              <a:avLst/>
            </a:prstGeom>
            <a:noFill/>
            <a:ln w="9525">
              <a:solidFill>
                <a:sysClr val="windowText" lastClr="000000"/>
              </a:solidFill>
              <a:miter lim="800000"/>
              <a:headEnd/>
              <a:tailEnd/>
            </a:ln>
          </p:spPr>
          <p:txBody>
            <a:bodyPr wrap="none" anchor="ctr"/>
            <a:lstStyle/>
            <a:p>
              <a:pPr marL="0" marR="0" lvl="0" indent="0" defTabSz="914400" eaLnBrk="1" fontAlgn="base" latinLnBrk="0" hangingPunct="1">
                <a:lnSpc>
                  <a:spcPct val="85000"/>
                </a:lnSpc>
                <a:spcBef>
                  <a:spcPct val="0"/>
                </a:spcBef>
                <a:spcAft>
                  <a:spcPct val="0"/>
                </a:spcAft>
                <a:buClrTx/>
                <a:buSzTx/>
                <a:buFontTx/>
                <a:buNone/>
                <a:tabLst/>
                <a:defRPr/>
              </a:pPr>
              <a:r>
                <a:rPr kumimoji="0" lang="en-US" altLang="zh-CN" sz="2000" b="1" i="0" u="none" strike="noStrike" kern="0" cap="none" spc="0" normalizeH="0" baseline="0" noProof="0" dirty="0" smtClean="0">
                  <a:ln>
                    <a:noFill/>
                  </a:ln>
                  <a:solidFill>
                    <a:srgbClr val="0000CC"/>
                  </a:solidFill>
                  <a:effectLst/>
                  <a:uLnTx/>
                  <a:uFillTx/>
                </a:rPr>
                <a:t>+</a:t>
              </a:r>
              <a:r>
                <a:rPr kumimoji="0" lang="en-US" altLang="zh-CN" sz="2000" b="1" i="0" u="none" strike="noStrike" kern="0" cap="none" spc="0" normalizeH="0" baseline="0" noProof="0" dirty="0" err="1" smtClean="0">
                  <a:ln>
                    <a:noFill/>
                  </a:ln>
                  <a:solidFill>
                    <a:srgbClr val="0000CC"/>
                  </a:solidFill>
                  <a:effectLst/>
                  <a:uLnTx/>
                  <a:uFillTx/>
                </a:rPr>
                <a:t>saveData</a:t>
              </a:r>
              <a:r>
                <a:rPr kumimoji="0" lang="en-US" altLang="zh-CN" sz="2000" b="1" i="0" u="none" strike="noStrike" kern="0" cap="none" spc="0" normalizeH="0" baseline="0" noProof="0" dirty="0" smtClean="0">
                  <a:ln>
                    <a:noFill/>
                  </a:ln>
                  <a:solidFill>
                    <a:srgbClr val="0000CC"/>
                  </a:solidFill>
                  <a:effectLst/>
                  <a:uLnTx/>
                  <a:uFillTx/>
                </a:rPr>
                <a:t>()</a:t>
              </a:r>
            </a:p>
          </p:txBody>
        </p:sp>
      </p:grpSp>
      <p:sp>
        <p:nvSpPr>
          <p:cNvPr id="27" name="矩形 26"/>
          <p:cNvSpPr/>
          <p:nvPr/>
        </p:nvSpPr>
        <p:spPr>
          <a:xfrm>
            <a:off x="757081" y="4845242"/>
            <a:ext cx="7688831" cy="954107"/>
          </a:xfrm>
          <a:prstGeom prst="rect">
            <a:avLst/>
          </a:prstGeom>
        </p:spPr>
        <p:txBody>
          <a:bodyPr wrap="square">
            <a:spAutoFit/>
          </a:bodyPr>
          <a:lstStyle/>
          <a:p>
            <a:r>
              <a:rPr lang="zh-CN" altLang="en-US" sz="2800">
                <a:latin typeface="微软雅黑" panose="020B0503020204020204" pitchFamily="34" charset="-122"/>
                <a:ea typeface="微软雅黑" panose="020B0503020204020204" pitchFamily="34" charset="-122"/>
              </a:rPr>
              <a:t>如果这样做，会导致低内聚，高耦合与可重用性差的设计。</a:t>
            </a:r>
          </a:p>
        </p:txBody>
      </p:sp>
    </p:spTree>
    <p:extLst>
      <p:ext uri="{BB962C8B-B14F-4D97-AF65-F5344CB8AC3E}">
        <p14:creationId xmlns:p14="http://schemas.microsoft.com/office/powerpoint/2010/main" val="98329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lide(fromBottom)">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randombar(horizontal)">
                                      <p:cBhvr>
                                        <p:cTn id="12" dur="500"/>
                                        <p:tgtEl>
                                          <p:spTgt spid="12"/>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randombar(horizontal)">
                                      <p:cBhvr>
                                        <p:cTn id="15" dur="500"/>
                                        <p:tgtEl>
                                          <p:spTgt spid="17"/>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randombar(horizontal)">
                                      <p:cBhvr>
                                        <p:cTn id="18" dur="500"/>
                                        <p:tgtEl>
                                          <p:spTgt spid="18"/>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randombar(horizontal)">
                                      <p:cBhvr>
                                        <p:cTn id="21" dur="500"/>
                                        <p:tgtEl>
                                          <p:spTgt spid="1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randombar(horizontal)">
                                      <p:cBhvr>
                                        <p:cTn id="24" dur="500"/>
                                        <p:tgtEl>
                                          <p:spTgt spid="20"/>
                                        </p:tgtEl>
                                      </p:cBhvr>
                                    </p:animEffect>
                                  </p:childTnLst>
                                </p:cTn>
                              </p:par>
                              <p:par>
                                <p:cTn id="25" presetID="14" presetClass="entr" presetSubtype="1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randombar(horizontal)">
                                      <p:cBhvr>
                                        <p:cTn id="27" dur="500"/>
                                        <p:tgtEl>
                                          <p:spTgt spid="24"/>
                                        </p:tgtEl>
                                      </p:cBhvr>
                                    </p:animEffect>
                                  </p:childTnLst>
                                </p:cTn>
                              </p:par>
                              <p:par>
                                <p:cTn id="28" presetID="14" presetClass="entr" presetSubtype="1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randombar(horizontal)">
                                      <p:cBhvr>
                                        <p:cTn id="30" dur="500"/>
                                        <p:tgtEl>
                                          <p:spTgt spid="25"/>
                                        </p:tgtEl>
                                      </p:cBhvr>
                                    </p:animEffect>
                                  </p:childTnLst>
                                </p:cTn>
                              </p:par>
                              <p:par>
                                <p:cTn id="31" presetID="14" presetClass="entr" presetSubtype="1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randombar(horizontal)">
                                      <p:cBhvr>
                                        <p:cTn id="33" dur="500"/>
                                        <p:tgtEl>
                                          <p:spTgt spid="26"/>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grpId="0"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randombar(horizontal)">
                                      <p:cBhvr>
                                        <p:cTn id="3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animBg="1"/>
      <p:bldP spid="20" grpId="0" animBg="1"/>
      <p:bldP spid="27"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Pure Fabrication</a:t>
            </a:r>
            <a:r>
              <a:rPr lang="zh-CN" altLang="en-US"/>
              <a:t>（示例）</a:t>
            </a:r>
          </a:p>
        </p:txBody>
      </p:sp>
      <p:sp>
        <p:nvSpPr>
          <p:cNvPr id="4" name="AutoShape 24"/>
          <p:cNvSpPr>
            <a:spLocks noChangeArrowheads="1"/>
          </p:cNvSpPr>
          <p:nvPr/>
        </p:nvSpPr>
        <p:spPr bwMode="auto">
          <a:xfrm>
            <a:off x="589934" y="2163892"/>
            <a:ext cx="8091949" cy="2420583"/>
          </a:xfrm>
          <a:prstGeom prst="roundRect">
            <a:avLst>
              <a:gd name="adj" fmla="val 16667"/>
            </a:avLst>
          </a:prstGeom>
          <a:noFill/>
          <a:ln w="6350" algn="ctr">
            <a:solidFill>
              <a:srgbClr val="000000"/>
            </a:solidFill>
            <a:round/>
            <a:headEnd/>
            <a:tailEnd/>
          </a:ln>
        </p:spPr>
        <p:txBody>
          <a:bodyPr/>
          <a:lstStyle/>
          <a:p>
            <a:endParaRPr lang="zh-CN" altLang="en-US" sz="1600"/>
          </a:p>
        </p:txBody>
      </p:sp>
      <p:sp>
        <p:nvSpPr>
          <p:cNvPr id="5" name="AutoShape 5"/>
          <p:cNvSpPr>
            <a:spLocks noChangeAspect="1" noChangeArrowheads="1"/>
          </p:cNvSpPr>
          <p:nvPr/>
        </p:nvSpPr>
        <p:spPr bwMode="auto">
          <a:xfrm>
            <a:off x="1692275" y="260350"/>
            <a:ext cx="5210175" cy="2459038"/>
          </a:xfrm>
          <a:prstGeom prst="rect">
            <a:avLst/>
          </a:prstGeom>
          <a:noFill/>
          <a:ln w="9525">
            <a:noFill/>
            <a:miter lim="800000"/>
            <a:headEnd/>
            <a:tailEnd/>
          </a:ln>
        </p:spPr>
        <p:txBody>
          <a:bodyPr/>
          <a:lstStyle/>
          <a:p>
            <a:endParaRPr lang="zh-CN" altLang="en-US" sz="1600"/>
          </a:p>
        </p:txBody>
      </p:sp>
      <p:sp>
        <p:nvSpPr>
          <p:cNvPr id="6" name="AutoShape 24"/>
          <p:cNvSpPr>
            <a:spLocks noChangeArrowheads="1"/>
          </p:cNvSpPr>
          <p:nvPr/>
        </p:nvSpPr>
        <p:spPr bwMode="auto">
          <a:xfrm>
            <a:off x="2206625" y="1410727"/>
            <a:ext cx="4310063" cy="622300"/>
          </a:xfrm>
          <a:prstGeom prst="roundRect">
            <a:avLst>
              <a:gd name="adj" fmla="val 16667"/>
            </a:avLst>
          </a:prstGeom>
          <a:solidFill>
            <a:srgbClr val="FFFFFF"/>
          </a:solidFill>
          <a:ln w="6350" algn="ctr">
            <a:solidFill>
              <a:srgbClr val="000000"/>
            </a:solidFill>
            <a:round/>
            <a:headEnd/>
            <a:tailEnd/>
          </a:ln>
        </p:spPr>
        <p:txBody>
          <a:bodyPr/>
          <a:lstStyle/>
          <a:p>
            <a:endParaRPr lang="zh-CN" altLang="en-US" sz="1600"/>
          </a:p>
        </p:txBody>
      </p:sp>
      <p:sp>
        <p:nvSpPr>
          <p:cNvPr id="7" name="Rectangle 4"/>
          <p:cNvSpPr>
            <a:spLocks noChangeArrowheads="1"/>
          </p:cNvSpPr>
          <p:nvPr/>
        </p:nvSpPr>
        <p:spPr bwMode="auto">
          <a:xfrm>
            <a:off x="3698875" y="1519829"/>
            <a:ext cx="1255713" cy="405683"/>
          </a:xfrm>
          <a:prstGeom prst="rect">
            <a:avLst/>
          </a:prstGeom>
          <a:noFill/>
          <a:ln w="9525">
            <a:solidFill>
              <a:srgbClr val="000000"/>
            </a:solidFill>
            <a:miter lim="800000"/>
            <a:headEnd/>
            <a:tailEnd/>
          </a:ln>
        </p:spPr>
        <p:txBody>
          <a:bodyPr lIns="18000" tIns="18000" rIns="18000" bIns="18000" anchor="ctr">
            <a:spAutoFit/>
          </a:bodyPr>
          <a:lstStyle/>
          <a:p>
            <a:pPr algn="ctr"/>
            <a:r>
              <a:rPr lang="en-US" altLang="zh-CN" sz="2400" b="1">
                <a:solidFill>
                  <a:srgbClr val="000000"/>
                </a:solidFill>
                <a:cs typeface="Arial" charset="0"/>
              </a:rPr>
              <a:t>GUI</a:t>
            </a:r>
            <a:r>
              <a:rPr lang="en-US" altLang="zh-CN" sz="2400" b="1">
                <a:solidFill>
                  <a:srgbClr val="000000"/>
                </a:solidFill>
                <a:latin typeface="Times New Roman" pitchFamily="18" charset="0"/>
              </a:rPr>
              <a:t> </a:t>
            </a:r>
            <a:endParaRPr lang="en-US" altLang="zh-CN" sz="2400"/>
          </a:p>
        </p:txBody>
      </p:sp>
      <p:sp>
        <p:nvSpPr>
          <p:cNvPr id="8" name="AutoShape 30"/>
          <p:cNvSpPr>
            <a:spLocks noChangeArrowheads="1"/>
          </p:cNvSpPr>
          <p:nvPr/>
        </p:nvSpPr>
        <p:spPr bwMode="auto">
          <a:xfrm>
            <a:off x="7164388" y="5009381"/>
            <a:ext cx="1193800" cy="792162"/>
          </a:xfrm>
          <a:prstGeom prst="flowChartMagneticDisk">
            <a:avLst/>
          </a:prstGeom>
          <a:solidFill>
            <a:srgbClr val="FFFFFF"/>
          </a:solidFill>
          <a:ln w="12700">
            <a:solidFill>
              <a:srgbClr val="000000"/>
            </a:solidFill>
            <a:round/>
            <a:headEnd/>
            <a:tailEnd/>
          </a:ln>
        </p:spPr>
        <p:txBody>
          <a:bodyPr/>
          <a:lstStyle/>
          <a:p>
            <a:pPr algn="ctr"/>
            <a:r>
              <a:rPr lang="en-US" altLang="zh-CN" sz="2400" b="1">
                <a:cs typeface="Arial" charset="0"/>
              </a:rPr>
              <a:t>DB</a:t>
            </a:r>
          </a:p>
        </p:txBody>
      </p:sp>
      <p:sp>
        <p:nvSpPr>
          <p:cNvPr id="9" name="Rectangle 4"/>
          <p:cNvSpPr>
            <a:spLocks noChangeArrowheads="1"/>
          </p:cNvSpPr>
          <p:nvPr/>
        </p:nvSpPr>
        <p:spPr bwMode="auto">
          <a:xfrm>
            <a:off x="3655605" y="4945342"/>
            <a:ext cx="2833687" cy="405683"/>
          </a:xfrm>
          <a:prstGeom prst="rect">
            <a:avLst/>
          </a:prstGeom>
          <a:noFill/>
          <a:ln w="9525">
            <a:solidFill>
              <a:srgbClr val="000000"/>
            </a:solidFill>
            <a:miter lim="800000"/>
            <a:headEnd/>
            <a:tailEnd/>
          </a:ln>
        </p:spPr>
        <p:txBody>
          <a:bodyPr lIns="18000" tIns="18000" rIns="18000" bIns="18000" anchor="ctr">
            <a:spAutoFit/>
          </a:bodyPr>
          <a:lstStyle/>
          <a:p>
            <a:pPr algn="ctr"/>
            <a:r>
              <a:rPr lang="en-US" altLang="zh-CN" sz="2400" b="1">
                <a:solidFill>
                  <a:srgbClr val="0000CC"/>
                </a:solidFill>
                <a:cs typeface="Arial" charset="0"/>
              </a:rPr>
              <a:t>DBOperations</a:t>
            </a:r>
            <a:r>
              <a:rPr lang="en-US" altLang="zh-CN" sz="2400" b="1">
                <a:solidFill>
                  <a:srgbClr val="000000"/>
                </a:solidFill>
                <a:latin typeface="Times New Roman" pitchFamily="18" charset="0"/>
              </a:rPr>
              <a:t> </a:t>
            </a:r>
            <a:endParaRPr lang="en-US" altLang="zh-CN" sz="2400"/>
          </a:p>
        </p:txBody>
      </p:sp>
      <p:sp>
        <p:nvSpPr>
          <p:cNvPr id="10" name="Rectangle 4"/>
          <p:cNvSpPr>
            <a:spLocks noChangeArrowheads="1"/>
          </p:cNvSpPr>
          <p:nvPr/>
        </p:nvSpPr>
        <p:spPr bwMode="auto">
          <a:xfrm>
            <a:off x="3658780" y="5360139"/>
            <a:ext cx="2835275" cy="651905"/>
          </a:xfrm>
          <a:prstGeom prst="rect">
            <a:avLst/>
          </a:prstGeom>
          <a:noFill/>
          <a:ln w="9525">
            <a:solidFill>
              <a:srgbClr val="000000"/>
            </a:solidFill>
            <a:miter lim="800000"/>
            <a:headEnd/>
            <a:tailEnd/>
          </a:ln>
        </p:spPr>
        <p:txBody>
          <a:bodyPr lIns="18000" tIns="18000" rIns="18000" bIns="18000" anchor="ctr">
            <a:spAutoFit/>
          </a:bodyPr>
          <a:lstStyle/>
          <a:p>
            <a:pPr algn="just"/>
            <a:r>
              <a:rPr lang="en-US" altLang="zh-CN" sz="2000">
                <a:cs typeface="Arial" charset="0"/>
              </a:rPr>
              <a:t>+insert()</a:t>
            </a:r>
          </a:p>
          <a:p>
            <a:pPr algn="just"/>
            <a:r>
              <a:rPr lang="en-US" altLang="zh-CN" sz="2000">
                <a:cs typeface="Arial" charset="0"/>
              </a:rPr>
              <a:t>+access()</a:t>
            </a:r>
          </a:p>
        </p:txBody>
      </p:sp>
      <p:sp>
        <p:nvSpPr>
          <p:cNvPr id="11" name="Rectangle 7"/>
          <p:cNvSpPr>
            <a:spLocks noChangeArrowheads="1"/>
          </p:cNvSpPr>
          <p:nvPr/>
        </p:nvSpPr>
        <p:spPr bwMode="auto">
          <a:xfrm>
            <a:off x="6382315" y="2275041"/>
            <a:ext cx="2083260" cy="410135"/>
          </a:xfrm>
          <a:prstGeom prst="rect">
            <a:avLst/>
          </a:prstGeom>
          <a:noFill/>
          <a:ln w="9525">
            <a:solidFill>
              <a:schemeClr val="tx1"/>
            </a:solidFill>
            <a:miter lim="800000"/>
            <a:headEnd/>
            <a:tailEnd/>
          </a:ln>
        </p:spPr>
        <p:txBody>
          <a:bodyPr wrap="none" anchor="ctr"/>
          <a:lstStyle/>
          <a:p>
            <a:pPr algn="ctr"/>
            <a:r>
              <a:rPr lang="en-US" altLang="zh-CN" sz="2400" b="1"/>
              <a:t>Goods</a:t>
            </a:r>
            <a:r>
              <a:rPr lang="en-US" altLang="zh-CN" sz="2000" b="1"/>
              <a:t> </a:t>
            </a:r>
          </a:p>
        </p:txBody>
      </p:sp>
      <p:sp>
        <p:nvSpPr>
          <p:cNvPr id="12" name="Rectangle 10"/>
          <p:cNvSpPr>
            <a:spLocks noChangeArrowheads="1"/>
          </p:cNvSpPr>
          <p:nvPr/>
        </p:nvSpPr>
        <p:spPr bwMode="auto">
          <a:xfrm>
            <a:off x="3221292" y="2311233"/>
            <a:ext cx="2292351" cy="391816"/>
          </a:xfrm>
          <a:prstGeom prst="rect">
            <a:avLst/>
          </a:prstGeom>
          <a:noFill/>
          <a:ln w="9525">
            <a:solidFill>
              <a:schemeClr val="tx1"/>
            </a:solidFill>
            <a:miter lim="800000"/>
            <a:headEnd/>
            <a:tailEnd/>
          </a:ln>
        </p:spPr>
        <p:txBody>
          <a:bodyPr wrap="none" anchor="ctr"/>
          <a:lstStyle/>
          <a:p>
            <a:pPr algn="ctr"/>
            <a:r>
              <a:rPr lang="en-US" altLang="zh-CN" sz="2400" b="1"/>
              <a:t>Sale</a:t>
            </a:r>
            <a:r>
              <a:rPr lang="en-US" altLang="zh-CN" sz="2000" b="1"/>
              <a:t> </a:t>
            </a:r>
          </a:p>
        </p:txBody>
      </p:sp>
      <p:sp>
        <p:nvSpPr>
          <p:cNvPr id="13" name="Rectangle 11"/>
          <p:cNvSpPr>
            <a:spLocks noChangeArrowheads="1"/>
          </p:cNvSpPr>
          <p:nvPr/>
        </p:nvSpPr>
        <p:spPr bwMode="auto">
          <a:xfrm>
            <a:off x="3221292" y="2702425"/>
            <a:ext cx="2292351" cy="923330"/>
          </a:xfrm>
          <a:prstGeom prst="rect">
            <a:avLst/>
          </a:prstGeom>
          <a:noFill/>
          <a:ln w="9525">
            <a:solidFill>
              <a:schemeClr val="tx1"/>
            </a:solidFill>
            <a:miter lim="800000"/>
            <a:headEnd/>
            <a:tailEnd/>
          </a:ln>
        </p:spPr>
        <p:txBody>
          <a:bodyPr wrap="square" anchor="ctr">
            <a:spAutoFit/>
          </a:bodyPr>
          <a:lstStyle/>
          <a:p>
            <a:pPr>
              <a:lnSpc>
                <a:spcPct val="90000"/>
              </a:lnSpc>
            </a:pPr>
            <a:r>
              <a:rPr lang="en-US" altLang="zh-CN" sz="2000"/>
              <a:t>-goods: Goods[ ]   </a:t>
            </a:r>
          </a:p>
          <a:p>
            <a:pPr>
              <a:lnSpc>
                <a:spcPct val="90000"/>
              </a:lnSpc>
            </a:pPr>
            <a:r>
              <a:rPr lang="en-US" altLang="zh-CN" sz="2000"/>
              <a:t>-priceTotal: double</a:t>
            </a:r>
          </a:p>
          <a:p>
            <a:pPr>
              <a:lnSpc>
                <a:spcPct val="90000"/>
              </a:lnSpc>
            </a:pPr>
            <a:r>
              <a:rPr lang="en-US" altLang="zh-CN" sz="2000"/>
              <a:t>-clerk: Cashier</a:t>
            </a:r>
            <a:r>
              <a:rPr lang="en-US" altLang="zh-CN" sz="2000" b="1"/>
              <a:t>   </a:t>
            </a:r>
          </a:p>
        </p:txBody>
      </p:sp>
      <p:grpSp>
        <p:nvGrpSpPr>
          <p:cNvPr id="39" name="组合 38"/>
          <p:cNvGrpSpPr/>
          <p:nvPr/>
        </p:nvGrpSpPr>
        <p:grpSpPr>
          <a:xfrm>
            <a:off x="2508736" y="2429711"/>
            <a:ext cx="593240" cy="463550"/>
            <a:chOff x="2051050" y="1765300"/>
            <a:chExt cx="1103313" cy="517525"/>
          </a:xfrm>
        </p:grpSpPr>
        <p:sp>
          <p:nvSpPr>
            <p:cNvPr id="14" name="Rectangle 13"/>
            <p:cNvSpPr>
              <a:spLocks noChangeArrowheads="1"/>
            </p:cNvSpPr>
            <p:nvPr/>
          </p:nvSpPr>
          <p:spPr bwMode="auto">
            <a:xfrm>
              <a:off x="2341563" y="1765300"/>
              <a:ext cx="142668" cy="307777"/>
            </a:xfrm>
            <a:prstGeom prst="rect">
              <a:avLst/>
            </a:prstGeom>
            <a:noFill/>
            <a:ln w="9525">
              <a:noFill/>
              <a:miter lim="800000"/>
              <a:headEnd/>
              <a:tailEnd/>
            </a:ln>
          </p:spPr>
          <p:txBody>
            <a:bodyPr wrap="none" lIns="0" tIns="0" rIns="0" bIns="0">
              <a:spAutoFit/>
            </a:bodyPr>
            <a:lstStyle/>
            <a:p>
              <a:r>
                <a:rPr lang="en-US" altLang="zh-CN" sz="2000" b="1">
                  <a:solidFill>
                    <a:srgbClr val="0000CC"/>
                  </a:solidFill>
                </a:rPr>
                <a:t>1</a:t>
              </a:r>
            </a:p>
          </p:txBody>
        </p:sp>
        <p:sp>
          <p:nvSpPr>
            <p:cNvPr id="15" name="Rectangle 14"/>
            <p:cNvSpPr>
              <a:spLocks noChangeArrowheads="1"/>
            </p:cNvSpPr>
            <p:nvPr/>
          </p:nvSpPr>
          <p:spPr bwMode="auto">
            <a:xfrm>
              <a:off x="2784475" y="1819275"/>
              <a:ext cx="120226" cy="369332"/>
            </a:xfrm>
            <a:prstGeom prst="rect">
              <a:avLst/>
            </a:prstGeom>
            <a:noFill/>
            <a:ln w="9525">
              <a:noFill/>
              <a:miter lim="800000"/>
              <a:headEnd/>
              <a:tailEnd/>
            </a:ln>
          </p:spPr>
          <p:txBody>
            <a:bodyPr wrap="none" lIns="0" tIns="0" rIns="0" bIns="0">
              <a:spAutoFit/>
            </a:bodyPr>
            <a:lstStyle/>
            <a:p>
              <a:r>
                <a:rPr lang="en-US" altLang="zh-CN" sz="2400" b="1">
                  <a:solidFill>
                    <a:srgbClr val="0000CC"/>
                  </a:solidFill>
                </a:rPr>
                <a:t>*</a:t>
              </a:r>
            </a:p>
          </p:txBody>
        </p:sp>
        <p:sp>
          <p:nvSpPr>
            <p:cNvPr id="16" name="Line 23"/>
            <p:cNvSpPr>
              <a:spLocks noChangeShapeType="1"/>
            </p:cNvSpPr>
            <p:nvPr/>
          </p:nvSpPr>
          <p:spPr bwMode="auto">
            <a:xfrm flipH="1" flipV="1">
              <a:off x="2051050" y="2171700"/>
              <a:ext cx="901700" cy="1588"/>
            </a:xfrm>
            <a:prstGeom prst="line">
              <a:avLst/>
            </a:prstGeom>
            <a:noFill/>
            <a:ln w="38100">
              <a:solidFill>
                <a:srgbClr val="0000FF"/>
              </a:solidFill>
              <a:round/>
              <a:headEnd/>
              <a:tailEnd type="triangle" w="med" len="med"/>
            </a:ln>
          </p:spPr>
          <p:txBody>
            <a:bodyPr/>
            <a:lstStyle/>
            <a:p>
              <a:endParaRPr lang="zh-CN" altLang="en-US" sz="1600"/>
            </a:p>
          </p:txBody>
        </p:sp>
        <p:sp>
          <p:nvSpPr>
            <p:cNvPr id="17" name="AutoShape 27"/>
            <p:cNvSpPr>
              <a:spLocks noChangeArrowheads="1"/>
            </p:cNvSpPr>
            <p:nvPr/>
          </p:nvSpPr>
          <p:spPr bwMode="auto">
            <a:xfrm>
              <a:off x="2938463" y="2066925"/>
              <a:ext cx="215900" cy="215900"/>
            </a:xfrm>
            <a:prstGeom prst="diamond">
              <a:avLst/>
            </a:prstGeom>
            <a:solidFill>
              <a:schemeClr val="bg1"/>
            </a:solidFill>
            <a:ln w="38100">
              <a:solidFill>
                <a:srgbClr val="0000FF"/>
              </a:solidFill>
              <a:miter lim="800000"/>
              <a:headEnd/>
              <a:tailEnd/>
            </a:ln>
          </p:spPr>
          <p:txBody>
            <a:bodyPr wrap="none" anchor="ctr"/>
            <a:lstStyle/>
            <a:p>
              <a:endParaRPr lang="zh-CN" altLang="en-US" sz="1600"/>
            </a:p>
          </p:txBody>
        </p:sp>
      </p:grpSp>
      <p:grpSp>
        <p:nvGrpSpPr>
          <p:cNvPr id="38" name="组合 37"/>
          <p:cNvGrpSpPr/>
          <p:nvPr/>
        </p:nvGrpSpPr>
        <p:grpSpPr>
          <a:xfrm>
            <a:off x="5498371" y="2429711"/>
            <a:ext cx="774610" cy="452548"/>
            <a:chOff x="5726113" y="1638300"/>
            <a:chExt cx="901700" cy="639763"/>
          </a:xfrm>
        </p:grpSpPr>
        <p:sp>
          <p:nvSpPr>
            <p:cNvPr id="18" name="Line 24"/>
            <p:cNvSpPr>
              <a:spLocks noChangeShapeType="1"/>
            </p:cNvSpPr>
            <p:nvPr/>
          </p:nvSpPr>
          <p:spPr bwMode="auto">
            <a:xfrm rot="-5400000">
              <a:off x="6177757" y="1721643"/>
              <a:ext cx="0" cy="900113"/>
            </a:xfrm>
            <a:prstGeom prst="line">
              <a:avLst/>
            </a:prstGeom>
            <a:noFill/>
            <a:ln w="38100">
              <a:solidFill>
                <a:srgbClr val="0000FF"/>
              </a:solidFill>
              <a:round/>
              <a:headEnd/>
              <a:tailEnd type="triangle" w="med" len="med"/>
            </a:ln>
          </p:spPr>
          <p:txBody>
            <a:bodyPr/>
            <a:lstStyle/>
            <a:p>
              <a:endParaRPr lang="zh-CN" altLang="en-US" sz="1600"/>
            </a:p>
          </p:txBody>
        </p:sp>
        <p:sp>
          <p:nvSpPr>
            <p:cNvPr id="19" name="AutoShape 28"/>
            <p:cNvSpPr>
              <a:spLocks noChangeArrowheads="1"/>
            </p:cNvSpPr>
            <p:nvPr/>
          </p:nvSpPr>
          <p:spPr bwMode="auto">
            <a:xfrm rot="-5400000">
              <a:off x="5726113" y="2062163"/>
              <a:ext cx="215900" cy="215900"/>
            </a:xfrm>
            <a:prstGeom prst="diamond">
              <a:avLst/>
            </a:prstGeom>
            <a:solidFill>
              <a:schemeClr val="bg1"/>
            </a:solidFill>
            <a:ln w="38100">
              <a:solidFill>
                <a:srgbClr val="0000FF"/>
              </a:solidFill>
              <a:miter lim="800000"/>
              <a:headEnd/>
              <a:tailEnd/>
            </a:ln>
          </p:spPr>
          <p:txBody>
            <a:bodyPr wrap="none" anchor="ctr"/>
            <a:lstStyle/>
            <a:p>
              <a:endParaRPr lang="zh-CN" altLang="en-US" sz="1600"/>
            </a:p>
          </p:txBody>
        </p:sp>
        <p:sp>
          <p:nvSpPr>
            <p:cNvPr id="20" name="Rectangle 14"/>
            <p:cNvSpPr>
              <a:spLocks noChangeArrowheads="1"/>
            </p:cNvSpPr>
            <p:nvPr/>
          </p:nvSpPr>
          <p:spPr bwMode="auto">
            <a:xfrm>
              <a:off x="6462713" y="1668463"/>
              <a:ext cx="120226" cy="369332"/>
            </a:xfrm>
            <a:prstGeom prst="rect">
              <a:avLst/>
            </a:prstGeom>
            <a:noFill/>
            <a:ln w="9525">
              <a:noFill/>
              <a:miter lim="800000"/>
              <a:headEnd/>
              <a:tailEnd/>
            </a:ln>
          </p:spPr>
          <p:txBody>
            <a:bodyPr wrap="none" lIns="0" tIns="0" rIns="0" bIns="0">
              <a:spAutoFit/>
            </a:bodyPr>
            <a:lstStyle/>
            <a:p>
              <a:r>
                <a:rPr lang="en-US" altLang="zh-CN" sz="2400" b="1">
                  <a:solidFill>
                    <a:srgbClr val="0000CC"/>
                  </a:solidFill>
                </a:rPr>
                <a:t>*</a:t>
              </a:r>
            </a:p>
          </p:txBody>
        </p:sp>
        <p:sp>
          <p:nvSpPr>
            <p:cNvPr id="21" name="Rectangle 13"/>
            <p:cNvSpPr>
              <a:spLocks noChangeArrowheads="1"/>
            </p:cNvSpPr>
            <p:nvPr/>
          </p:nvSpPr>
          <p:spPr bwMode="auto">
            <a:xfrm>
              <a:off x="5795963" y="1638300"/>
              <a:ext cx="142668" cy="307777"/>
            </a:xfrm>
            <a:prstGeom prst="rect">
              <a:avLst/>
            </a:prstGeom>
            <a:noFill/>
            <a:ln w="9525">
              <a:noFill/>
              <a:miter lim="800000"/>
              <a:headEnd/>
              <a:tailEnd/>
            </a:ln>
          </p:spPr>
          <p:txBody>
            <a:bodyPr wrap="none" lIns="0" tIns="0" rIns="0" bIns="0">
              <a:spAutoFit/>
            </a:bodyPr>
            <a:lstStyle/>
            <a:p>
              <a:r>
                <a:rPr lang="en-US" altLang="zh-CN" sz="2000" b="1">
                  <a:solidFill>
                    <a:srgbClr val="0000CC"/>
                  </a:solidFill>
                </a:rPr>
                <a:t>1</a:t>
              </a:r>
            </a:p>
          </p:txBody>
        </p:sp>
      </p:grpSp>
      <p:sp>
        <p:nvSpPr>
          <p:cNvPr id="22" name="AutoShape 24"/>
          <p:cNvSpPr>
            <a:spLocks noChangeArrowheads="1"/>
          </p:cNvSpPr>
          <p:nvPr/>
        </p:nvSpPr>
        <p:spPr bwMode="auto">
          <a:xfrm>
            <a:off x="3420081" y="4839415"/>
            <a:ext cx="3281324" cy="1246750"/>
          </a:xfrm>
          <a:prstGeom prst="roundRect">
            <a:avLst>
              <a:gd name="adj" fmla="val 16667"/>
            </a:avLst>
          </a:prstGeom>
          <a:noFill/>
          <a:ln w="6350" algn="ctr">
            <a:solidFill>
              <a:srgbClr val="000000"/>
            </a:solidFill>
            <a:round/>
            <a:headEnd/>
            <a:tailEnd/>
          </a:ln>
        </p:spPr>
        <p:txBody>
          <a:bodyPr/>
          <a:lstStyle/>
          <a:p>
            <a:endParaRPr lang="zh-CN" altLang="en-US" sz="1600"/>
          </a:p>
        </p:txBody>
      </p:sp>
      <p:cxnSp>
        <p:nvCxnSpPr>
          <p:cNvPr id="23" name="直接箭头连接符 22"/>
          <p:cNvCxnSpPr/>
          <p:nvPr/>
        </p:nvCxnSpPr>
        <p:spPr>
          <a:xfrm>
            <a:off x="4356100" y="1956619"/>
            <a:ext cx="0" cy="280788"/>
          </a:xfrm>
          <a:prstGeom prst="straightConnector1">
            <a:avLst/>
          </a:prstGeom>
          <a:ln w="3810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4333875" y="4584475"/>
            <a:ext cx="0" cy="292323"/>
          </a:xfrm>
          <a:prstGeom prst="straightConnector1">
            <a:avLst/>
          </a:prstGeom>
          <a:ln w="38100">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25" name="Line 24"/>
          <p:cNvSpPr>
            <a:spLocks noChangeShapeType="1"/>
          </p:cNvSpPr>
          <p:nvPr/>
        </p:nvSpPr>
        <p:spPr bwMode="auto">
          <a:xfrm rot="16200000" flipH="1">
            <a:off x="6866733" y="5043962"/>
            <a:ext cx="0" cy="700089"/>
          </a:xfrm>
          <a:prstGeom prst="line">
            <a:avLst/>
          </a:prstGeom>
          <a:noFill/>
          <a:ln w="38100">
            <a:solidFill>
              <a:srgbClr val="0000FF"/>
            </a:solidFill>
            <a:round/>
            <a:headEnd/>
            <a:tailEnd type="triangle" w="med" len="med"/>
          </a:ln>
        </p:spPr>
        <p:txBody>
          <a:bodyPr/>
          <a:lstStyle/>
          <a:p>
            <a:endParaRPr lang="zh-CN" altLang="en-US" sz="1600"/>
          </a:p>
        </p:txBody>
      </p:sp>
      <p:sp>
        <p:nvSpPr>
          <p:cNvPr id="26" name="Rectangle 4"/>
          <p:cNvSpPr>
            <a:spLocks noChangeArrowheads="1"/>
          </p:cNvSpPr>
          <p:nvPr/>
        </p:nvSpPr>
        <p:spPr bwMode="auto">
          <a:xfrm>
            <a:off x="3262567" y="3880774"/>
            <a:ext cx="2251076" cy="582613"/>
          </a:xfrm>
          <a:prstGeom prst="rect">
            <a:avLst/>
          </a:prstGeom>
          <a:noFill/>
          <a:ln w="9525">
            <a:solidFill>
              <a:schemeClr val="tx1"/>
            </a:solidFill>
            <a:miter lim="800000"/>
            <a:headEnd/>
            <a:tailEnd/>
          </a:ln>
          <a:effectLst/>
          <a:extLst/>
        </p:spPr>
        <p:txBody>
          <a:bodyPr wrap="none" anchor="ctr"/>
          <a:lstStyle/>
          <a:p>
            <a:pPr algn="ctr">
              <a:defRPr/>
            </a:pPr>
            <a:r>
              <a:rPr lang="en-US" altLang="zh-CN" sz="2400" b="1">
                <a:solidFill>
                  <a:srgbClr val="0000CC"/>
                </a:solidFill>
                <a:effectLst>
                  <a:outerShdw blurRad="38100" dist="38100" dir="2700000" algn="tl">
                    <a:srgbClr val="C0C0C0"/>
                  </a:outerShdw>
                </a:effectLst>
              </a:rPr>
              <a:t>DBAccessor </a:t>
            </a:r>
          </a:p>
        </p:txBody>
      </p:sp>
      <p:cxnSp>
        <p:nvCxnSpPr>
          <p:cNvPr id="27" name="直接箭头连接符 26"/>
          <p:cNvCxnSpPr>
            <a:stCxn id="32" idx="3"/>
          </p:cNvCxnSpPr>
          <p:nvPr/>
        </p:nvCxnSpPr>
        <p:spPr>
          <a:xfrm>
            <a:off x="2405011" y="3074569"/>
            <a:ext cx="800152" cy="1084834"/>
          </a:xfrm>
          <a:prstGeom prst="straightConnector1">
            <a:avLst/>
          </a:prstGeom>
          <a:ln w="3810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3" idx="2"/>
            <a:endCxn id="26" idx="0"/>
          </p:cNvCxnSpPr>
          <p:nvPr/>
        </p:nvCxnSpPr>
        <p:spPr>
          <a:xfrm>
            <a:off x="4367468" y="3625755"/>
            <a:ext cx="20637" cy="255019"/>
          </a:xfrm>
          <a:prstGeom prst="straightConnector1">
            <a:avLst/>
          </a:prstGeom>
          <a:ln w="3810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endCxn id="26" idx="3"/>
          </p:cNvCxnSpPr>
          <p:nvPr/>
        </p:nvCxnSpPr>
        <p:spPr>
          <a:xfrm flipH="1">
            <a:off x="5513643" y="3181503"/>
            <a:ext cx="927664" cy="990578"/>
          </a:xfrm>
          <a:prstGeom prst="straightConnector1">
            <a:avLst/>
          </a:prstGeom>
          <a:ln w="38100">
            <a:solidFill>
              <a:srgbClr val="0000CC"/>
            </a:solidFill>
            <a:tailEnd type="arrow"/>
          </a:ln>
        </p:spPr>
        <p:style>
          <a:lnRef idx="1">
            <a:schemeClr val="accent1"/>
          </a:lnRef>
          <a:fillRef idx="0">
            <a:schemeClr val="accent1"/>
          </a:fillRef>
          <a:effectRef idx="0">
            <a:schemeClr val="accent1"/>
          </a:effectRef>
          <a:fontRef idx="minor">
            <a:schemeClr val="tx1"/>
          </a:fontRef>
        </p:style>
      </p:cxnSp>
      <p:grpSp>
        <p:nvGrpSpPr>
          <p:cNvPr id="30" name="Group 3"/>
          <p:cNvGrpSpPr>
            <a:grpSpLocks/>
          </p:cNvGrpSpPr>
          <p:nvPr/>
        </p:nvGrpSpPr>
        <p:grpSpPr bwMode="auto">
          <a:xfrm>
            <a:off x="733374" y="2311553"/>
            <a:ext cx="1671637" cy="1096962"/>
            <a:chOff x="694" y="1264"/>
            <a:chExt cx="1405" cy="813"/>
          </a:xfrm>
          <a:solidFill>
            <a:schemeClr val="bg1"/>
          </a:solidFill>
        </p:grpSpPr>
        <p:sp>
          <p:nvSpPr>
            <p:cNvPr id="31" name="Rectangle 4"/>
            <p:cNvSpPr>
              <a:spLocks noChangeArrowheads="1"/>
            </p:cNvSpPr>
            <p:nvPr/>
          </p:nvSpPr>
          <p:spPr bwMode="auto">
            <a:xfrm>
              <a:off x="694" y="1264"/>
              <a:ext cx="1405" cy="317"/>
            </a:xfrm>
            <a:prstGeom prst="rect">
              <a:avLst/>
            </a:prstGeom>
            <a:grpFill/>
            <a:ln w="9525">
              <a:solidFill>
                <a:schemeClr val="tx1"/>
              </a:solidFill>
              <a:miter lim="800000"/>
              <a:headEnd/>
              <a:tailEnd/>
            </a:ln>
            <a:effectLst/>
            <a:extLst/>
          </p:spPr>
          <p:txBody>
            <a:bodyPr wrap="none" anchor="ctr"/>
            <a:lstStyle/>
            <a:p>
              <a:pPr algn="ctr">
                <a:defRPr/>
              </a:pPr>
              <a:r>
                <a:rPr lang="en-US" altLang="zh-CN" sz="2400" b="1" dirty="0">
                  <a:solidFill>
                    <a:srgbClr val="000000"/>
                  </a:solidFill>
                  <a:ea typeface="宋体" pitchFamily="2" charset="-122"/>
                </a:rPr>
                <a:t>Cashier</a:t>
              </a:r>
              <a:r>
                <a:rPr lang="en-US" altLang="zh-CN" sz="2000" b="1" dirty="0">
                  <a:effectLst>
                    <a:outerShdw blurRad="38100" dist="38100" dir="2700000" algn="tl">
                      <a:srgbClr val="C0C0C0"/>
                    </a:outerShdw>
                  </a:effectLst>
                  <a:ea typeface="宋体" pitchFamily="2" charset="-122"/>
                </a:rPr>
                <a:t> </a:t>
              </a:r>
            </a:p>
          </p:txBody>
        </p:sp>
        <p:sp>
          <p:nvSpPr>
            <p:cNvPr id="32" name="Rectangle 5"/>
            <p:cNvSpPr>
              <a:spLocks noChangeArrowheads="1"/>
            </p:cNvSpPr>
            <p:nvPr/>
          </p:nvSpPr>
          <p:spPr bwMode="auto">
            <a:xfrm>
              <a:off x="694" y="1582"/>
              <a:ext cx="1405" cy="495"/>
            </a:xfrm>
            <a:prstGeom prst="rect">
              <a:avLst/>
            </a:prstGeom>
            <a:grpFill/>
            <a:ln w="9525">
              <a:solidFill>
                <a:schemeClr val="tx1"/>
              </a:solidFill>
              <a:miter lim="800000"/>
              <a:headEnd/>
              <a:tailEnd/>
            </a:ln>
          </p:spPr>
          <p:txBody>
            <a:bodyPr wrap="none" anchor="ctr"/>
            <a:lstStyle/>
            <a:p>
              <a:pPr>
                <a:lnSpc>
                  <a:spcPct val="85000"/>
                </a:lnSpc>
                <a:defRPr/>
              </a:pPr>
              <a:r>
                <a:rPr lang="en-US" altLang="zh-CN" sz="2000"/>
                <a:t>-name: String</a:t>
              </a:r>
            </a:p>
            <a:p>
              <a:pPr>
                <a:lnSpc>
                  <a:spcPct val="85000"/>
                </a:lnSpc>
                <a:defRPr/>
              </a:pPr>
              <a:r>
                <a:rPr lang="en-US" altLang="zh-CN" sz="2000"/>
                <a:t>-id: String</a:t>
              </a:r>
            </a:p>
          </p:txBody>
        </p:sp>
      </p:grpSp>
      <p:sp>
        <p:nvSpPr>
          <p:cNvPr id="33" name="Rectangle 8"/>
          <p:cNvSpPr>
            <a:spLocks noChangeArrowheads="1"/>
          </p:cNvSpPr>
          <p:nvPr/>
        </p:nvSpPr>
        <p:spPr bwMode="auto">
          <a:xfrm>
            <a:off x="6382315" y="2684246"/>
            <a:ext cx="2083260" cy="923330"/>
          </a:xfrm>
          <a:prstGeom prst="rect">
            <a:avLst/>
          </a:prstGeom>
          <a:solidFill>
            <a:schemeClr val="bg1"/>
          </a:solidFill>
          <a:ln w="9525">
            <a:solidFill>
              <a:schemeClr val="tx1"/>
            </a:solidFill>
            <a:miter lim="800000"/>
            <a:headEnd/>
            <a:tailEnd/>
          </a:ln>
        </p:spPr>
        <p:txBody>
          <a:bodyPr wrap="square" anchor="ctr">
            <a:spAutoFit/>
          </a:bodyPr>
          <a:lstStyle/>
          <a:p>
            <a:pPr>
              <a:lnSpc>
                <a:spcPct val="90000"/>
              </a:lnSpc>
            </a:pPr>
            <a:r>
              <a:rPr lang="en-US" altLang="zh-CN" sz="2000"/>
              <a:t>-identifier: String   </a:t>
            </a:r>
          </a:p>
          <a:p>
            <a:pPr>
              <a:lnSpc>
                <a:spcPct val="90000"/>
              </a:lnSpc>
            </a:pPr>
            <a:r>
              <a:rPr lang="en-US" altLang="zh-CN" sz="2000"/>
              <a:t>-name: String</a:t>
            </a:r>
          </a:p>
          <a:p>
            <a:pPr>
              <a:lnSpc>
                <a:spcPct val="90000"/>
              </a:lnSpc>
            </a:pPr>
            <a:r>
              <a:rPr lang="en-US" altLang="zh-CN" sz="2000"/>
              <a:t>-price: double    </a:t>
            </a:r>
          </a:p>
        </p:txBody>
      </p:sp>
      <p:sp>
        <p:nvSpPr>
          <p:cNvPr id="45" name="矩形 44"/>
          <p:cNvSpPr/>
          <p:nvPr/>
        </p:nvSpPr>
        <p:spPr>
          <a:xfrm>
            <a:off x="401357" y="4291272"/>
            <a:ext cx="2743448" cy="1015663"/>
          </a:xfrm>
          <a:prstGeom prst="rect">
            <a:avLst/>
          </a:prstGeom>
        </p:spPr>
        <p:txBody>
          <a:bodyPr wrap="square">
            <a:spAutoFit/>
          </a:bodyPr>
          <a:lstStyle/>
          <a:p>
            <a:r>
              <a:rPr lang="zh-CN" altLang="en-US" sz="2000" b="1">
                <a:solidFill>
                  <a:srgbClr val="0000FF"/>
                </a:solidFill>
                <a:latin typeface="微软雅黑" panose="020B0503020204020204" pitchFamily="34" charset="-122"/>
                <a:ea typeface="微软雅黑" panose="020B0503020204020204" pitchFamily="34" charset="-122"/>
              </a:rPr>
              <a:t>将一组高内聚的责任分配给一个虚构的类，该类不代表领域类概念</a:t>
            </a:r>
          </a:p>
        </p:txBody>
      </p:sp>
      <p:cxnSp>
        <p:nvCxnSpPr>
          <p:cNvPr id="49" name="直接连接符 48"/>
          <p:cNvCxnSpPr>
            <a:stCxn id="45" idx="3"/>
          </p:cNvCxnSpPr>
          <p:nvPr/>
        </p:nvCxnSpPr>
        <p:spPr bwMode="auto">
          <a:xfrm flipV="1">
            <a:off x="3144805" y="4463387"/>
            <a:ext cx="275276" cy="335717"/>
          </a:xfrm>
          <a:prstGeom prst="line">
            <a:avLst/>
          </a:prstGeom>
          <a:noFill/>
          <a:ln w="31750">
            <a:solidFill>
              <a:srgbClr val="C00000"/>
            </a:solidFill>
            <a:miter lim="800000"/>
            <a:headEnd/>
            <a:tailEnd type="none" w="med" len="med"/>
          </a:ln>
        </p:spPr>
      </p:cxnSp>
      <p:sp>
        <p:nvSpPr>
          <p:cNvPr id="50" name="椭圆 49"/>
          <p:cNvSpPr/>
          <p:nvPr/>
        </p:nvSpPr>
        <p:spPr>
          <a:xfrm>
            <a:off x="3387791" y="4301619"/>
            <a:ext cx="179387" cy="179388"/>
          </a:xfrm>
          <a:prstGeom prst="ellipse">
            <a:avLst/>
          </a:prstGeom>
          <a:noFill/>
          <a:ln w="25400" cap="flat" cmpd="sng" algn="ctr">
            <a:solidFill>
              <a:srgbClr val="C0000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1" name="TextBox 2"/>
          <p:cNvSpPr txBox="1">
            <a:spLocks noChangeArrowheads="1"/>
          </p:cNvSpPr>
          <p:nvPr/>
        </p:nvSpPr>
        <p:spPr bwMode="auto">
          <a:xfrm>
            <a:off x="1862138" y="5398539"/>
            <a:ext cx="1605607" cy="369332"/>
          </a:xfrm>
          <a:prstGeom prst="rect">
            <a:avLst/>
          </a:prstGeom>
          <a:noFill/>
          <a:ln w="9525">
            <a:noFill/>
            <a:miter lim="800000"/>
            <a:headEnd/>
            <a:tailEnd/>
          </a:ln>
        </p:spPr>
        <p:txBody>
          <a:bodyPr wrap="square">
            <a:spAutoFit/>
          </a:bodyPr>
          <a:lstStyle/>
          <a:p>
            <a:r>
              <a:rPr lang="zh-CN" altLang="en-US" smtClean="0">
                <a:solidFill>
                  <a:srgbClr val="339966"/>
                </a:solidFill>
                <a:latin typeface="黑体" pitchFamily="2" charset="-122"/>
                <a:ea typeface="黑体" pitchFamily="2" charset="-122"/>
              </a:rPr>
              <a:t>数据库访问</a:t>
            </a:r>
            <a:r>
              <a:rPr lang="zh-CN" altLang="en-US" dirty="0">
                <a:solidFill>
                  <a:srgbClr val="339966"/>
                </a:solidFill>
                <a:latin typeface="黑体" pitchFamily="2" charset="-122"/>
                <a:ea typeface="黑体" pitchFamily="2" charset="-122"/>
              </a:rPr>
              <a:t>层</a:t>
            </a:r>
          </a:p>
        </p:txBody>
      </p:sp>
      <p:sp>
        <p:nvSpPr>
          <p:cNvPr id="52" name="TextBox 2"/>
          <p:cNvSpPr txBox="1">
            <a:spLocks noChangeArrowheads="1"/>
          </p:cNvSpPr>
          <p:nvPr/>
        </p:nvSpPr>
        <p:spPr bwMode="auto">
          <a:xfrm>
            <a:off x="6436969" y="3996529"/>
            <a:ext cx="1605607" cy="369332"/>
          </a:xfrm>
          <a:prstGeom prst="rect">
            <a:avLst/>
          </a:prstGeom>
          <a:noFill/>
          <a:ln w="9525">
            <a:noFill/>
            <a:miter lim="800000"/>
            <a:headEnd/>
            <a:tailEnd/>
          </a:ln>
        </p:spPr>
        <p:txBody>
          <a:bodyPr wrap="square">
            <a:spAutoFit/>
          </a:bodyPr>
          <a:lstStyle/>
          <a:p>
            <a:r>
              <a:rPr lang="zh-CN" altLang="en-US">
                <a:solidFill>
                  <a:srgbClr val="339966"/>
                </a:solidFill>
                <a:latin typeface="黑体" pitchFamily="2" charset="-122"/>
                <a:ea typeface="黑体" pitchFamily="2" charset="-122"/>
              </a:rPr>
              <a:t>应用层</a:t>
            </a:r>
            <a:endParaRPr lang="zh-CN" altLang="en-US" dirty="0">
              <a:solidFill>
                <a:srgbClr val="339966"/>
              </a:solidFill>
              <a:latin typeface="黑体" pitchFamily="2" charset="-122"/>
              <a:ea typeface="黑体" pitchFamily="2" charset="-122"/>
            </a:endParaRPr>
          </a:p>
        </p:txBody>
      </p:sp>
      <p:sp>
        <p:nvSpPr>
          <p:cNvPr id="53" name="TextBox 2"/>
          <p:cNvSpPr txBox="1">
            <a:spLocks noChangeArrowheads="1"/>
          </p:cNvSpPr>
          <p:nvPr/>
        </p:nvSpPr>
        <p:spPr bwMode="auto">
          <a:xfrm>
            <a:off x="5328347" y="1529507"/>
            <a:ext cx="1605607" cy="369332"/>
          </a:xfrm>
          <a:prstGeom prst="rect">
            <a:avLst/>
          </a:prstGeom>
          <a:noFill/>
          <a:ln w="9525">
            <a:noFill/>
            <a:miter lim="800000"/>
            <a:headEnd/>
            <a:tailEnd/>
          </a:ln>
        </p:spPr>
        <p:txBody>
          <a:bodyPr wrap="square">
            <a:spAutoFit/>
          </a:bodyPr>
          <a:lstStyle/>
          <a:p>
            <a:r>
              <a:rPr lang="zh-CN" altLang="en-US" smtClean="0">
                <a:solidFill>
                  <a:srgbClr val="339966"/>
                </a:solidFill>
                <a:latin typeface="黑体" pitchFamily="2" charset="-122"/>
                <a:ea typeface="黑体" pitchFamily="2" charset="-122"/>
              </a:rPr>
              <a:t>表示层</a:t>
            </a:r>
            <a:endParaRPr lang="zh-CN" altLang="en-US" dirty="0">
              <a:solidFill>
                <a:srgbClr val="339966"/>
              </a:solidFill>
              <a:latin typeface="黑体" pitchFamily="2" charset="-122"/>
              <a:ea typeface="黑体" pitchFamily="2" charset="-122"/>
            </a:endParaRPr>
          </a:p>
        </p:txBody>
      </p:sp>
    </p:spTree>
    <p:extLst>
      <p:ext uri="{BB962C8B-B14F-4D97-AF65-F5344CB8AC3E}">
        <p14:creationId xmlns:p14="http://schemas.microsoft.com/office/powerpoint/2010/main" val="404816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randombar(horizontal)">
                                      <p:cBhvr>
                                        <p:cTn id="7" dur="500"/>
                                        <p:tgtEl>
                                          <p:spTgt spid="4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randombar(horizontal)">
                                      <p:cBhvr>
                                        <p:cTn id="10" dur="500"/>
                                        <p:tgtEl>
                                          <p:spTgt spid="50"/>
                                        </p:tgtEl>
                                      </p:cBhvr>
                                    </p:animEffect>
                                  </p:childTnLst>
                                </p:cTn>
                              </p:par>
                              <p:par>
                                <p:cTn id="11" presetID="14" presetClass="entr" presetSubtype="1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randombar(horizontal)">
                                      <p:cBhvr>
                                        <p:cTn id="1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50"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a:t>
            </a:r>
            <a:r>
              <a:rPr lang="en-US" altLang="zh-CN"/>
              <a:t>8</a:t>
            </a:r>
            <a:r>
              <a:rPr lang="zh-CN" altLang="en-US"/>
              <a:t>）</a:t>
            </a:r>
            <a:r>
              <a:rPr lang="en-US" altLang="zh-CN"/>
              <a:t>Indirection </a:t>
            </a:r>
            <a:r>
              <a:rPr lang="zh-CN" altLang="en-US"/>
              <a:t>（间接模式）</a:t>
            </a:r>
          </a:p>
        </p:txBody>
      </p:sp>
      <p:grpSp>
        <p:nvGrpSpPr>
          <p:cNvPr id="74" name="组合 73"/>
          <p:cNvGrpSpPr/>
          <p:nvPr/>
        </p:nvGrpSpPr>
        <p:grpSpPr>
          <a:xfrm>
            <a:off x="798820" y="1234604"/>
            <a:ext cx="7086651" cy="4439125"/>
            <a:chOff x="179388" y="112124"/>
            <a:chExt cx="8640762" cy="6043387"/>
          </a:xfrm>
        </p:grpSpPr>
        <p:grpSp>
          <p:nvGrpSpPr>
            <p:cNvPr id="75" name="组合 25"/>
            <p:cNvGrpSpPr>
              <a:grpSpLocks/>
            </p:cNvGrpSpPr>
            <p:nvPr/>
          </p:nvGrpSpPr>
          <p:grpSpPr bwMode="auto">
            <a:xfrm>
              <a:off x="179388" y="112124"/>
              <a:ext cx="1944687" cy="970988"/>
              <a:chOff x="539552" y="112874"/>
              <a:chExt cx="1584176" cy="971023"/>
            </a:xfrm>
          </p:grpSpPr>
          <p:sp>
            <p:nvSpPr>
              <p:cNvPr id="107" name="Rectangle 6"/>
              <p:cNvSpPr>
                <a:spLocks noChangeArrowheads="1"/>
              </p:cNvSpPr>
              <p:nvPr/>
            </p:nvSpPr>
            <p:spPr bwMode="auto">
              <a:xfrm>
                <a:off x="539552" y="112874"/>
                <a:ext cx="1584176" cy="452085"/>
              </a:xfrm>
              <a:prstGeom prst="rect">
                <a:avLst/>
              </a:prstGeom>
              <a:solidFill>
                <a:srgbClr val="FFFFFF"/>
              </a:solidFill>
              <a:ln w="9525">
                <a:solidFill>
                  <a:srgbClr val="000000"/>
                </a:solidFill>
                <a:miter lim="800000"/>
                <a:headEnd/>
                <a:tailEnd/>
              </a:ln>
            </p:spPr>
            <p:txBody>
              <a:bodyPr lIns="0" tIns="0" rIns="0" bIns="0" anchor="ctr">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b="1" i="0" u="none" strike="noStrike" kern="0" cap="none" spc="0" normalizeH="0" baseline="0" noProof="0" dirty="0" err="1" smtClean="0">
                    <a:ln>
                      <a:noFill/>
                    </a:ln>
                    <a:solidFill>
                      <a:prstClr val="black"/>
                    </a:solidFill>
                    <a:effectLst/>
                    <a:uLnTx/>
                    <a:uFillTx/>
                    <a:latin typeface="微软雅黑" panose="020B0503020204020204" pitchFamily="34" charset="-122"/>
                    <a:ea typeface="微软雅黑" panose="020B0503020204020204" pitchFamily="34" charset="-122"/>
                  </a:rPr>
                  <a:t>ClientUI</a:t>
                </a:r>
                <a:endParaRPr kumimoji="0" lang="en-US" altLang="zh-CN"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8" name="Rectangle 7"/>
              <p:cNvSpPr>
                <a:spLocks noChangeArrowheads="1"/>
              </p:cNvSpPr>
              <p:nvPr/>
            </p:nvSpPr>
            <p:spPr bwMode="auto">
              <a:xfrm>
                <a:off x="539552" y="567146"/>
                <a:ext cx="1584176" cy="516751"/>
              </a:xfrm>
              <a:prstGeom prst="rect">
                <a:avLst/>
              </a:prstGeom>
              <a:solidFill>
                <a:srgbClr val="FFFFFF"/>
              </a:solidFill>
              <a:ln w="9525">
                <a:solidFill>
                  <a:srgbClr val="000000"/>
                </a:solidFill>
                <a:miter lim="800000"/>
                <a:headEnd/>
                <a:tailEnd/>
              </a:ln>
            </p:spPr>
            <p:txBody>
              <a:bodyPr lIns="0" tIns="0" rIns="0" bIns="0" anchor="ctr">
                <a:noAutofit/>
              </a:bodyPr>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Main() </a:t>
                </a:r>
                <a:endParaRPr kumimoji="0" lang="en-US" altLang="zh-CN" sz="16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76" name="Rectangle 9"/>
            <p:cNvSpPr>
              <a:spLocks noChangeArrowheads="1"/>
            </p:cNvSpPr>
            <p:nvPr/>
          </p:nvSpPr>
          <p:spPr bwMode="auto">
            <a:xfrm>
              <a:off x="803275" y="2631055"/>
              <a:ext cx="2039938" cy="349702"/>
            </a:xfrm>
            <a:prstGeom prst="rect">
              <a:avLst/>
            </a:prstGeom>
            <a:solidFill>
              <a:srgbClr val="FFFFFF"/>
            </a:solidFill>
            <a:ln w="9525">
              <a:solidFill>
                <a:srgbClr val="000000"/>
              </a:solidFill>
              <a:miter lim="800000"/>
              <a:headEnd/>
              <a:tailEnd/>
            </a:ln>
          </p:spPr>
          <p:txBody>
            <a:bodyPr lIns="0" tIns="36000" rIns="0" bIns="36000" anchor="ctr">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b="1"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Monster5</a:t>
              </a:r>
              <a:endParaRPr kumimoji="0" lang="en-US" altLang="zh-CN"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7" name="Rectangle 11"/>
            <p:cNvSpPr>
              <a:spLocks noChangeArrowheads="1"/>
            </p:cNvSpPr>
            <p:nvPr/>
          </p:nvSpPr>
          <p:spPr bwMode="auto">
            <a:xfrm>
              <a:off x="803275" y="2959773"/>
              <a:ext cx="2039938" cy="747019"/>
            </a:xfrm>
            <a:prstGeom prst="rect">
              <a:avLst/>
            </a:prstGeom>
            <a:solidFill>
              <a:srgbClr val="FFFFFF"/>
            </a:solidFill>
            <a:ln w="9525">
              <a:solidFill>
                <a:srgbClr val="000000"/>
              </a:solidFill>
              <a:miter lim="800000"/>
              <a:headEnd/>
              <a:tailEnd/>
            </a:ln>
          </p:spPr>
          <p:txBody>
            <a:bodyPr lIns="0" tIns="0" rIns="0" bIns="0" anchor="ctr">
              <a:noAutofit/>
            </a:bodyPr>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b="1" i="0" u="none" strike="noStrike" kern="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a:t>
              </a:r>
              <a:r>
                <a:rPr kumimoji="0" lang="en-US" altLang="zh-CN" b="0" i="0" u="none" strike="noStrike" kern="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group</a:t>
              </a:r>
              <a:r>
                <a:rPr kumimoji="0" lang="en-US" altLang="zh-CN" b="1" i="0" u="none" strike="noStrike" kern="0" cap="none" spc="0" normalizeH="0" baseline="0" noProof="0" dirty="0" smtClean="0">
                  <a:ln>
                    <a:noFill/>
                  </a:ln>
                  <a:solidFill>
                    <a:srgbClr val="0000CC"/>
                  </a:solidFill>
                  <a:effectLst/>
                  <a:uLnTx/>
                  <a:uFillTx/>
                  <a:latin typeface="微软雅黑" panose="020B0503020204020204" pitchFamily="34" charset="-122"/>
                  <a:ea typeface="微软雅黑" panose="020B0503020204020204" pitchFamily="34" charset="-122"/>
                </a:rPr>
                <a:t>()</a:t>
              </a:r>
            </a:p>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+fight()</a:t>
              </a:r>
            </a:p>
          </p:txBody>
        </p:sp>
        <p:sp>
          <p:nvSpPr>
            <p:cNvPr id="78" name="Rectangle 12"/>
            <p:cNvSpPr>
              <a:spLocks noChangeArrowheads="1"/>
            </p:cNvSpPr>
            <p:nvPr/>
          </p:nvSpPr>
          <p:spPr bwMode="auto">
            <a:xfrm>
              <a:off x="3757613" y="985611"/>
              <a:ext cx="2109787" cy="349702"/>
            </a:xfrm>
            <a:prstGeom prst="rect">
              <a:avLst/>
            </a:prstGeom>
            <a:solidFill>
              <a:srgbClr val="FFFFFF"/>
            </a:solidFill>
            <a:ln w="9525">
              <a:solidFill>
                <a:srgbClr val="000000"/>
              </a:solidFill>
              <a:miter lim="800000"/>
              <a:headEnd/>
              <a:tailEnd/>
            </a:ln>
          </p:spPr>
          <p:txBody>
            <a:bodyPr wrap="square" lIns="0" tIns="36000" rIns="0" bIns="36000" anchor="ctr">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b="1" i="0" u="none" strike="noStrike" kern="0" cap="none" spc="0" normalizeH="0" baseline="0" noProof="0" dirty="0" err="1" smtClean="0">
                  <a:ln>
                    <a:noFill/>
                  </a:ln>
                  <a:solidFill>
                    <a:prstClr val="black"/>
                  </a:solidFill>
                  <a:effectLst/>
                  <a:uLnTx/>
                  <a:uFillTx/>
                  <a:latin typeface="微软雅黑" panose="020B0503020204020204" pitchFamily="34" charset="-122"/>
                  <a:ea typeface="微软雅黑" panose="020B0503020204020204" pitchFamily="34" charset="-122"/>
                </a:rPr>
                <a:t>Monster1</a:t>
              </a:r>
              <a:endParaRPr kumimoji="0" lang="en-US" altLang="zh-CN"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9" name="Rectangle 14"/>
            <p:cNvSpPr>
              <a:spLocks noChangeArrowheads="1"/>
            </p:cNvSpPr>
            <p:nvPr/>
          </p:nvSpPr>
          <p:spPr bwMode="auto">
            <a:xfrm>
              <a:off x="3757613" y="1335314"/>
              <a:ext cx="2109787" cy="726036"/>
            </a:xfrm>
            <a:prstGeom prst="rect">
              <a:avLst/>
            </a:prstGeom>
            <a:solidFill>
              <a:srgbClr val="FFFFFF"/>
            </a:solidFill>
            <a:ln w="9525">
              <a:solidFill>
                <a:srgbClr val="000000"/>
              </a:solidFill>
              <a:miter lim="800000"/>
              <a:headEnd/>
              <a:tailEnd/>
            </a:ln>
          </p:spPr>
          <p:txBody>
            <a:bodyPr wrap="square" lIns="0" tIns="0" rIns="0" bIns="0" anchor="ctr">
              <a:noAutofit/>
            </a:bodyPr>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+group()</a:t>
              </a:r>
            </a:p>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+fight()</a:t>
              </a:r>
            </a:p>
          </p:txBody>
        </p:sp>
        <p:sp>
          <p:nvSpPr>
            <p:cNvPr id="80" name="Rectangle 15"/>
            <p:cNvSpPr>
              <a:spLocks noChangeArrowheads="1"/>
            </p:cNvSpPr>
            <p:nvPr/>
          </p:nvSpPr>
          <p:spPr bwMode="auto">
            <a:xfrm>
              <a:off x="2268538" y="5007542"/>
              <a:ext cx="1943100" cy="349702"/>
            </a:xfrm>
            <a:prstGeom prst="rect">
              <a:avLst/>
            </a:prstGeom>
            <a:solidFill>
              <a:srgbClr val="FFFFFF"/>
            </a:solidFill>
            <a:ln w="9525">
              <a:solidFill>
                <a:srgbClr val="000000"/>
              </a:solidFill>
              <a:miter lim="800000"/>
              <a:headEnd/>
              <a:tailEnd/>
            </a:ln>
          </p:spPr>
          <p:txBody>
            <a:bodyPr lIns="0" tIns="36000" rIns="0" bIns="36000" anchor="ctr">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b="1"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Monster4</a:t>
              </a:r>
              <a:endParaRPr kumimoji="0" lang="en-US" altLang="zh-CN"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1" name="Rectangle 17"/>
            <p:cNvSpPr>
              <a:spLocks noChangeArrowheads="1"/>
            </p:cNvSpPr>
            <p:nvPr/>
          </p:nvSpPr>
          <p:spPr bwMode="auto">
            <a:xfrm>
              <a:off x="2268537" y="5357245"/>
              <a:ext cx="1943100" cy="726034"/>
            </a:xfrm>
            <a:prstGeom prst="rect">
              <a:avLst/>
            </a:prstGeom>
            <a:solidFill>
              <a:srgbClr val="FFFFFF"/>
            </a:solidFill>
            <a:ln w="9525">
              <a:solidFill>
                <a:srgbClr val="000000"/>
              </a:solidFill>
              <a:miter lim="800000"/>
              <a:headEnd/>
              <a:tailEnd/>
            </a:ln>
          </p:spPr>
          <p:txBody>
            <a:bodyPr lIns="0" tIns="0" rIns="0" bIns="0" anchor="ctr">
              <a:noAutofit/>
            </a:bodyPr>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+group()</a:t>
              </a:r>
            </a:p>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+fight()</a:t>
              </a:r>
            </a:p>
          </p:txBody>
        </p:sp>
        <p:sp>
          <p:nvSpPr>
            <p:cNvPr id="82" name="Rectangle 18"/>
            <p:cNvSpPr>
              <a:spLocks noChangeArrowheads="1"/>
            </p:cNvSpPr>
            <p:nvPr/>
          </p:nvSpPr>
          <p:spPr bwMode="auto">
            <a:xfrm>
              <a:off x="5003800" y="5060724"/>
              <a:ext cx="2160488" cy="349702"/>
            </a:xfrm>
            <a:prstGeom prst="rect">
              <a:avLst/>
            </a:prstGeom>
            <a:solidFill>
              <a:srgbClr val="FFFFFF"/>
            </a:solidFill>
            <a:ln w="9525">
              <a:solidFill>
                <a:srgbClr val="000000"/>
              </a:solidFill>
              <a:miter lim="800000"/>
              <a:headEnd/>
              <a:tailEnd/>
            </a:ln>
          </p:spPr>
          <p:txBody>
            <a:bodyPr wrap="square" lIns="0" tIns="36000" rIns="0" bIns="36000" anchor="ctr">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b="1"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Monster3</a:t>
              </a:r>
              <a:endParaRPr kumimoji="0" lang="en-US" altLang="zh-CN"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3" name="Rectangle 20"/>
            <p:cNvSpPr>
              <a:spLocks noChangeArrowheads="1"/>
            </p:cNvSpPr>
            <p:nvPr/>
          </p:nvSpPr>
          <p:spPr bwMode="auto">
            <a:xfrm>
              <a:off x="5003799" y="5410427"/>
              <a:ext cx="2160488" cy="745084"/>
            </a:xfrm>
            <a:prstGeom prst="rect">
              <a:avLst/>
            </a:prstGeom>
            <a:solidFill>
              <a:srgbClr val="FFFFFF"/>
            </a:solidFill>
            <a:ln w="9525">
              <a:solidFill>
                <a:srgbClr val="000000"/>
              </a:solidFill>
              <a:miter lim="800000"/>
              <a:headEnd/>
              <a:tailEnd/>
            </a:ln>
          </p:spPr>
          <p:txBody>
            <a:bodyPr wrap="square" lIns="0" tIns="0" rIns="0" bIns="0" anchor="ctr">
              <a:noAutofit/>
            </a:bodyPr>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+group()</a:t>
              </a:r>
            </a:p>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+fight()</a:t>
              </a:r>
            </a:p>
          </p:txBody>
        </p:sp>
        <p:sp>
          <p:nvSpPr>
            <p:cNvPr id="84" name="Rectangle 21"/>
            <p:cNvSpPr>
              <a:spLocks noChangeArrowheads="1"/>
            </p:cNvSpPr>
            <p:nvPr/>
          </p:nvSpPr>
          <p:spPr bwMode="auto">
            <a:xfrm>
              <a:off x="6637338" y="2612005"/>
              <a:ext cx="1970285" cy="349702"/>
            </a:xfrm>
            <a:prstGeom prst="rect">
              <a:avLst/>
            </a:prstGeom>
            <a:solidFill>
              <a:srgbClr val="FFFFFF"/>
            </a:solidFill>
            <a:ln w="9525">
              <a:solidFill>
                <a:srgbClr val="000000"/>
              </a:solidFill>
              <a:miter lim="800000"/>
              <a:headEnd/>
              <a:tailEnd/>
            </a:ln>
          </p:spPr>
          <p:txBody>
            <a:bodyPr wrap="square" lIns="0" tIns="36000" rIns="0" bIns="36000" anchor="ctr">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b="1"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Monster2</a:t>
              </a:r>
              <a:endParaRPr kumimoji="0" lang="en-US" altLang="zh-CN"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5" name="Rectangle 23"/>
            <p:cNvSpPr>
              <a:spLocks noChangeArrowheads="1"/>
            </p:cNvSpPr>
            <p:nvPr/>
          </p:nvSpPr>
          <p:spPr bwMode="auto">
            <a:xfrm>
              <a:off x="6637338" y="2959773"/>
              <a:ext cx="1967110" cy="747019"/>
            </a:xfrm>
            <a:prstGeom prst="rect">
              <a:avLst/>
            </a:prstGeom>
            <a:solidFill>
              <a:srgbClr val="FFFFFF"/>
            </a:solidFill>
            <a:ln w="9525">
              <a:solidFill>
                <a:srgbClr val="000000"/>
              </a:solidFill>
              <a:miter lim="800000"/>
              <a:headEnd/>
              <a:tailEnd/>
            </a:ln>
          </p:spPr>
          <p:txBody>
            <a:bodyPr wrap="square" lIns="0" tIns="0" rIns="0" bIns="0" anchor="ctr">
              <a:noAutofit/>
            </a:bodyPr>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+group()</a:t>
              </a:r>
            </a:p>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rPr>
                <a:t>+fight()</a:t>
              </a:r>
            </a:p>
          </p:txBody>
        </p:sp>
        <p:sp>
          <p:nvSpPr>
            <p:cNvPr id="86" name="Line 33"/>
            <p:cNvSpPr>
              <a:spLocks noChangeShapeType="1"/>
            </p:cNvSpPr>
            <p:nvPr/>
          </p:nvSpPr>
          <p:spPr bwMode="auto">
            <a:xfrm>
              <a:off x="2155825" y="830263"/>
              <a:ext cx="1549400" cy="523875"/>
            </a:xfrm>
            <a:prstGeom prst="line">
              <a:avLst/>
            </a:prstGeom>
            <a:noFill/>
            <a:ln w="19050">
              <a:solidFill>
                <a:srgbClr val="FF0000"/>
              </a:solidFill>
              <a:round/>
              <a:headEnd/>
              <a:tailEnd type="triangle" w="med" len="med"/>
            </a:ln>
          </p:spPr>
          <p:txBody>
            <a:bodyPr>
              <a:no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2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cxnSp>
          <p:nvCxnSpPr>
            <p:cNvPr id="87" name="直接箭头连接符 86"/>
            <p:cNvCxnSpPr>
              <a:endCxn id="76" idx="0"/>
            </p:cNvCxnSpPr>
            <p:nvPr/>
          </p:nvCxnSpPr>
          <p:spPr>
            <a:xfrm flipH="1">
              <a:off x="1823244" y="1412875"/>
              <a:ext cx="1881982" cy="1218180"/>
            </a:xfrm>
            <a:prstGeom prst="straightConnector1">
              <a:avLst/>
            </a:prstGeom>
            <a:noFill/>
            <a:ln w="9525" cap="flat" cmpd="sng" algn="ctr">
              <a:solidFill>
                <a:srgbClr val="4F81BD">
                  <a:shade val="95000"/>
                  <a:satMod val="105000"/>
                </a:srgbClr>
              </a:solidFill>
              <a:prstDash val="solid"/>
              <a:headEnd type="arrow"/>
              <a:tailEnd type="arrow"/>
            </a:ln>
            <a:effectLst/>
          </p:spPr>
        </p:cxnSp>
        <p:cxnSp>
          <p:nvCxnSpPr>
            <p:cNvPr id="88" name="直接箭头连接符 87"/>
            <p:cNvCxnSpPr/>
            <p:nvPr/>
          </p:nvCxnSpPr>
          <p:spPr>
            <a:xfrm>
              <a:off x="1619250" y="3860800"/>
              <a:ext cx="649288" cy="1069975"/>
            </a:xfrm>
            <a:prstGeom prst="straightConnector1">
              <a:avLst/>
            </a:prstGeom>
            <a:noFill/>
            <a:ln w="9525" cap="flat" cmpd="sng" algn="ctr">
              <a:solidFill>
                <a:srgbClr val="4F81BD">
                  <a:shade val="95000"/>
                  <a:satMod val="105000"/>
                </a:srgbClr>
              </a:solidFill>
              <a:prstDash val="solid"/>
              <a:headEnd type="arrow"/>
              <a:tailEnd type="arrow"/>
            </a:ln>
            <a:effectLst/>
          </p:spPr>
        </p:cxnSp>
        <p:cxnSp>
          <p:nvCxnSpPr>
            <p:cNvPr id="89" name="直接箭头连接符 88"/>
            <p:cNvCxnSpPr/>
            <p:nvPr/>
          </p:nvCxnSpPr>
          <p:spPr>
            <a:xfrm flipH="1">
              <a:off x="6948488" y="3860800"/>
              <a:ext cx="936625" cy="1368425"/>
            </a:xfrm>
            <a:prstGeom prst="straightConnector1">
              <a:avLst/>
            </a:prstGeom>
            <a:noFill/>
            <a:ln w="9525" cap="flat" cmpd="sng" algn="ctr">
              <a:solidFill>
                <a:srgbClr val="4F81BD">
                  <a:shade val="95000"/>
                  <a:satMod val="105000"/>
                </a:srgbClr>
              </a:solidFill>
              <a:prstDash val="solid"/>
              <a:headEnd type="arrow"/>
              <a:tailEnd type="arrow"/>
            </a:ln>
            <a:effectLst/>
          </p:spPr>
        </p:cxnSp>
        <p:cxnSp>
          <p:nvCxnSpPr>
            <p:cNvPr id="90" name="直接箭头连接符 89"/>
            <p:cNvCxnSpPr/>
            <p:nvPr/>
          </p:nvCxnSpPr>
          <p:spPr>
            <a:xfrm>
              <a:off x="4211638" y="5445125"/>
              <a:ext cx="792162" cy="0"/>
            </a:xfrm>
            <a:prstGeom prst="straightConnector1">
              <a:avLst/>
            </a:prstGeom>
            <a:noFill/>
            <a:ln w="9525" cap="flat" cmpd="sng" algn="ctr">
              <a:solidFill>
                <a:srgbClr val="4F81BD">
                  <a:shade val="95000"/>
                  <a:satMod val="105000"/>
                </a:srgbClr>
              </a:solidFill>
              <a:prstDash val="solid"/>
              <a:headEnd type="arrow"/>
              <a:tailEnd type="arrow"/>
            </a:ln>
            <a:effectLst/>
          </p:spPr>
        </p:cxnSp>
        <p:cxnSp>
          <p:nvCxnSpPr>
            <p:cNvPr id="91" name="直接箭头连接符 90"/>
            <p:cNvCxnSpPr>
              <a:endCxn id="84" idx="0"/>
            </p:cNvCxnSpPr>
            <p:nvPr/>
          </p:nvCxnSpPr>
          <p:spPr>
            <a:xfrm>
              <a:off x="5867400" y="1476375"/>
              <a:ext cx="1755081" cy="1135630"/>
            </a:xfrm>
            <a:prstGeom prst="straightConnector1">
              <a:avLst/>
            </a:prstGeom>
            <a:noFill/>
            <a:ln w="9525" cap="flat" cmpd="sng" algn="ctr">
              <a:solidFill>
                <a:srgbClr val="4F81BD">
                  <a:shade val="95000"/>
                  <a:satMod val="105000"/>
                </a:srgbClr>
              </a:solidFill>
              <a:prstDash val="solid"/>
              <a:headEnd type="arrow"/>
              <a:tailEnd type="arrow"/>
            </a:ln>
            <a:effectLst/>
          </p:spPr>
        </p:cxnSp>
        <p:cxnSp>
          <p:nvCxnSpPr>
            <p:cNvPr id="92" name="直接箭头连接符 91"/>
            <p:cNvCxnSpPr>
              <a:endCxn id="80" idx="0"/>
            </p:cNvCxnSpPr>
            <p:nvPr/>
          </p:nvCxnSpPr>
          <p:spPr>
            <a:xfrm flipH="1">
              <a:off x="3240088" y="2214563"/>
              <a:ext cx="971550" cy="2792979"/>
            </a:xfrm>
            <a:prstGeom prst="straightConnector1">
              <a:avLst/>
            </a:prstGeom>
            <a:noFill/>
            <a:ln w="9525" cap="flat" cmpd="sng" algn="ctr">
              <a:solidFill>
                <a:srgbClr val="4F81BD">
                  <a:shade val="95000"/>
                  <a:satMod val="105000"/>
                </a:srgbClr>
              </a:solidFill>
              <a:prstDash val="solid"/>
              <a:headEnd type="arrow"/>
              <a:tailEnd type="arrow"/>
            </a:ln>
            <a:effectLst/>
          </p:spPr>
        </p:cxnSp>
        <p:cxnSp>
          <p:nvCxnSpPr>
            <p:cNvPr id="93" name="直接箭头连接符 92"/>
            <p:cNvCxnSpPr/>
            <p:nvPr/>
          </p:nvCxnSpPr>
          <p:spPr>
            <a:xfrm>
              <a:off x="5003800" y="2214563"/>
              <a:ext cx="863600" cy="2716212"/>
            </a:xfrm>
            <a:prstGeom prst="straightConnector1">
              <a:avLst/>
            </a:prstGeom>
            <a:noFill/>
            <a:ln w="9525" cap="flat" cmpd="sng" algn="ctr">
              <a:solidFill>
                <a:srgbClr val="4F81BD">
                  <a:shade val="95000"/>
                  <a:satMod val="105000"/>
                </a:srgbClr>
              </a:solidFill>
              <a:prstDash val="solid"/>
              <a:headEnd type="arrow"/>
              <a:tailEnd type="arrow"/>
            </a:ln>
            <a:effectLst/>
          </p:spPr>
        </p:cxnSp>
        <p:cxnSp>
          <p:nvCxnSpPr>
            <p:cNvPr id="94" name="直接箭头连接符 93"/>
            <p:cNvCxnSpPr/>
            <p:nvPr/>
          </p:nvCxnSpPr>
          <p:spPr>
            <a:xfrm>
              <a:off x="2843213" y="3038475"/>
              <a:ext cx="3740150" cy="19050"/>
            </a:xfrm>
            <a:prstGeom prst="straightConnector1">
              <a:avLst/>
            </a:prstGeom>
            <a:noFill/>
            <a:ln w="9525" cap="flat" cmpd="sng" algn="ctr">
              <a:solidFill>
                <a:srgbClr val="4F81BD">
                  <a:shade val="95000"/>
                  <a:satMod val="105000"/>
                </a:srgbClr>
              </a:solidFill>
              <a:prstDash val="solid"/>
              <a:headEnd type="arrow"/>
              <a:tailEnd type="arrow"/>
            </a:ln>
            <a:effectLst/>
          </p:spPr>
        </p:cxnSp>
        <p:cxnSp>
          <p:nvCxnSpPr>
            <p:cNvPr id="95" name="直接箭头连接符 94"/>
            <p:cNvCxnSpPr/>
            <p:nvPr/>
          </p:nvCxnSpPr>
          <p:spPr>
            <a:xfrm>
              <a:off x="2843213" y="3284538"/>
              <a:ext cx="2808287" cy="1646237"/>
            </a:xfrm>
            <a:prstGeom prst="straightConnector1">
              <a:avLst/>
            </a:prstGeom>
            <a:noFill/>
            <a:ln w="9525" cap="flat" cmpd="sng" algn="ctr">
              <a:solidFill>
                <a:srgbClr val="4F81BD">
                  <a:shade val="95000"/>
                  <a:satMod val="105000"/>
                </a:srgbClr>
              </a:solidFill>
              <a:prstDash val="solid"/>
              <a:headEnd type="arrow"/>
              <a:tailEnd type="arrow"/>
            </a:ln>
            <a:effectLst/>
          </p:spPr>
        </p:cxnSp>
        <p:cxnSp>
          <p:nvCxnSpPr>
            <p:cNvPr id="96" name="直接箭头连接符 95"/>
            <p:cNvCxnSpPr>
              <a:stCxn id="85" idx="1"/>
            </p:cNvCxnSpPr>
            <p:nvPr/>
          </p:nvCxnSpPr>
          <p:spPr>
            <a:xfrm flipH="1">
              <a:off x="3757614" y="3333283"/>
              <a:ext cx="2879724" cy="1597492"/>
            </a:xfrm>
            <a:prstGeom prst="straightConnector1">
              <a:avLst/>
            </a:prstGeom>
            <a:noFill/>
            <a:ln w="9525" cap="flat" cmpd="sng" algn="ctr">
              <a:solidFill>
                <a:srgbClr val="4F81BD">
                  <a:shade val="95000"/>
                  <a:satMod val="105000"/>
                </a:srgbClr>
              </a:solidFill>
              <a:prstDash val="solid"/>
              <a:headEnd type="arrow"/>
              <a:tailEnd type="arrow"/>
            </a:ln>
            <a:effectLst/>
          </p:spPr>
        </p:cxnSp>
        <p:sp>
          <p:nvSpPr>
            <p:cNvPr id="97" name="Line 33"/>
            <p:cNvSpPr>
              <a:spLocks noChangeShapeType="1"/>
            </p:cNvSpPr>
            <p:nvPr/>
          </p:nvSpPr>
          <p:spPr bwMode="auto">
            <a:xfrm>
              <a:off x="1241425" y="1162050"/>
              <a:ext cx="377825" cy="1373188"/>
            </a:xfrm>
            <a:prstGeom prst="line">
              <a:avLst/>
            </a:prstGeom>
            <a:noFill/>
            <a:ln w="19050">
              <a:solidFill>
                <a:srgbClr val="FF0000"/>
              </a:solidFill>
              <a:round/>
              <a:headEnd/>
              <a:tailEnd type="triangle" w="med" len="med"/>
            </a:ln>
          </p:spPr>
          <p:txBody>
            <a:bodyPr>
              <a:no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2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grpSp>
          <p:nvGrpSpPr>
            <p:cNvPr id="98" name="组合 42"/>
            <p:cNvGrpSpPr>
              <a:grpSpLocks/>
            </p:cNvGrpSpPr>
            <p:nvPr/>
          </p:nvGrpSpPr>
          <p:grpSpPr bwMode="auto">
            <a:xfrm>
              <a:off x="539750" y="1162050"/>
              <a:ext cx="1728788" cy="4498975"/>
              <a:chOff x="539552" y="1162454"/>
              <a:chExt cx="1728192" cy="4498794"/>
            </a:xfrm>
          </p:grpSpPr>
          <p:cxnSp>
            <p:nvCxnSpPr>
              <p:cNvPr id="105" name="直接连接符 104"/>
              <p:cNvCxnSpPr/>
              <p:nvPr/>
            </p:nvCxnSpPr>
            <p:spPr>
              <a:xfrm>
                <a:off x="539552" y="1162454"/>
                <a:ext cx="0" cy="4498794"/>
              </a:xfrm>
              <a:prstGeom prst="line">
                <a:avLst/>
              </a:prstGeom>
              <a:noFill/>
              <a:ln w="19050" cap="flat" cmpd="sng" algn="ctr">
                <a:solidFill>
                  <a:srgbClr val="C00000"/>
                </a:solidFill>
                <a:prstDash val="solid"/>
              </a:ln>
              <a:effectLst/>
            </p:spPr>
          </p:cxnSp>
          <p:cxnSp>
            <p:nvCxnSpPr>
              <p:cNvPr id="106" name="直接箭头连接符 105"/>
              <p:cNvCxnSpPr/>
              <p:nvPr/>
            </p:nvCxnSpPr>
            <p:spPr>
              <a:xfrm>
                <a:off x="539552" y="5661248"/>
                <a:ext cx="1728192" cy="0"/>
              </a:xfrm>
              <a:prstGeom prst="straightConnector1">
                <a:avLst/>
              </a:prstGeom>
              <a:noFill/>
              <a:ln w="19050" cap="flat" cmpd="sng" algn="ctr">
                <a:solidFill>
                  <a:srgbClr val="C00000"/>
                </a:solidFill>
                <a:prstDash val="solid"/>
                <a:tailEnd type="arrow"/>
              </a:ln>
              <a:effectLst/>
            </p:spPr>
          </p:cxnSp>
        </p:grpSp>
        <p:grpSp>
          <p:nvGrpSpPr>
            <p:cNvPr id="99" name="组合 44"/>
            <p:cNvGrpSpPr>
              <a:grpSpLocks/>
            </p:cNvGrpSpPr>
            <p:nvPr/>
          </p:nvGrpSpPr>
          <p:grpSpPr bwMode="auto">
            <a:xfrm>
              <a:off x="2124075" y="335860"/>
              <a:ext cx="5761038" cy="2199378"/>
              <a:chOff x="2123728" y="336156"/>
              <a:chExt cx="5760640" cy="2199422"/>
            </a:xfrm>
          </p:grpSpPr>
          <p:cxnSp>
            <p:nvCxnSpPr>
              <p:cNvPr id="103" name="直接连接符 102"/>
              <p:cNvCxnSpPr>
                <a:stCxn id="107" idx="3"/>
              </p:cNvCxnSpPr>
              <p:nvPr/>
            </p:nvCxnSpPr>
            <p:spPr>
              <a:xfrm flipV="1">
                <a:off x="2123728" y="336156"/>
                <a:ext cx="5760640" cy="2299"/>
              </a:xfrm>
              <a:prstGeom prst="line">
                <a:avLst/>
              </a:prstGeom>
              <a:noFill/>
              <a:ln w="19050" cap="flat" cmpd="sng" algn="ctr">
                <a:solidFill>
                  <a:srgbClr val="C00000"/>
                </a:solidFill>
                <a:prstDash val="solid"/>
              </a:ln>
              <a:effectLst/>
            </p:spPr>
          </p:cxnSp>
          <p:cxnSp>
            <p:nvCxnSpPr>
              <p:cNvPr id="104" name="直接箭头连接符 103"/>
              <p:cNvCxnSpPr/>
              <p:nvPr/>
            </p:nvCxnSpPr>
            <p:spPr>
              <a:xfrm>
                <a:off x="7884368" y="336156"/>
                <a:ext cx="0" cy="2199422"/>
              </a:xfrm>
              <a:prstGeom prst="straightConnector1">
                <a:avLst/>
              </a:prstGeom>
              <a:noFill/>
              <a:ln w="19050" cap="flat" cmpd="sng" algn="ctr">
                <a:solidFill>
                  <a:srgbClr val="C00000"/>
                </a:solidFill>
                <a:prstDash val="solid"/>
                <a:tailEnd type="arrow"/>
              </a:ln>
              <a:effectLst/>
            </p:spPr>
          </p:cxnSp>
        </p:grpSp>
        <p:cxnSp>
          <p:nvCxnSpPr>
            <p:cNvPr id="100" name="直接连接符 99"/>
            <p:cNvCxnSpPr/>
            <p:nvPr/>
          </p:nvCxnSpPr>
          <p:spPr bwMode="auto">
            <a:xfrm>
              <a:off x="2155825" y="489868"/>
              <a:ext cx="6664325" cy="0"/>
            </a:xfrm>
            <a:prstGeom prst="line">
              <a:avLst/>
            </a:prstGeom>
            <a:noFill/>
            <a:ln w="19050" cap="flat" cmpd="sng" algn="ctr">
              <a:solidFill>
                <a:srgbClr val="C00000"/>
              </a:solidFill>
              <a:prstDash val="solid"/>
            </a:ln>
            <a:effectLst/>
          </p:spPr>
        </p:cxnSp>
        <p:cxnSp>
          <p:nvCxnSpPr>
            <p:cNvPr id="101" name="直接连接符 100"/>
            <p:cNvCxnSpPr/>
            <p:nvPr/>
          </p:nvCxnSpPr>
          <p:spPr bwMode="auto">
            <a:xfrm>
              <a:off x="8820150" y="489868"/>
              <a:ext cx="0" cy="5459412"/>
            </a:xfrm>
            <a:prstGeom prst="line">
              <a:avLst/>
            </a:prstGeom>
            <a:noFill/>
            <a:ln w="19050" cap="flat" cmpd="sng" algn="ctr">
              <a:solidFill>
                <a:srgbClr val="C00000"/>
              </a:solidFill>
              <a:prstDash val="solid"/>
            </a:ln>
            <a:effectLst/>
          </p:spPr>
        </p:cxnSp>
        <p:cxnSp>
          <p:nvCxnSpPr>
            <p:cNvPr id="102" name="直接箭头连接符 101"/>
            <p:cNvCxnSpPr/>
            <p:nvPr/>
          </p:nvCxnSpPr>
          <p:spPr bwMode="auto">
            <a:xfrm flipH="1">
              <a:off x="7164288" y="5949280"/>
              <a:ext cx="1655862" cy="0"/>
            </a:xfrm>
            <a:prstGeom prst="straightConnector1">
              <a:avLst/>
            </a:prstGeom>
            <a:noFill/>
            <a:ln w="19050" cap="flat" cmpd="sng" algn="ctr">
              <a:solidFill>
                <a:srgbClr val="C00000"/>
              </a:solidFill>
              <a:prstDash val="solid"/>
              <a:tailEnd type="arrow"/>
            </a:ln>
            <a:effectLst/>
          </p:spPr>
        </p:cxnSp>
      </p:grpSp>
      <p:sp>
        <p:nvSpPr>
          <p:cNvPr id="115" name="矩形 114"/>
          <p:cNvSpPr/>
          <p:nvPr/>
        </p:nvSpPr>
        <p:spPr>
          <a:xfrm>
            <a:off x="488750" y="5717956"/>
            <a:ext cx="8219768" cy="461665"/>
          </a:xfrm>
          <a:prstGeom prst="rect">
            <a:avLst/>
          </a:prstGeom>
        </p:spPr>
        <p:txBody>
          <a:bodyPr wrap="square">
            <a:spAutoFit/>
          </a:bodyPr>
          <a:lstStyle/>
          <a:p>
            <a:r>
              <a:rPr lang="zh-CN" altLang="en-US" sz="2400">
                <a:solidFill>
                  <a:srgbClr val="0000FF"/>
                </a:solidFill>
                <a:latin typeface="微软雅黑" panose="020B0503020204020204" pitchFamily="34" charset="-122"/>
                <a:ea typeface="微软雅黑" panose="020B0503020204020204" pitchFamily="34" charset="-122"/>
              </a:rPr>
              <a:t>五个</a:t>
            </a:r>
            <a:r>
              <a:rPr lang="en-US" altLang="zh-CN" sz="2400">
                <a:solidFill>
                  <a:srgbClr val="0000FF"/>
                </a:solidFill>
                <a:latin typeface="微软雅黑" panose="020B0503020204020204" pitchFamily="34" charset="-122"/>
                <a:ea typeface="微软雅黑" panose="020B0503020204020204" pitchFamily="34" charset="-122"/>
              </a:rPr>
              <a:t>Monster</a:t>
            </a:r>
            <a:r>
              <a:rPr lang="zh-CN" altLang="en-US" sz="2400">
                <a:solidFill>
                  <a:srgbClr val="0000FF"/>
                </a:solidFill>
                <a:latin typeface="微软雅黑" panose="020B0503020204020204" pitchFamily="34" charset="-122"/>
                <a:ea typeface="微软雅黑" panose="020B0503020204020204" pitchFamily="34" charset="-122"/>
              </a:rPr>
              <a:t>对象之间互相两两存在高度</a:t>
            </a:r>
            <a:r>
              <a:rPr lang="zh-CN" altLang="en-US" sz="2400" smtClean="0">
                <a:solidFill>
                  <a:srgbClr val="0000FF"/>
                </a:solidFill>
                <a:latin typeface="微软雅黑" panose="020B0503020204020204" pitchFamily="34" charset="-122"/>
                <a:ea typeface="微软雅黑" panose="020B0503020204020204" pitchFamily="34" charset="-122"/>
              </a:rPr>
              <a:t>耦合</a:t>
            </a:r>
            <a:r>
              <a:rPr lang="zh-CN" altLang="en-US" sz="2400">
                <a:solidFill>
                  <a:srgbClr val="0000FF"/>
                </a:solidFill>
                <a:latin typeface="微软雅黑" panose="020B0503020204020204" pitchFamily="34" charset="-122"/>
                <a:ea typeface="微软雅黑" panose="020B0503020204020204" pitchFamily="34" charset="-122"/>
              </a:rPr>
              <a:t>，</a:t>
            </a:r>
            <a:r>
              <a:rPr lang="zh-CN" altLang="en-US" sz="2400" smtClean="0">
                <a:solidFill>
                  <a:srgbClr val="0000FF"/>
                </a:solidFill>
                <a:latin typeface="微软雅黑" panose="020B0503020204020204" pitchFamily="34" charset="-122"/>
                <a:ea typeface="微软雅黑" panose="020B0503020204020204" pitchFamily="34" charset="-122"/>
              </a:rPr>
              <a:t>如何避免？</a:t>
            </a:r>
            <a:endParaRPr lang="zh-CN" altLang="en-US" sz="240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1110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randombar(horizontal)">
                                      <p:cBhvr>
                                        <p:cTn id="7"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Indirection</a:t>
            </a:r>
            <a:r>
              <a:rPr lang="zh-CN" altLang="en-US"/>
              <a:t>示例</a:t>
            </a:r>
          </a:p>
        </p:txBody>
      </p:sp>
      <p:grpSp>
        <p:nvGrpSpPr>
          <p:cNvPr id="4" name="组合 3"/>
          <p:cNvGrpSpPr/>
          <p:nvPr/>
        </p:nvGrpSpPr>
        <p:grpSpPr>
          <a:xfrm>
            <a:off x="663575" y="1322125"/>
            <a:ext cx="8012113" cy="4373490"/>
            <a:chOff x="663575" y="1322125"/>
            <a:chExt cx="8012113" cy="4373490"/>
          </a:xfrm>
        </p:grpSpPr>
        <p:sp>
          <p:nvSpPr>
            <p:cNvPr id="5" name="Rectangle 30"/>
            <p:cNvSpPr>
              <a:spLocks noChangeArrowheads="1"/>
            </p:cNvSpPr>
            <p:nvPr/>
          </p:nvSpPr>
          <p:spPr bwMode="auto">
            <a:xfrm>
              <a:off x="3074526" y="1322125"/>
              <a:ext cx="3493422" cy="369332"/>
            </a:xfrm>
            <a:prstGeom prst="rect">
              <a:avLst/>
            </a:prstGeom>
            <a:solidFill>
              <a:srgbClr val="FFFFFF"/>
            </a:solidFill>
            <a:ln w="12700">
              <a:solidFill>
                <a:srgbClr val="000000"/>
              </a:solidFill>
              <a:miter lim="800000"/>
              <a:headEnd/>
              <a:tailEnd/>
            </a:ln>
          </p:spPr>
          <p:txBody>
            <a:bodyPr wrap="square" lIns="0" tIns="0" rIns="0" bIns="0" anchor="ct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dirty="0" smtClean="0">
                  <a:ln>
                    <a:noFill/>
                  </a:ln>
                  <a:solidFill>
                    <a:srgbClr val="000000"/>
                  </a:solidFill>
                  <a:effectLst/>
                  <a:uLnTx/>
                  <a:uFillTx/>
                  <a:cs typeface="Arial" charset="0"/>
                </a:rPr>
                <a:t>Coordinator</a:t>
              </a:r>
              <a:endParaRPr kumimoji="0" lang="en-US" altLang="zh-CN" sz="2400" b="0" i="0" u="none" strike="noStrike" kern="0" cap="none" spc="0" normalizeH="0" baseline="0" noProof="0" dirty="0" smtClean="0">
                <a:ln>
                  <a:noFill/>
                </a:ln>
                <a:solidFill>
                  <a:prstClr val="black"/>
                </a:solidFill>
                <a:effectLst/>
                <a:uLnTx/>
                <a:uFillTx/>
                <a:cs typeface="Arial" charset="0"/>
              </a:endParaRPr>
            </a:p>
          </p:txBody>
        </p:sp>
        <p:sp>
          <p:nvSpPr>
            <p:cNvPr id="6" name="Rectangle 31"/>
            <p:cNvSpPr>
              <a:spLocks noChangeArrowheads="1"/>
            </p:cNvSpPr>
            <p:nvPr/>
          </p:nvSpPr>
          <p:spPr bwMode="auto">
            <a:xfrm>
              <a:off x="3074526" y="1695419"/>
              <a:ext cx="3493422" cy="307777"/>
            </a:xfrm>
            <a:prstGeom prst="rect">
              <a:avLst/>
            </a:prstGeom>
            <a:solidFill>
              <a:srgbClr val="FFFFFF"/>
            </a:solidFill>
            <a:ln w="12700">
              <a:solidFill>
                <a:srgbClr val="000000"/>
              </a:solidFill>
              <a:miter lim="800000"/>
              <a:headEnd/>
              <a:tailEnd/>
            </a:ln>
          </p:spPr>
          <p:txBody>
            <a:bodyPr wrap="square" lIns="0" tIns="0" rIns="0" bIns="0" anchor="ctr">
              <a:spAutoFit/>
            </a:bodyPr>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smtClean="0">
                  <a:ln>
                    <a:noFill/>
                  </a:ln>
                  <a:solidFill>
                    <a:srgbClr val="000000"/>
                  </a:solidFill>
                  <a:effectLst/>
                  <a:uLnTx/>
                  <a:uFillTx/>
                  <a:cs typeface="Arial" charset="0"/>
                </a:rPr>
                <a:t>-m: Monster[ ] </a:t>
              </a:r>
              <a:endParaRPr kumimoji="0" lang="en-US" altLang="zh-CN" sz="2000" b="0" i="0" u="none" strike="noStrike" kern="0" cap="none" spc="0" normalizeH="0" baseline="0" noProof="0" dirty="0" smtClean="0">
                <a:ln>
                  <a:noFill/>
                </a:ln>
                <a:solidFill>
                  <a:prstClr val="black"/>
                </a:solidFill>
                <a:effectLst/>
                <a:uLnTx/>
                <a:uFillTx/>
                <a:cs typeface="Arial" charset="0"/>
              </a:endParaRPr>
            </a:p>
          </p:txBody>
        </p:sp>
        <p:sp>
          <p:nvSpPr>
            <p:cNvPr id="7" name="Rectangle 32"/>
            <p:cNvSpPr>
              <a:spLocks noChangeArrowheads="1"/>
            </p:cNvSpPr>
            <p:nvPr/>
          </p:nvSpPr>
          <p:spPr bwMode="auto">
            <a:xfrm>
              <a:off x="3074526" y="2002209"/>
              <a:ext cx="3493422" cy="923330"/>
            </a:xfrm>
            <a:prstGeom prst="rect">
              <a:avLst/>
            </a:prstGeom>
            <a:solidFill>
              <a:srgbClr val="FFFFFF"/>
            </a:solidFill>
            <a:ln w="12700">
              <a:solidFill>
                <a:srgbClr val="000000"/>
              </a:solidFill>
              <a:miter lim="800000"/>
              <a:headEnd/>
              <a:tailEnd/>
            </a:ln>
          </p:spPr>
          <p:txBody>
            <a:bodyPr wrap="square" lIns="0" tIns="0" rIns="0" bIns="0" anchor="ctr">
              <a:spAutoFit/>
            </a:bodyPr>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smtClean="0">
                  <a:ln>
                    <a:noFill/>
                  </a:ln>
                  <a:solidFill>
                    <a:srgbClr val="000000"/>
                  </a:solidFill>
                  <a:effectLst/>
                  <a:uLnTx/>
                  <a:uFillTx/>
                  <a:cs typeface="Arial" charset="0"/>
                </a:rPr>
                <a:t>+group(): void</a:t>
              </a:r>
            </a:p>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smtClean="0">
                  <a:ln>
                    <a:noFill/>
                  </a:ln>
                  <a:solidFill>
                    <a:srgbClr val="000000"/>
                  </a:solidFill>
                  <a:effectLst/>
                  <a:uLnTx/>
                  <a:uFillTx/>
                  <a:cs typeface="Arial" charset="0"/>
                </a:rPr>
                <a:t>+fight(): void</a:t>
              </a:r>
            </a:p>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dirty="0" smtClean="0">
                  <a:ln>
                    <a:noFill/>
                  </a:ln>
                  <a:solidFill>
                    <a:srgbClr val="000000"/>
                  </a:solidFill>
                  <a:effectLst/>
                  <a:uLnTx/>
                  <a:uFillTx/>
                  <a:cs typeface="Arial" charset="0"/>
                </a:rPr>
                <a:t>+</a:t>
              </a:r>
              <a:r>
                <a:rPr kumimoji="0" lang="en-US" altLang="zh-CN" sz="2000" b="0" i="0" u="none" strike="noStrike" kern="0" cap="none" spc="0" normalizeH="0" baseline="0" noProof="0" dirty="0" err="1" smtClean="0">
                  <a:ln>
                    <a:noFill/>
                  </a:ln>
                  <a:solidFill>
                    <a:srgbClr val="000000"/>
                  </a:solidFill>
                  <a:effectLst/>
                  <a:uLnTx/>
                  <a:uFillTx/>
                  <a:cs typeface="Arial" charset="0"/>
                </a:rPr>
                <a:t>createObj</a:t>
              </a:r>
              <a:r>
                <a:rPr kumimoji="0" lang="en-US" altLang="zh-CN" sz="2000" b="0" i="0" u="none" strike="noStrike" kern="0" cap="none" spc="0" normalizeH="0" baseline="0" noProof="0" dirty="0" smtClean="0">
                  <a:ln>
                    <a:noFill/>
                  </a:ln>
                  <a:solidFill>
                    <a:srgbClr val="000000"/>
                  </a:solidFill>
                  <a:effectLst/>
                  <a:uLnTx/>
                  <a:uFillTx/>
                  <a:cs typeface="Arial" charset="0"/>
                </a:rPr>
                <a:t>(a: String): Monster</a:t>
              </a:r>
              <a:endParaRPr kumimoji="0" lang="en-US" altLang="zh-CN" sz="2000" b="0" i="0" u="none" strike="noStrike" kern="0" cap="none" spc="0" normalizeH="0" baseline="0" noProof="0" dirty="0" smtClean="0">
                <a:ln>
                  <a:noFill/>
                </a:ln>
                <a:solidFill>
                  <a:prstClr val="black"/>
                </a:solidFill>
                <a:effectLst/>
                <a:uLnTx/>
                <a:uFillTx/>
                <a:cs typeface="Arial" charset="0"/>
              </a:endParaRPr>
            </a:p>
          </p:txBody>
        </p:sp>
        <p:sp>
          <p:nvSpPr>
            <p:cNvPr id="8" name="Line 33"/>
            <p:cNvSpPr>
              <a:spLocks noChangeShapeType="1"/>
            </p:cNvSpPr>
            <p:nvPr/>
          </p:nvSpPr>
          <p:spPr bwMode="auto">
            <a:xfrm>
              <a:off x="4621213" y="2919994"/>
              <a:ext cx="0" cy="361369"/>
            </a:xfrm>
            <a:prstGeom prst="line">
              <a:avLst/>
            </a:prstGeom>
            <a:noFill/>
            <a:ln w="38100">
              <a:solidFill>
                <a:srgbClr val="0000CC"/>
              </a:solidFill>
              <a:round/>
              <a:headEnd/>
              <a:tailEnd type="triangle"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smtClean="0">
                <a:ln>
                  <a:noFill/>
                </a:ln>
                <a:solidFill>
                  <a:prstClr val="black"/>
                </a:solidFill>
                <a:effectLst/>
                <a:uLnTx/>
                <a:uFillTx/>
              </a:endParaRPr>
            </a:p>
          </p:txBody>
        </p:sp>
        <p:sp>
          <p:nvSpPr>
            <p:cNvPr id="9" name="Rectangle 6"/>
            <p:cNvSpPr>
              <a:spLocks noChangeArrowheads="1"/>
            </p:cNvSpPr>
            <p:nvPr/>
          </p:nvSpPr>
          <p:spPr bwMode="auto">
            <a:xfrm>
              <a:off x="818075" y="1859550"/>
              <a:ext cx="1400175" cy="369332"/>
            </a:xfrm>
            <a:prstGeom prst="rect">
              <a:avLst/>
            </a:prstGeom>
            <a:solidFill>
              <a:srgbClr val="FFFFFF"/>
            </a:solidFill>
            <a:ln w="9525">
              <a:solidFill>
                <a:srgbClr val="000000"/>
              </a:solidFill>
              <a:miter lim="800000"/>
              <a:headEnd/>
              <a:tailEnd/>
            </a:ln>
          </p:spPr>
          <p:txBody>
            <a:bodyPr lIns="0" tIns="0" rIns="0" bIns="0" anchor="ct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smtClean="0">
                  <a:ln>
                    <a:noFill/>
                  </a:ln>
                  <a:solidFill>
                    <a:prstClr val="black"/>
                  </a:solidFill>
                  <a:effectLst/>
                  <a:uLnTx/>
                  <a:uFillTx/>
                  <a:cs typeface="Arial" charset="0"/>
                </a:rPr>
                <a:t>ClientUI</a:t>
              </a:r>
              <a:endParaRPr kumimoji="0" lang="en-US" altLang="zh-CN" sz="2400" b="0" i="0" u="none" strike="noStrike" kern="0" cap="none" spc="0" normalizeH="0" baseline="0" noProof="0" smtClean="0">
                <a:ln>
                  <a:noFill/>
                </a:ln>
                <a:solidFill>
                  <a:prstClr val="black"/>
                </a:solidFill>
                <a:effectLst/>
                <a:uLnTx/>
                <a:uFillTx/>
                <a:cs typeface="Arial" charset="0"/>
              </a:endParaRPr>
            </a:p>
          </p:txBody>
        </p:sp>
        <p:sp>
          <p:nvSpPr>
            <p:cNvPr id="10" name="Rectangle 7"/>
            <p:cNvSpPr>
              <a:spLocks noChangeArrowheads="1"/>
            </p:cNvSpPr>
            <p:nvPr/>
          </p:nvSpPr>
          <p:spPr bwMode="auto">
            <a:xfrm>
              <a:off x="818075" y="2295839"/>
              <a:ext cx="1400175" cy="285750"/>
            </a:xfrm>
            <a:prstGeom prst="rect">
              <a:avLst/>
            </a:prstGeom>
            <a:solidFill>
              <a:srgbClr val="FFFFFF"/>
            </a:solidFill>
            <a:ln w="9525">
              <a:solidFill>
                <a:srgbClr val="000000"/>
              </a:solidFill>
              <a:miter lim="800000"/>
              <a:headEnd/>
              <a:tailEnd/>
            </a:ln>
          </p:spPr>
          <p:txBody>
            <a:bodyPr lIns="0" tIns="0" rIns="0" bIns="0" anchor="ctr"/>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b="1" i="0" u="none" strike="noStrike" kern="0" cap="none" spc="0" normalizeH="0" baseline="0" noProof="0" smtClean="0">
                  <a:ln>
                    <a:noFill/>
                  </a:ln>
                  <a:solidFill>
                    <a:prstClr val="black"/>
                  </a:solidFill>
                  <a:effectLst/>
                  <a:uLnTx/>
                  <a:uFillTx/>
                  <a:cs typeface="Arial" charset="0"/>
                </a:rPr>
                <a:t>Main() </a:t>
              </a:r>
              <a:endParaRPr kumimoji="0" lang="en-US" altLang="zh-CN" b="0" i="0" u="none" strike="noStrike" kern="0" cap="none" spc="0" normalizeH="0" baseline="0" noProof="0" smtClean="0">
                <a:ln>
                  <a:noFill/>
                </a:ln>
                <a:solidFill>
                  <a:prstClr val="black"/>
                </a:solidFill>
                <a:effectLst/>
                <a:uLnTx/>
                <a:uFillTx/>
                <a:cs typeface="Arial" charset="0"/>
              </a:endParaRPr>
            </a:p>
          </p:txBody>
        </p:sp>
        <p:sp>
          <p:nvSpPr>
            <p:cNvPr id="11" name="Rectangle 8"/>
            <p:cNvSpPr>
              <a:spLocks noChangeArrowheads="1"/>
            </p:cNvSpPr>
            <p:nvPr/>
          </p:nvSpPr>
          <p:spPr bwMode="auto">
            <a:xfrm>
              <a:off x="818074" y="2235514"/>
              <a:ext cx="1400175" cy="60325"/>
            </a:xfrm>
            <a:prstGeom prst="rect">
              <a:avLst/>
            </a:prstGeom>
            <a:solidFill>
              <a:srgbClr val="FFFFFF"/>
            </a:solidFill>
            <a:ln w="9525">
              <a:solidFill>
                <a:srgbClr val="000000"/>
              </a:solidFill>
              <a:miter lim="800000"/>
              <a:headEnd/>
              <a:tailEnd/>
            </a:ln>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b="0" i="0" u="none" strike="noStrike" kern="0" cap="none" spc="0" normalizeH="0" baseline="0" noProof="0" smtClean="0">
                <a:ln>
                  <a:noFill/>
                </a:ln>
                <a:solidFill>
                  <a:prstClr val="black"/>
                </a:solidFill>
                <a:effectLst/>
                <a:uLnTx/>
                <a:uFillTx/>
                <a:cs typeface="Arial" charset="0"/>
              </a:endParaRPr>
            </a:p>
          </p:txBody>
        </p:sp>
        <p:sp>
          <p:nvSpPr>
            <p:cNvPr id="12" name="Rectangle 9"/>
            <p:cNvSpPr>
              <a:spLocks noChangeArrowheads="1"/>
            </p:cNvSpPr>
            <p:nvPr/>
          </p:nvSpPr>
          <p:spPr bwMode="auto">
            <a:xfrm>
              <a:off x="663575" y="4882616"/>
              <a:ext cx="1414463" cy="380480"/>
            </a:xfrm>
            <a:prstGeom prst="rect">
              <a:avLst/>
            </a:prstGeom>
            <a:solidFill>
              <a:srgbClr val="FFFFFF"/>
            </a:solidFill>
            <a:ln w="9525">
              <a:solidFill>
                <a:srgbClr val="000000"/>
              </a:solidFill>
              <a:miter lim="800000"/>
              <a:headEnd/>
              <a:tailEnd/>
            </a:ln>
          </p:spPr>
          <p:txBody>
            <a:bodyPr lIns="0" tIns="36000" rIns="0" bIns="36000" anchor="ct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smtClean="0">
                  <a:ln>
                    <a:noFill/>
                  </a:ln>
                  <a:solidFill>
                    <a:prstClr val="black"/>
                  </a:solidFill>
                  <a:effectLst/>
                  <a:uLnTx/>
                  <a:uFillTx/>
                  <a:cs typeface="Arial" charset="0"/>
                </a:rPr>
                <a:t>Monster1</a:t>
              </a:r>
              <a:endParaRPr kumimoji="0" lang="en-US" altLang="zh-CN" sz="2000" b="0" i="0" u="none" strike="noStrike" kern="0" cap="none" spc="0" normalizeH="0" baseline="0" noProof="0" smtClean="0">
                <a:ln>
                  <a:noFill/>
                </a:ln>
                <a:solidFill>
                  <a:prstClr val="black"/>
                </a:solidFill>
                <a:effectLst/>
                <a:uLnTx/>
                <a:uFillTx/>
                <a:cs typeface="Arial" charset="0"/>
              </a:endParaRPr>
            </a:p>
          </p:txBody>
        </p:sp>
        <p:sp>
          <p:nvSpPr>
            <p:cNvPr id="13" name="Rectangle 11"/>
            <p:cNvSpPr>
              <a:spLocks noChangeArrowheads="1"/>
            </p:cNvSpPr>
            <p:nvPr/>
          </p:nvSpPr>
          <p:spPr bwMode="auto">
            <a:xfrm>
              <a:off x="663575" y="5262748"/>
              <a:ext cx="1414463" cy="380480"/>
            </a:xfrm>
            <a:prstGeom prst="rect">
              <a:avLst/>
            </a:prstGeom>
            <a:solidFill>
              <a:srgbClr val="FFFFFF"/>
            </a:solidFill>
            <a:ln w="9525">
              <a:solidFill>
                <a:srgbClr val="000000"/>
              </a:solidFill>
              <a:miter lim="800000"/>
              <a:headEnd/>
              <a:tailEnd/>
            </a:ln>
          </p:spPr>
          <p:txBody>
            <a:bodyPr lIns="0" tIns="36000" rIns="0" bIns="36000" anchor="ctr">
              <a:spAutoFit/>
            </a:bodyPr>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smtClean="0">
                  <a:ln>
                    <a:noFill/>
                  </a:ln>
                  <a:solidFill>
                    <a:prstClr val="black"/>
                  </a:solidFill>
                  <a:effectLst/>
                  <a:uLnTx/>
                  <a:uFillTx/>
                  <a:cs typeface="Arial" charset="0"/>
                </a:rPr>
                <a:t>+fight()</a:t>
              </a:r>
            </a:p>
          </p:txBody>
        </p:sp>
        <p:sp>
          <p:nvSpPr>
            <p:cNvPr id="14" name="Rectangle 24"/>
            <p:cNvSpPr>
              <a:spLocks noChangeArrowheads="1"/>
            </p:cNvSpPr>
            <p:nvPr/>
          </p:nvSpPr>
          <p:spPr bwMode="auto">
            <a:xfrm>
              <a:off x="3664924" y="3300125"/>
              <a:ext cx="1903586" cy="584775"/>
            </a:xfrm>
            <a:prstGeom prst="rect">
              <a:avLst/>
            </a:prstGeom>
            <a:solidFill>
              <a:srgbClr val="FFFFFF"/>
            </a:solidFill>
            <a:ln w="9525">
              <a:solidFill>
                <a:srgbClr val="000000"/>
              </a:solidFill>
              <a:miter lim="800000"/>
              <a:headEnd/>
              <a:tailEnd/>
            </a:ln>
          </p:spPr>
          <p:txBody>
            <a:bodyPr wrap="square" lIns="0" tIns="0" rIns="0" bIns="0" anchor="ct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b="1" i="0" u="none" strike="noStrike" kern="0" cap="none" spc="0" normalizeH="0" baseline="0" noProof="0" smtClean="0">
                  <a:ln>
                    <a:noFill/>
                  </a:ln>
                  <a:solidFill>
                    <a:prstClr val="black"/>
                  </a:solidFill>
                  <a:effectLst/>
                  <a:uLnTx/>
                  <a:uFillTx/>
                  <a:cs typeface="Arial" charset="0"/>
                </a:rPr>
                <a:t>&lt;interface&gt;</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smtClean="0">
                  <a:ln>
                    <a:noFill/>
                  </a:ln>
                  <a:solidFill>
                    <a:prstClr val="black"/>
                  </a:solidFill>
                  <a:effectLst/>
                  <a:uLnTx/>
                  <a:uFillTx/>
                  <a:cs typeface="Arial" charset="0"/>
                </a:rPr>
                <a:t>Monster</a:t>
              </a:r>
              <a:endParaRPr kumimoji="0" lang="en-US" altLang="zh-CN" sz="2000" b="0" i="0" u="none" strike="noStrike" kern="0" cap="none" spc="0" normalizeH="0" baseline="0" noProof="0" smtClean="0">
                <a:ln>
                  <a:noFill/>
                </a:ln>
                <a:solidFill>
                  <a:prstClr val="black"/>
                </a:solidFill>
                <a:effectLst/>
                <a:uLnTx/>
                <a:uFillTx/>
                <a:cs typeface="Arial" charset="0"/>
              </a:endParaRPr>
            </a:p>
          </p:txBody>
        </p:sp>
        <p:sp>
          <p:nvSpPr>
            <p:cNvPr id="15" name="Rectangle 25"/>
            <p:cNvSpPr>
              <a:spLocks noChangeArrowheads="1"/>
            </p:cNvSpPr>
            <p:nvPr/>
          </p:nvSpPr>
          <p:spPr bwMode="auto">
            <a:xfrm>
              <a:off x="3664924" y="3892243"/>
              <a:ext cx="1903586" cy="384175"/>
            </a:xfrm>
            <a:prstGeom prst="rect">
              <a:avLst/>
            </a:prstGeom>
            <a:solidFill>
              <a:srgbClr val="FFFFFF"/>
            </a:solidFill>
            <a:ln w="9525">
              <a:solidFill>
                <a:srgbClr val="000000"/>
              </a:solidFill>
              <a:miter lim="800000"/>
              <a:headEnd/>
              <a:tailEnd/>
            </a:ln>
          </p:spPr>
          <p:txBody>
            <a:bodyPr lIns="0" tIns="0" rIns="0" bIns="0" anchor="ctr"/>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b="0" i="1" u="none" strike="noStrike" kern="0" cap="none" spc="0" normalizeH="0" baseline="0" noProof="0" smtClean="0">
                  <a:ln>
                    <a:noFill/>
                  </a:ln>
                  <a:solidFill>
                    <a:prstClr val="black"/>
                  </a:solidFill>
                  <a:effectLst/>
                  <a:uLnTx/>
                  <a:uFillTx/>
                  <a:cs typeface="Arial" charset="0"/>
                </a:rPr>
                <a:t>+</a:t>
              </a:r>
              <a:r>
                <a:rPr kumimoji="0" lang="en-US" altLang="zh-CN" b="1" i="1" u="none" strike="noStrike" kern="0" cap="none" spc="0" normalizeH="0" baseline="0" noProof="0" smtClean="0">
                  <a:ln>
                    <a:noFill/>
                  </a:ln>
                  <a:solidFill>
                    <a:srgbClr val="0000CC"/>
                  </a:solidFill>
                  <a:effectLst/>
                  <a:uLnTx/>
                  <a:uFillTx/>
                  <a:cs typeface="Arial" charset="0"/>
                </a:rPr>
                <a:t>fight</a:t>
              </a:r>
              <a:r>
                <a:rPr kumimoji="0" lang="en-US" altLang="zh-CN" b="0" i="1" u="none" strike="noStrike" kern="0" cap="none" spc="0" normalizeH="0" baseline="0" noProof="0" smtClean="0">
                  <a:ln>
                    <a:noFill/>
                  </a:ln>
                  <a:solidFill>
                    <a:prstClr val="black"/>
                  </a:solidFill>
                  <a:effectLst/>
                  <a:uLnTx/>
                  <a:uFillTx/>
                  <a:cs typeface="Arial" charset="0"/>
                </a:rPr>
                <a:t>()</a:t>
              </a:r>
              <a:endParaRPr kumimoji="0" lang="en-US" altLang="zh-CN" b="0" i="0" u="none" strike="noStrike" kern="0" cap="none" spc="0" normalizeH="0" baseline="0" noProof="0" smtClean="0">
                <a:ln>
                  <a:noFill/>
                </a:ln>
                <a:solidFill>
                  <a:prstClr val="black"/>
                </a:solidFill>
                <a:effectLst/>
                <a:uLnTx/>
                <a:uFillTx/>
                <a:cs typeface="Arial" charset="0"/>
              </a:endParaRPr>
            </a:p>
          </p:txBody>
        </p:sp>
        <p:sp>
          <p:nvSpPr>
            <p:cNvPr id="16" name="Line 26"/>
            <p:cNvSpPr>
              <a:spLocks noChangeShapeType="1"/>
            </p:cNvSpPr>
            <p:nvPr/>
          </p:nvSpPr>
          <p:spPr bwMode="auto">
            <a:xfrm flipV="1">
              <a:off x="1435100" y="4643438"/>
              <a:ext cx="6534150" cy="0"/>
            </a:xfrm>
            <a:prstGeom prst="line">
              <a:avLst/>
            </a:prstGeom>
            <a:noFill/>
            <a:ln w="19050">
              <a:solidFill>
                <a:srgbClr val="FF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smtClean="0">
                <a:ln>
                  <a:noFill/>
                </a:ln>
                <a:solidFill>
                  <a:prstClr val="black"/>
                </a:solidFill>
                <a:effectLst/>
                <a:uLnTx/>
                <a:uFillTx/>
              </a:endParaRPr>
            </a:p>
          </p:txBody>
        </p:sp>
        <p:sp>
          <p:nvSpPr>
            <p:cNvPr id="17" name="Line 27"/>
            <p:cNvSpPr>
              <a:spLocks noChangeShapeType="1"/>
            </p:cNvSpPr>
            <p:nvPr/>
          </p:nvSpPr>
          <p:spPr bwMode="auto">
            <a:xfrm>
              <a:off x="1428750" y="4622800"/>
              <a:ext cx="1588" cy="306388"/>
            </a:xfrm>
            <a:prstGeom prst="line">
              <a:avLst/>
            </a:prstGeom>
            <a:noFill/>
            <a:ln w="19050">
              <a:solidFill>
                <a:srgbClr val="FF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smtClean="0">
                <a:ln>
                  <a:noFill/>
                </a:ln>
                <a:solidFill>
                  <a:prstClr val="black"/>
                </a:solidFill>
                <a:effectLst/>
                <a:uLnTx/>
                <a:uFillTx/>
              </a:endParaRPr>
            </a:p>
          </p:txBody>
        </p:sp>
        <p:sp>
          <p:nvSpPr>
            <p:cNvPr id="18" name="Line 28"/>
            <p:cNvSpPr>
              <a:spLocks noChangeShapeType="1"/>
            </p:cNvSpPr>
            <p:nvPr/>
          </p:nvSpPr>
          <p:spPr bwMode="auto">
            <a:xfrm>
              <a:off x="7942263" y="4641850"/>
              <a:ext cx="1587" cy="304800"/>
            </a:xfrm>
            <a:prstGeom prst="line">
              <a:avLst/>
            </a:prstGeom>
            <a:noFill/>
            <a:ln w="19050">
              <a:solidFill>
                <a:srgbClr val="FF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smtClean="0">
                <a:ln>
                  <a:noFill/>
                </a:ln>
                <a:solidFill>
                  <a:prstClr val="black"/>
                </a:solidFill>
                <a:effectLst/>
                <a:uLnTx/>
                <a:uFillTx/>
              </a:endParaRPr>
            </a:p>
          </p:txBody>
        </p:sp>
        <p:sp>
          <p:nvSpPr>
            <p:cNvPr id="19" name="Line 29"/>
            <p:cNvSpPr>
              <a:spLocks noChangeShapeType="1"/>
            </p:cNvSpPr>
            <p:nvPr/>
          </p:nvSpPr>
          <p:spPr bwMode="auto">
            <a:xfrm>
              <a:off x="6357938" y="4622800"/>
              <a:ext cx="0" cy="306388"/>
            </a:xfrm>
            <a:prstGeom prst="line">
              <a:avLst/>
            </a:prstGeom>
            <a:noFill/>
            <a:ln w="19050">
              <a:solidFill>
                <a:srgbClr val="FF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smtClean="0">
                <a:ln>
                  <a:noFill/>
                </a:ln>
                <a:solidFill>
                  <a:prstClr val="black"/>
                </a:solidFill>
                <a:effectLst/>
                <a:uLnTx/>
                <a:uFillTx/>
              </a:endParaRPr>
            </a:p>
          </p:txBody>
        </p:sp>
        <p:sp>
          <p:nvSpPr>
            <p:cNvPr id="20" name="AutoShape 30"/>
            <p:cNvSpPr>
              <a:spLocks noChangeArrowheads="1"/>
            </p:cNvSpPr>
            <p:nvPr/>
          </p:nvSpPr>
          <p:spPr bwMode="auto">
            <a:xfrm>
              <a:off x="4422775" y="4278313"/>
              <a:ext cx="384175" cy="349250"/>
            </a:xfrm>
            <a:prstGeom prst="upArrow">
              <a:avLst>
                <a:gd name="adj1" fmla="val 0"/>
                <a:gd name="adj2" fmla="val 49301"/>
              </a:avLst>
            </a:prstGeom>
            <a:solidFill>
              <a:schemeClr val="bg1"/>
            </a:solidFill>
            <a:ln w="19050" algn="ctr">
              <a:solidFill>
                <a:srgbClr val="FF0000"/>
              </a:solidFill>
              <a:miter lim="800000"/>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b="0" i="0" u="none" strike="noStrike" kern="0" cap="none" spc="0" normalizeH="0" baseline="0" noProof="0" smtClean="0">
                <a:ln>
                  <a:noFill/>
                </a:ln>
                <a:solidFill>
                  <a:srgbClr val="FF0000"/>
                </a:solidFill>
                <a:effectLst/>
                <a:uLnTx/>
                <a:uFillTx/>
                <a:cs typeface="Arial" charset="0"/>
              </a:endParaRPr>
            </a:p>
          </p:txBody>
        </p:sp>
        <p:sp>
          <p:nvSpPr>
            <p:cNvPr id="21" name="Line 31"/>
            <p:cNvSpPr>
              <a:spLocks noChangeShapeType="1"/>
            </p:cNvSpPr>
            <p:nvPr/>
          </p:nvSpPr>
          <p:spPr bwMode="auto">
            <a:xfrm>
              <a:off x="2997200" y="4641850"/>
              <a:ext cx="0" cy="304800"/>
            </a:xfrm>
            <a:prstGeom prst="line">
              <a:avLst/>
            </a:prstGeom>
            <a:noFill/>
            <a:ln w="19050">
              <a:solidFill>
                <a:srgbClr val="FF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smtClean="0">
                <a:ln>
                  <a:noFill/>
                </a:ln>
                <a:solidFill>
                  <a:prstClr val="black"/>
                </a:solidFill>
                <a:effectLst/>
                <a:uLnTx/>
                <a:uFillTx/>
              </a:endParaRPr>
            </a:p>
          </p:txBody>
        </p:sp>
        <p:sp>
          <p:nvSpPr>
            <p:cNvPr id="22" name="Line 32"/>
            <p:cNvSpPr>
              <a:spLocks noChangeShapeType="1"/>
            </p:cNvSpPr>
            <p:nvPr/>
          </p:nvSpPr>
          <p:spPr bwMode="auto">
            <a:xfrm>
              <a:off x="4613275" y="4641850"/>
              <a:ext cx="1588" cy="304800"/>
            </a:xfrm>
            <a:prstGeom prst="line">
              <a:avLst/>
            </a:prstGeom>
            <a:noFill/>
            <a:ln w="19050">
              <a:solidFill>
                <a:srgbClr val="FF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smtClean="0">
                <a:ln>
                  <a:noFill/>
                </a:ln>
                <a:solidFill>
                  <a:prstClr val="black"/>
                </a:solidFill>
                <a:effectLst/>
                <a:uLnTx/>
                <a:uFillTx/>
              </a:endParaRPr>
            </a:p>
          </p:txBody>
        </p:sp>
        <p:sp>
          <p:nvSpPr>
            <p:cNvPr id="23" name="Line 33"/>
            <p:cNvSpPr>
              <a:spLocks noChangeShapeType="1"/>
            </p:cNvSpPr>
            <p:nvPr/>
          </p:nvSpPr>
          <p:spPr bwMode="auto">
            <a:xfrm>
              <a:off x="2237914" y="2189695"/>
              <a:ext cx="836612" cy="1587"/>
            </a:xfrm>
            <a:prstGeom prst="line">
              <a:avLst/>
            </a:prstGeom>
            <a:noFill/>
            <a:ln w="38100">
              <a:solidFill>
                <a:srgbClr val="0000CC"/>
              </a:solidFill>
              <a:round/>
              <a:headEnd/>
              <a:tailEnd type="triangle"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smtClean="0">
                <a:ln>
                  <a:noFill/>
                </a:ln>
                <a:solidFill>
                  <a:prstClr val="black"/>
                </a:solidFill>
                <a:effectLst/>
                <a:uLnTx/>
                <a:uFillTx/>
              </a:endParaRPr>
            </a:p>
          </p:txBody>
        </p:sp>
        <p:sp>
          <p:nvSpPr>
            <p:cNvPr id="24" name="Rectangle 9"/>
            <p:cNvSpPr>
              <a:spLocks noChangeArrowheads="1"/>
            </p:cNvSpPr>
            <p:nvPr/>
          </p:nvSpPr>
          <p:spPr bwMode="auto">
            <a:xfrm>
              <a:off x="2286000" y="4912779"/>
              <a:ext cx="1414463" cy="380480"/>
            </a:xfrm>
            <a:prstGeom prst="rect">
              <a:avLst/>
            </a:prstGeom>
            <a:solidFill>
              <a:srgbClr val="FFFFFF"/>
            </a:solidFill>
            <a:ln w="9525">
              <a:solidFill>
                <a:srgbClr val="000000"/>
              </a:solidFill>
              <a:miter lim="800000"/>
              <a:headEnd/>
              <a:tailEnd/>
            </a:ln>
          </p:spPr>
          <p:txBody>
            <a:bodyPr lIns="0" tIns="36000" rIns="0" bIns="36000" anchor="ct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smtClean="0">
                  <a:ln>
                    <a:noFill/>
                  </a:ln>
                  <a:solidFill>
                    <a:prstClr val="black"/>
                  </a:solidFill>
                  <a:effectLst/>
                  <a:uLnTx/>
                  <a:uFillTx/>
                  <a:cs typeface="Arial" charset="0"/>
                </a:rPr>
                <a:t>Monster2</a:t>
              </a:r>
              <a:endParaRPr kumimoji="0" lang="en-US" altLang="zh-CN" sz="2000" b="0" i="0" u="none" strike="noStrike" kern="0" cap="none" spc="0" normalizeH="0" baseline="0" noProof="0" smtClean="0">
                <a:ln>
                  <a:noFill/>
                </a:ln>
                <a:solidFill>
                  <a:prstClr val="black"/>
                </a:solidFill>
                <a:effectLst/>
                <a:uLnTx/>
                <a:uFillTx/>
                <a:cs typeface="Arial" charset="0"/>
              </a:endParaRPr>
            </a:p>
          </p:txBody>
        </p:sp>
        <p:sp>
          <p:nvSpPr>
            <p:cNvPr id="25" name="Rectangle 11"/>
            <p:cNvSpPr>
              <a:spLocks noChangeArrowheads="1"/>
            </p:cNvSpPr>
            <p:nvPr/>
          </p:nvSpPr>
          <p:spPr bwMode="auto">
            <a:xfrm>
              <a:off x="2286000" y="5273245"/>
              <a:ext cx="1414463" cy="380480"/>
            </a:xfrm>
            <a:prstGeom prst="rect">
              <a:avLst/>
            </a:prstGeom>
            <a:solidFill>
              <a:srgbClr val="FFFFFF"/>
            </a:solidFill>
            <a:ln w="9525">
              <a:solidFill>
                <a:srgbClr val="000000"/>
              </a:solidFill>
              <a:miter lim="800000"/>
              <a:headEnd/>
              <a:tailEnd/>
            </a:ln>
          </p:spPr>
          <p:txBody>
            <a:bodyPr lIns="0" tIns="36000" rIns="0" bIns="36000" anchor="ctr">
              <a:spAutoFit/>
            </a:bodyPr>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smtClean="0">
                  <a:ln>
                    <a:noFill/>
                  </a:ln>
                  <a:solidFill>
                    <a:prstClr val="black"/>
                  </a:solidFill>
                  <a:effectLst/>
                  <a:uLnTx/>
                  <a:uFillTx/>
                  <a:cs typeface="Arial" charset="0"/>
                </a:rPr>
                <a:t>+fight()</a:t>
              </a:r>
            </a:p>
          </p:txBody>
        </p:sp>
        <p:sp>
          <p:nvSpPr>
            <p:cNvPr id="26" name="Rectangle 9"/>
            <p:cNvSpPr>
              <a:spLocks noChangeArrowheads="1"/>
            </p:cNvSpPr>
            <p:nvPr/>
          </p:nvSpPr>
          <p:spPr bwMode="auto">
            <a:xfrm>
              <a:off x="3916363" y="4912779"/>
              <a:ext cx="1414462" cy="380480"/>
            </a:xfrm>
            <a:prstGeom prst="rect">
              <a:avLst/>
            </a:prstGeom>
            <a:solidFill>
              <a:srgbClr val="FFFFFF"/>
            </a:solidFill>
            <a:ln w="9525">
              <a:solidFill>
                <a:srgbClr val="000000"/>
              </a:solidFill>
              <a:miter lim="800000"/>
              <a:headEnd/>
              <a:tailEnd/>
            </a:ln>
          </p:spPr>
          <p:txBody>
            <a:bodyPr lIns="0" tIns="36000" rIns="0" bIns="36000" anchor="ct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smtClean="0">
                  <a:ln>
                    <a:noFill/>
                  </a:ln>
                  <a:solidFill>
                    <a:prstClr val="black"/>
                  </a:solidFill>
                  <a:effectLst/>
                  <a:uLnTx/>
                  <a:uFillTx/>
                  <a:cs typeface="Arial" charset="0"/>
                </a:rPr>
                <a:t>Monster3</a:t>
              </a:r>
              <a:endParaRPr kumimoji="0" lang="en-US" altLang="zh-CN" sz="2000" b="0" i="0" u="none" strike="noStrike" kern="0" cap="none" spc="0" normalizeH="0" baseline="0" noProof="0" smtClean="0">
                <a:ln>
                  <a:noFill/>
                </a:ln>
                <a:solidFill>
                  <a:prstClr val="black"/>
                </a:solidFill>
                <a:effectLst/>
                <a:uLnTx/>
                <a:uFillTx/>
                <a:cs typeface="Arial" charset="0"/>
              </a:endParaRPr>
            </a:p>
          </p:txBody>
        </p:sp>
        <p:sp>
          <p:nvSpPr>
            <p:cNvPr id="27" name="Rectangle 11"/>
            <p:cNvSpPr>
              <a:spLocks noChangeArrowheads="1"/>
            </p:cNvSpPr>
            <p:nvPr/>
          </p:nvSpPr>
          <p:spPr bwMode="auto">
            <a:xfrm>
              <a:off x="3916363" y="5292910"/>
              <a:ext cx="1414462" cy="380480"/>
            </a:xfrm>
            <a:prstGeom prst="rect">
              <a:avLst/>
            </a:prstGeom>
            <a:solidFill>
              <a:srgbClr val="FFFFFF"/>
            </a:solidFill>
            <a:ln w="9525">
              <a:solidFill>
                <a:srgbClr val="000000"/>
              </a:solidFill>
              <a:miter lim="800000"/>
              <a:headEnd/>
              <a:tailEnd/>
            </a:ln>
          </p:spPr>
          <p:txBody>
            <a:bodyPr lIns="0" tIns="36000" rIns="0" bIns="36000" anchor="ctr">
              <a:spAutoFit/>
            </a:bodyPr>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smtClean="0">
                  <a:ln>
                    <a:noFill/>
                  </a:ln>
                  <a:solidFill>
                    <a:prstClr val="black"/>
                  </a:solidFill>
                  <a:effectLst/>
                  <a:uLnTx/>
                  <a:uFillTx/>
                  <a:cs typeface="Arial" charset="0"/>
                </a:rPr>
                <a:t>+fight()</a:t>
              </a:r>
            </a:p>
          </p:txBody>
        </p:sp>
        <p:sp>
          <p:nvSpPr>
            <p:cNvPr id="28" name="Rectangle 9"/>
            <p:cNvSpPr>
              <a:spLocks noChangeArrowheads="1"/>
            </p:cNvSpPr>
            <p:nvPr/>
          </p:nvSpPr>
          <p:spPr bwMode="auto">
            <a:xfrm>
              <a:off x="5632450" y="4912779"/>
              <a:ext cx="1414463" cy="380480"/>
            </a:xfrm>
            <a:prstGeom prst="rect">
              <a:avLst/>
            </a:prstGeom>
            <a:solidFill>
              <a:srgbClr val="FFFFFF"/>
            </a:solidFill>
            <a:ln w="9525">
              <a:solidFill>
                <a:srgbClr val="000000"/>
              </a:solidFill>
              <a:miter lim="800000"/>
              <a:headEnd/>
              <a:tailEnd/>
            </a:ln>
          </p:spPr>
          <p:txBody>
            <a:bodyPr lIns="0" tIns="36000" rIns="0" bIns="36000" anchor="ct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smtClean="0">
                  <a:ln>
                    <a:noFill/>
                  </a:ln>
                  <a:solidFill>
                    <a:prstClr val="black"/>
                  </a:solidFill>
                  <a:effectLst/>
                  <a:uLnTx/>
                  <a:uFillTx/>
                  <a:cs typeface="Arial" charset="0"/>
                </a:rPr>
                <a:t>Monster4</a:t>
              </a:r>
              <a:endParaRPr kumimoji="0" lang="en-US" altLang="zh-CN" sz="2000" b="0" i="0" u="none" strike="noStrike" kern="0" cap="none" spc="0" normalizeH="0" baseline="0" noProof="0" smtClean="0">
                <a:ln>
                  <a:noFill/>
                </a:ln>
                <a:solidFill>
                  <a:prstClr val="black"/>
                </a:solidFill>
                <a:effectLst/>
                <a:uLnTx/>
                <a:uFillTx/>
                <a:cs typeface="Arial" charset="0"/>
              </a:endParaRPr>
            </a:p>
          </p:txBody>
        </p:sp>
        <p:sp>
          <p:nvSpPr>
            <p:cNvPr id="29" name="Rectangle 11"/>
            <p:cNvSpPr>
              <a:spLocks noChangeArrowheads="1"/>
            </p:cNvSpPr>
            <p:nvPr/>
          </p:nvSpPr>
          <p:spPr bwMode="auto">
            <a:xfrm>
              <a:off x="5632450" y="5292910"/>
              <a:ext cx="1414463" cy="380480"/>
            </a:xfrm>
            <a:prstGeom prst="rect">
              <a:avLst/>
            </a:prstGeom>
            <a:solidFill>
              <a:srgbClr val="FFFFFF"/>
            </a:solidFill>
            <a:ln w="9525">
              <a:solidFill>
                <a:srgbClr val="000000"/>
              </a:solidFill>
              <a:miter lim="800000"/>
              <a:headEnd/>
              <a:tailEnd/>
            </a:ln>
          </p:spPr>
          <p:txBody>
            <a:bodyPr lIns="0" tIns="36000" rIns="0" bIns="36000" anchor="ctr">
              <a:spAutoFit/>
            </a:bodyPr>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smtClean="0">
                  <a:ln>
                    <a:noFill/>
                  </a:ln>
                  <a:solidFill>
                    <a:prstClr val="black"/>
                  </a:solidFill>
                  <a:effectLst/>
                  <a:uLnTx/>
                  <a:uFillTx/>
                  <a:cs typeface="Arial" charset="0"/>
                </a:rPr>
                <a:t>+fight()</a:t>
              </a:r>
            </a:p>
          </p:txBody>
        </p:sp>
        <p:sp>
          <p:nvSpPr>
            <p:cNvPr id="30" name="Rectangle 9"/>
            <p:cNvSpPr>
              <a:spLocks noChangeArrowheads="1"/>
            </p:cNvSpPr>
            <p:nvPr/>
          </p:nvSpPr>
          <p:spPr bwMode="auto">
            <a:xfrm>
              <a:off x="7262813" y="4935004"/>
              <a:ext cx="1412875" cy="380480"/>
            </a:xfrm>
            <a:prstGeom prst="rect">
              <a:avLst/>
            </a:prstGeom>
            <a:solidFill>
              <a:srgbClr val="FFFFFF"/>
            </a:solidFill>
            <a:ln w="9525">
              <a:solidFill>
                <a:srgbClr val="000000"/>
              </a:solidFill>
              <a:miter lim="800000"/>
              <a:headEnd/>
              <a:tailEnd/>
            </a:ln>
          </p:spPr>
          <p:txBody>
            <a:bodyPr lIns="0" tIns="36000" rIns="0" bIns="36000" anchor="ct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smtClean="0">
                  <a:ln>
                    <a:noFill/>
                  </a:ln>
                  <a:solidFill>
                    <a:prstClr val="black"/>
                  </a:solidFill>
                  <a:effectLst/>
                  <a:uLnTx/>
                  <a:uFillTx/>
                  <a:cs typeface="Arial" charset="0"/>
                </a:rPr>
                <a:t>Monster5</a:t>
              </a:r>
              <a:endParaRPr kumimoji="0" lang="en-US" altLang="zh-CN" sz="2000" b="0" i="0" u="none" strike="noStrike" kern="0" cap="none" spc="0" normalizeH="0" baseline="0" noProof="0" smtClean="0">
                <a:ln>
                  <a:noFill/>
                </a:ln>
                <a:solidFill>
                  <a:prstClr val="black"/>
                </a:solidFill>
                <a:effectLst/>
                <a:uLnTx/>
                <a:uFillTx/>
                <a:cs typeface="Arial" charset="0"/>
              </a:endParaRPr>
            </a:p>
          </p:txBody>
        </p:sp>
        <p:sp>
          <p:nvSpPr>
            <p:cNvPr id="31" name="Rectangle 11"/>
            <p:cNvSpPr>
              <a:spLocks noChangeArrowheads="1"/>
            </p:cNvSpPr>
            <p:nvPr/>
          </p:nvSpPr>
          <p:spPr bwMode="auto">
            <a:xfrm>
              <a:off x="7262813" y="5315135"/>
              <a:ext cx="1412875" cy="380480"/>
            </a:xfrm>
            <a:prstGeom prst="rect">
              <a:avLst/>
            </a:prstGeom>
            <a:solidFill>
              <a:srgbClr val="FFFFFF"/>
            </a:solidFill>
            <a:ln w="9525">
              <a:solidFill>
                <a:srgbClr val="000000"/>
              </a:solidFill>
              <a:miter lim="800000"/>
              <a:headEnd/>
              <a:tailEnd/>
            </a:ln>
          </p:spPr>
          <p:txBody>
            <a:bodyPr lIns="0" tIns="36000" rIns="0" bIns="36000" anchor="ctr">
              <a:spAutoFit/>
            </a:bodyPr>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sz="2000" b="0" i="0" u="none" strike="noStrike" kern="0" cap="none" spc="0" normalizeH="0" baseline="0" noProof="0" smtClean="0">
                  <a:ln>
                    <a:noFill/>
                  </a:ln>
                  <a:solidFill>
                    <a:prstClr val="black"/>
                  </a:solidFill>
                  <a:effectLst/>
                  <a:uLnTx/>
                  <a:uFillTx/>
                  <a:cs typeface="Arial" charset="0"/>
                </a:rPr>
                <a:t>+fight()</a:t>
              </a:r>
            </a:p>
          </p:txBody>
        </p:sp>
      </p:grpSp>
      <p:sp>
        <p:nvSpPr>
          <p:cNvPr id="32" name="矩形 31"/>
          <p:cNvSpPr/>
          <p:nvPr/>
        </p:nvSpPr>
        <p:spPr>
          <a:xfrm>
            <a:off x="6567948" y="1622078"/>
            <a:ext cx="2339102" cy="830997"/>
          </a:xfrm>
          <a:prstGeom prst="rect">
            <a:avLst/>
          </a:prstGeom>
        </p:spPr>
        <p:txBody>
          <a:bodyPr wrap="none">
            <a:spAutoFit/>
          </a:bodyPr>
          <a:lstStyle/>
          <a:p>
            <a:r>
              <a:rPr lang="zh-CN" altLang="en-US" sz="2400" b="1">
                <a:solidFill>
                  <a:srgbClr val="0000FF"/>
                </a:solidFill>
                <a:latin typeface="微软雅黑" panose="020B0503020204020204" pitchFamily="34" charset="-122"/>
                <a:ea typeface="微软雅黑" panose="020B0503020204020204" pitchFamily="34" charset="-122"/>
              </a:rPr>
              <a:t>引入一个间接</a:t>
            </a:r>
            <a:r>
              <a:rPr lang="zh-CN" altLang="en-US" sz="2400" b="1" smtClean="0">
                <a:solidFill>
                  <a:srgbClr val="0000FF"/>
                </a:solidFill>
                <a:latin typeface="微软雅黑" panose="020B0503020204020204" pitchFamily="34" charset="-122"/>
                <a:ea typeface="微软雅黑" panose="020B0503020204020204" pitchFamily="34" charset="-122"/>
              </a:rPr>
              <a:t>类</a:t>
            </a:r>
            <a:endParaRPr lang="en-US" altLang="zh-CN" sz="2400" b="1" smtClean="0">
              <a:solidFill>
                <a:srgbClr val="0000FF"/>
              </a:solidFill>
              <a:latin typeface="微软雅黑" panose="020B0503020204020204" pitchFamily="34" charset="-122"/>
              <a:ea typeface="微软雅黑" panose="020B0503020204020204" pitchFamily="34" charset="-122"/>
            </a:endParaRPr>
          </a:p>
          <a:p>
            <a:r>
              <a:rPr lang="en-US" altLang="zh-CN" sz="2400" b="1">
                <a:solidFill>
                  <a:srgbClr val="0000FF"/>
                </a:solidFill>
                <a:latin typeface="微软雅黑" panose="020B0503020204020204" pitchFamily="34" charset="-122"/>
                <a:ea typeface="微软雅黑" panose="020B0503020204020204" pitchFamily="34" charset="-122"/>
              </a:rPr>
              <a:t>Coordinator</a:t>
            </a:r>
            <a:endParaRPr lang="zh-CN" altLang="en-US" sz="2400" b="1">
              <a:solidFill>
                <a:srgbClr val="0000FF"/>
              </a:solidFill>
              <a:latin typeface="微软雅黑" panose="020B0503020204020204" pitchFamily="34" charset="-122"/>
              <a:ea typeface="微软雅黑" panose="020B0503020204020204" pitchFamily="34" charset="-122"/>
            </a:endParaRPr>
          </a:p>
        </p:txBody>
      </p:sp>
      <p:sp>
        <p:nvSpPr>
          <p:cNvPr id="33" name="矩形 32"/>
          <p:cNvSpPr/>
          <p:nvPr/>
        </p:nvSpPr>
        <p:spPr>
          <a:xfrm>
            <a:off x="6567948" y="2410596"/>
            <a:ext cx="2339102" cy="1200329"/>
          </a:xfrm>
          <a:prstGeom prst="rect">
            <a:avLst/>
          </a:prstGeom>
        </p:spPr>
        <p:txBody>
          <a:bodyPr wrap="square">
            <a:spAutoFit/>
          </a:bodyPr>
          <a:lstStyle/>
          <a:p>
            <a:r>
              <a:rPr lang="zh-CN" altLang="en-US" sz="2400" b="1">
                <a:solidFill>
                  <a:srgbClr val="0000FF"/>
                </a:solidFill>
                <a:latin typeface="微软雅黑" panose="020B0503020204020204" pitchFamily="34" charset="-122"/>
                <a:ea typeface="微软雅黑" panose="020B0503020204020204" pitchFamily="34" charset="-122"/>
              </a:rPr>
              <a:t>利用该类取消所有</a:t>
            </a:r>
            <a:r>
              <a:rPr lang="en-US" altLang="zh-CN" sz="2400" b="1">
                <a:solidFill>
                  <a:srgbClr val="0000FF"/>
                </a:solidFill>
                <a:latin typeface="微软雅黑" panose="020B0503020204020204" pitchFamily="34" charset="-122"/>
                <a:ea typeface="微软雅黑" panose="020B0503020204020204" pitchFamily="34" charset="-122"/>
              </a:rPr>
              <a:t>Monster</a:t>
            </a:r>
            <a:r>
              <a:rPr lang="zh-CN" altLang="en-US" sz="2400" b="1">
                <a:solidFill>
                  <a:srgbClr val="0000FF"/>
                </a:solidFill>
                <a:latin typeface="微软雅黑" panose="020B0503020204020204" pitchFamily="34" charset="-122"/>
                <a:ea typeface="微软雅黑" panose="020B0503020204020204" pitchFamily="34" charset="-122"/>
              </a:rPr>
              <a:t>子类的高耦合</a:t>
            </a:r>
          </a:p>
        </p:txBody>
      </p:sp>
    </p:spTree>
    <p:extLst>
      <p:ext uri="{BB962C8B-B14F-4D97-AF65-F5344CB8AC3E}">
        <p14:creationId xmlns:p14="http://schemas.microsoft.com/office/powerpoint/2010/main" val="173626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randombar(horizontal)">
                                      <p:cBhvr>
                                        <p:cTn id="7" dur="500"/>
                                        <p:tgtEl>
                                          <p:spTgt spid="3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randombar(horizontal)">
                                      <p:cBhvr>
                                        <p:cTn id="1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结构化设计与面向对象设计的对应关系</a:t>
            </a:r>
            <a:endParaRPr lang="zh-CN" altLang="en-US"/>
          </a:p>
        </p:txBody>
      </p:sp>
      <p:sp>
        <p:nvSpPr>
          <p:cNvPr id="4" name="Text Box 5">
            <a:extLst>
              <a:ext uri="{FF2B5EF4-FFF2-40B4-BE49-F238E27FC236}">
                <a16:creationId xmlns:a16="http://schemas.microsoft.com/office/drawing/2014/main" xmlns="" id="{8D525BB3-E060-493C-84FC-4A4A2A782507}"/>
              </a:ext>
            </a:extLst>
          </p:cNvPr>
          <p:cNvSpPr txBox="1">
            <a:spLocks noChangeArrowheads="1"/>
          </p:cNvSpPr>
          <p:nvPr/>
        </p:nvSpPr>
        <p:spPr bwMode="auto">
          <a:xfrm>
            <a:off x="387350" y="2030413"/>
            <a:ext cx="8570913" cy="2862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Tx/>
              <a:buNone/>
            </a:pPr>
            <a:r>
              <a:rPr lang="en-US" altLang="zh-CN" sz="1800" b="0">
                <a:latin typeface="华文细黑" panose="02010600040101010101" pitchFamily="2" charset="-122"/>
                <a:ea typeface="华文细黑" panose="02010600040101010101" pitchFamily="2" charset="-122"/>
              </a:rPr>
              <a:t>OO</a:t>
            </a:r>
            <a:r>
              <a:rPr lang="zh-CN" altLang="en-US" sz="1800" b="0">
                <a:latin typeface="华文细黑" panose="02010600040101010101" pitchFamily="2" charset="-122"/>
                <a:ea typeface="华文细黑" panose="02010600040101010101" pitchFamily="2" charset="-122"/>
              </a:rPr>
              <a:t>软件</a:t>
            </a:r>
            <a:r>
              <a:rPr lang="zh-CN" altLang="en-US" sz="1800" b="0" smtClean="0">
                <a:latin typeface="华文细黑" panose="02010600040101010101" pitchFamily="2" charset="-122"/>
                <a:ea typeface="华文细黑" panose="02010600040101010101" pitchFamily="2" charset="-122"/>
              </a:rPr>
              <a:t>需求       </a:t>
            </a:r>
            <a:r>
              <a:rPr lang="en-US" altLang="zh-CN" sz="1800" b="0">
                <a:latin typeface="华文细黑" panose="02010600040101010101" pitchFamily="2" charset="-122"/>
                <a:ea typeface="华文细黑" panose="02010600040101010101" pitchFamily="2" charset="-122"/>
              </a:rPr>
              <a:t>=                    </a:t>
            </a:r>
            <a:r>
              <a:rPr lang="zh-CN" altLang="en-US" sz="1800" b="0" smtClean="0">
                <a:latin typeface="华文细黑" panose="02010600040101010101" pitchFamily="2" charset="-122"/>
                <a:ea typeface="华文细黑" panose="02010600040101010101" pitchFamily="2" charset="-122"/>
              </a:rPr>
              <a:t>功能模型 </a:t>
            </a:r>
            <a:r>
              <a:rPr lang="en-US" altLang="zh-CN" sz="1800" b="0" smtClean="0">
                <a:latin typeface="华文细黑" panose="02010600040101010101" pitchFamily="2" charset="-122"/>
                <a:ea typeface="华文细黑" panose="02010600040101010101" pitchFamily="2" charset="-122"/>
              </a:rPr>
              <a:t>+              </a:t>
            </a:r>
            <a:r>
              <a:rPr lang="zh-CN" altLang="en-US" sz="1800" b="0" smtClean="0">
                <a:latin typeface="华文细黑" panose="02010600040101010101" pitchFamily="2" charset="-122"/>
                <a:ea typeface="华文细黑" panose="02010600040101010101" pitchFamily="2" charset="-122"/>
              </a:rPr>
              <a:t>对象建模           </a:t>
            </a:r>
            <a:r>
              <a:rPr lang="en-US" altLang="zh-CN" sz="1800" b="0">
                <a:latin typeface="华文细黑" panose="02010600040101010101" pitchFamily="2" charset="-122"/>
                <a:ea typeface="华文细黑" panose="02010600040101010101" pitchFamily="2" charset="-122"/>
              </a:rPr>
              <a:t>+   </a:t>
            </a:r>
            <a:r>
              <a:rPr lang="en-US" altLang="zh-CN" sz="1800" b="0" smtClean="0">
                <a:latin typeface="华文细黑" panose="02010600040101010101" pitchFamily="2" charset="-122"/>
                <a:ea typeface="华文细黑" panose="02010600040101010101" pitchFamily="2" charset="-122"/>
              </a:rPr>
              <a:t>      </a:t>
            </a:r>
            <a:r>
              <a:rPr lang="zh-CN" altLang="en-US" sz="1800" b="0" smtClean="0">
                <a:latin typeface="华文细黑" panose="02010600040101010101" pitchFamily="2" charset="-122"/>
                <a:ea typeface="华文细黑" panose="02010600040101010101" pitchFamily="2" charset="-122"/>
              </a:rPr>
              <a:t>动态建模</a:t>
            </a:r>
            <a:endParaRPr lang="zh-CN" altLang="en-US" sz="1800" b="0">
              <a:latin typeface="华文细黑" panose="02010600040101010101" pitchFamily="2" charset="-122"/>
              <a:ea typeface="华文细黑" panose="02010600040101010101" pitchFamily="2" charset="-122"/>
            </a:endParaRPr>
          </a:p>
          <a:p>
            <a:pPr>
              <a:spcBef>
                <a:spcPct val="0"/>
              </a:spcBef>
              <a:spcAft>
                <a:spcPct val="0"/>
              </a:spcAft>
              <a:buClrTx/>
              <a:buFontTx/>
              <a:buNone/>
            </a:pPr>
            <a:endParaRPr lang="zh-CN" altLang="en-US" sz="1800" b="0">
              <a:latin typeface="华文细黑" panose="02010600040101010101" pitchFamily="2" charset="-122"/>
              <a:ea typeface="华文细黑" panose="02010600040101010101" pitchFamily="2" charset="-122"/>
            </a:endParaRPr>
          </a:p>
          <a:p>
            <a:pPr>
              <a:spcBef>
                <a:spcPct val="0"/>
              </a:spcBef>
              <a:spcAft>
                <a:spcPct val="0"/>
              </a:spcAft>
              <a:buClrTx/>
              <a:buFontTx/>
              <a:buNone/>
            </a:pPr>
            <a:endParaRPr lang="zh-CN" altLang="en-US" sz="1800" b="0">
              <a:latin typeface="华文细黑" panose="02010600040101010101" pitchFamily="2" charset="-122"/>
              <a:ea typeface="华文细黑" panose="02010600040101010101" pitchFamily="2" charset="-122"/>
            </a:endParaRPr>
          </a:p>
          <a:p>
            <a:pPr>
              <a:spcBef>
                <a:spcPct val="0"/>
              </a:spcBef>
              <a:spcAft>
                <a:spcPct val="0"/>
              </a:spcAft>
              <a:buClrTx/>
              <a:buFontTx/>
              <a:buNone/>
            </a:pPr>
            <a:r>
              <a:rPr lang="zh-CN" altLang="en-US" sz="1800" b="0">
                <a:latin typeface="华文细黑" panose="02010600040101010101" pitchFamily="2" charset="-122"/>
                <a:ea typeface="华文细黑" panose="02010600040101010101" pitchFamily="2" charset="-122"/>
              </a:rPr>
              <a:t>结构化软件需求  </a:t>
            </a:r>
            <a:r>
              <a:rPr lang="en-US" altLang="zh-CN" sz="1800" b="0">
                <a:latin typeface="华文细黑" panose="02010600040101010101" pitchFamily="2" charset="-122"/>
                <a:ea typeface="华文细黑" panose="02010600040101010101" pitchFamily="2" charset="-122"/>
              </a:rPr>
              <a:t>=          0</a:t>
            </a:r>
            <a:r>
              <a:rPr lang="zh-CN" altLang="en-US" sz="1800" b="0">
                <a:latin typeface="华文细黑" panose="02010600040101010101" pitchFamily="2" charset="-122"/>
                <a:ea typeface="华文细黑" panose="02010600040101010101" pitchFamily="2" charset="-122"/>
              </a:rPr>
              <a:t>层</a:t>
            </a:r>
            <a:r>
              <a:rPr lang="en-US" altLang="zh-CN" sz="1800" b="0">
                <a:latin typeface="华文细黑" panose="02010600040101010101" pitchFamily="2" charset="-122"/>
                <a:ea typeface="华文细黑" panose="02010600040101010101" pitchFamily="2" charset="-122"/>
              </a:rPr>
              <a:t>DFD   +    1~n</a:t>
            </a:r>
            <a:r>
              <a:rPr lang="zh-CN" altLang="en-US" sz="1800" b="0">
                <a:latin typeface="华文细黑" panose="02010600040101010101" pitchFamily="2" charset="-122"/>
                <a:ea typeface="华文细黑" panose="02010600040101010101" pitchFamily="2" charset="-122"/>
              </a:rPr>
              <a:t>层</a:t>
            </a:r>
            <a:r>
              <a:rPr lang="en-US" altLang="zh-CN" sz="1800" b="0">
                <a:latin typeface="华文细黑" panose="02010600040101010101" pitchFamily="2" charset="-122"/>
                <a:ea typeface="华文细黑" panose="02010600040101010101" pitchFamily="2" charset="-122"/>
              </a:rPr>
              <a:t>DFD     +      </a:t>
            </a:r>
            <a:r>
              <a:rPr lang="en-US" altLang="zh-CN" sz="1800" b="0" smtClean="0">
                <a:latin typeface="华文细黑" panose="02010600040101010101" pitchFamily="2" charset="-122"/>
                <a:ea typeface="华文细黑" panose="02010600040101010101" pitchFamily="2" charset="-122"/>
              </a:rPr>
              <a:t>  </a:t>
            </a:r>
            <a:r>
              <a:rPr lang="en-US" altLang="zh-CN" sz="1800" b="0">
                <a:latin typeface="华文细黑" panose="02010600040101010101" pitchFamily="2" charset="-122"/>
                <a:ea typeface="华文细黑" panose="02010600040101010101" pitchFamily="2" charset="-122"/>
              </a:rPr>
              <a:t>DD       +  </a:t>
            </a:r>
            <a:r>
              <a:rPr lang="en-US" altLang="zh-CN" sz="1800" b="0" smtClean="0">
                <a:latin typeface="华文细黑" panose="02010600040101010101" pitchFamily="2" charset="-122"/>
                <a:ea typeface="华文细黑" panose="02010600040101010101" pitchFamily="2" charset="-122"/>
              </a:rPr>
              <a:t>     </a:t>
            </a:r>
            <a:r>
              <a:rPr lang="zh-CN" altLang="en-US" sz="1800" b="0">
                <a:latin typeface="华文细黑" panose="02010600040101010101" pitchFamily="2" charset="-122"/>
                <a:ea typeface="华文细黑" panose="02010600040101010101" pitchFamily="2" charset="-122"/>
              </a:rPr>
              <a:t>结构化语言</a:t>
            </a:r>
          </a:p>
          <a:p>
            <a:pPr>
              <a:spcBef>
                <a:spcPct val="0"/>
              </a:spcBef>
              <a:spcAft>
                <a:spcPct val="0"/>
              </a:spcAft>
              <a:buClrTx/>
              <a:buFontTx/>
              <a:buNone/>
            </a:pPr>
            <a:endParaRPr lang="zh-CN" altLang="en-US" sz="1800" b="0">
              <a:latin typeface="华文细黑" panose="02010600040101010101" pitchFamily="2" charset="-122"/>
              <a:ea typeface="华文细黑" panose="02010600040101010101" pitchFamily="2" charset="-122"/>
            </a:endParaRPr>
          </a:p>
          <a:p>
            <a:pPr>
              <a:spcBef>
                <a:spcPct val="0"/>
              </a:spcBef>
              <a:spcAft>
                <a:spcPct val="0"/>
              </a:spcAft>
              <a:buClrTx/>
              <a:buFontTx/>
              <a:buNone/>
            </a:pPr>
            <a:endParaRPr lang="zh-CN" altLang="en-US" sz="1800" b="0">
              <a:latin typeface="华文细黑" panose="02010600040101010101" pitchFamily="2" charset="-122"/>
              <a:ea typeface="华文细黑" panose="02010600040101010101" pitchFamily="2" charset="-122"/>
            </a:endParaRPr>
          </a:p>
          <a:p>
            <a:pPr>
              <a:spcBef>
                <a:spcPct val="0"/>
              </a:spcBef>
              <a:spcAft>
                <a:spcPct val="0"/>
              </a:spcAft>
              <a:buClrTx/>
              <a:buFontTx/>
              <a:buNone/>
            </a:pPr>
            <a:r>
              <a:rPr lang="zh-CN" altLang="en-US" sz="1800" b="0">
                <a:latin typeface="华文细黑" panose="02010600040101010101" pitchFamily="2" charset="-122"/>
                <a:ea typeface="华文细黑" panose="02010600040101010101" pitchFamily="2" charset="-122"/>
              </a:rPr>
              <a:t>      </a:t>
            </a:r>
            <a:r>
              <a:rPr lang="zh-CN" altLang="en-US" sz="1800" b="0">
                <a:solidFill>
                  <a:srgbClr val="FF0000"/>
                </a:solidFill>
                <a:latin typeface="华文细黑" panose="02010600040101010101" pitchFamily="2" charset="-122"/>
                <a:ea typeface="华文细黑" panose="02010600040101010101" pitchFamily="2" charset="-122"/>
              </a:rPr>
              <a:t>软件设计       </a:t>
            </a:r>
            <a:r>
              <a:rPr lang="en-US" altLang="zh-CN" sz="1800" b="0">
                <a:solidFill>
                  <a:srgbClr val="FF0000"/>
                </a:solidFill>
                <a:latin typeface="华文细黑" panose="02010600040101010101" pitchFamily="2" charset="-122"/>
                <a:ea typeface="华文细黑" panose="02010600040101010101" pitchFamily="2" charset="-122"/>
              </a:rPr>
              <a:t>=           </a:t>
            </a:r>
            <a:r>
              <a:rPr lang="zh-CN" altLang="en-US" sz="1800" b="0">
                <a:solidFill>
                  <a:srgbClr val="FF0000"/>
                </a:solidFill>
                <a:latin typeface="华文细黑" panose="02010600040101010101" pitchFamily="2" charset="-122"/>
                <a:ea typeface="华文细黑" panose="02010600040101010101" pitchFamily="2" charset="-122"/>
              </a:rPr>
              <a:t>接口设计    </a:t>
            </a:r>
            <a:r>
              <a:rPr lang="en-US" altLang="zh-CN" sz="1800" b="0">
                <a:solidFill>
                  <a:srgbClr val="FF0000"/>
                </a:solidFill>
                <a:latin typeface="华文细黑" panose="02010600040101010101" pitchFamily="2" charset="-122"/>
                <a:ea typeface="华文细黑" panose="02010600040101010101" pitchFamily="2" charset="-122"/>
              </a:rPr>
              <a:t>+    </a:t>
            </a:r>
            <a:r>
              <a:rPr lang="zh-CN" altLang="en-US" sz="1800" b="0">
                <a:solidFill>
                  <a:srgbClr val="FF0000"/>
                </a:solidFill>
                <a:latin typeface="华文细黑" panose="02010600040101010101" pitchFamily="2" charset="-122"/>
                <a:ea typeface="华文细黑" panose="02010600040101010101" pitchFamily="2" charset="-122"/>
              </a:rPr>
              <a:t>架构设计    </a:t>
            </a:r>
            <a:r>
              <a:rPr lang="en-US" altLang="zh-CN" sz="1800" b="0">
                <a:solidFill>
                  <a:srgbClr val="FF0000"/>
                </a:solidFill>
                <a:latin typeface="华文细黑" panose="02010600040101010101" pitchFamily="2" charset="-122"/>
                <a:ea typeface="华文细黑" panose="02010600040101010101" pitchFamily="2" charset="-122"/>
              </a:rPr>
              <a:t>+     </a:t>
            </a:r>
            <a:r>
              <a:rPr lang="zh-CN" altLang="en-US" sz="1800" b="0">
                <a:solidFill>
                  <a:srgbClr val="FF0000"/>
                </a:solidFill>
                <a:latin typeface="华文细黑" panose="02010600040101010101" pitchFamily="2" charset="-122"/>
                <a:ea typeface="华文细黑" panose="02010600040101010101" pitchFamily="2" charset="-122"/>
              </a:rPr>
              <a:t>数据设计    </a:t>
            </a:r>
            <a:r>
              <a:rPr lang="en-US" altLang="zh-CN" sz="1800" b="0">
                <a:solidFill>
                  <a:srgbClr val="FF0000"/>
                </a:solidFill>
                <a:latin typeface="华文细黑" panose="02010600040101010101" pitchFamily="2" charset="-122"/>
                <a:ea typeface="华文细黑" panose="02010600040101010101" pitchFamily="2" charset="-122"/>
              </a:rPr>
              <a:t>+      </a:t>
            </a:r>
            <a:r>
              <a:rPr lang="zh-CN" altLang="en-US" sz="1800" b="0" smtClean="0">
                <a:solidFill>
                  <a:srgbClr val="FF0000"/>
                </a:solidFill>
                <a:latin typeface="华文细黑" panose="02010600040101010101" pitchFamily="2" charset="-122"/>
                <a:ea typeface="华文细黑" panose="02010600040101010101" pitchFamily="2" charset="-122"/>
              </a:rPr>
              <a:t>模块设计</a:t>
            </a:r>
            <a:endParaRPr lang="zh-CN" altLang="en-US" sz="1800" b="0">
              <a:solidFill>
                <a:srgbClr val="FF0000"/>
              </a:solidFill>
              <a:latin typeface="华文细黑" panose="02010600040101010101" pitchFamily="2" charset="-122"/>
              <a:ea typeface="华文细黑" panose="02010600040101010101" pitchFamily="2" charset="-122"/>
            </a:endParaRPr>
          </a:p>
          <a:p>
            <a:pPr>
              <a:spcBef>
                <a:spcPct val="0"/>
              </a:spcBef>
              <a:spcAft>
                <a:spcPct val="0"/>
              </a:spcAft>
              <a:buClrTx/>
              <a:buFontTx/>
              <a:buNone/>
            </a:pPr>
            <a:endParaRPr lang="zh-CN" altLang="en-US" sz="1800" b="0">
              <a:latin typeface="华文细黑" panose="02010600040101010101" pitchFamily="2" charset="-122"/>
              <a:ea typeface="华文细黑" panose="02010600040101010101" pitchFamily="2" charset="-122"/>
            </a:endParaRPr>
          </a:p>
          <a:p>
            <a:pPr>
              <a:spcBef>
                <a:spcPct val="0"/>
              </a:spcBef>
              <a:spcAft>
                <a:spcPct val="0"/>
              </a:spcAft>
              <a:buClrTx/>
              <a:buFontTx/>
              <a:buNone/>
            </a:pPr>
            <a:endParaRPr lang="zh-CN" altLang="en-US" sz="1800" b="0">
              <a:latin typeface="华文细黑" panose="02010600040101010101" pitchFamily="2" charset="-122"/>
              <a:ea typeface="华文细黑" panose="02010600040101010101" pitchFamily="2" charset="-122"/>
            </a:endParaRPr>
          </a:p>
          <a:p>
            <a:pPr>
              <a:spcBef>
                <a:spcPct val="0"/>
              </a:spcBef>
              <a:spcAft>
                <a:spcPct val="0"/>
              </a:spcAft>
              <a:buClrTx/>
              <a:buFontTx/>
              <a:buNone/>
            </a:pPr>
            <a:r>
              <a:rPr lang="zh-CN" altLang="en-US" sz="1800" b="0">
                <a:latin typeface="华文细黑" panose="02010600040101010101" pitchFamily="2" charset="-122"/>
                <a:ea typeface="华文细黑" panose="02010600040101010101" pitchFamily="2" charset="-122"/>
              </a:rPr>
              <a:t>      软件代码       </a:t>
            </a:r>
            <a:r>
              <a:rPr lang="en-US" altLang="zh-CN" sz="1800" b="0">
                <a:latin typeface="华文细黑" panose="02010600040101010101" pitchFamily="2" charset="-122"/>
                <a:ea typeface="华文细黑" panose="02010600040101010101" pitchFamily="2" charset="-122"/>
              </a:rPr>
              <a:t>=  </a:t>
            </a:r>
            <a:r>
              <a:rPr lang="zh-CN" altLang="en-US" sz="1800" b="0">
                <a:latin typeface="华文细黑" panose="02010600040101010101" pitchFamily="2" charset="-122"/>
                <a:ea typeface="华文细黑" panose="02010600040101010101" pitchFamily="2" charset="-122"/>
              </a:rPr>
              <a:t>人机界面</a:t>
            </a:r>
            <a:r>
              <a:rPr lang="en-US" altLang="zh-CN" sz="1800" b="0">
                <a:latin typeface="华文细黑" panose="02010600040101010101" pitchFamily="2" charset="-122"/>
                <a:ea typeface="华文细黑" panose="02010600040101010101" pitchFamily="2" charset="-122"/>
              </a:rPr>
              <a:t>/</a:t>
            </a:r>
            <a:r>
              <a:rPr lang="zh-CN" altLang="en-US" sz="1800" b="0">
                <a:latin typeface="华文细黑" panose="02010600040101010101" pitchFamily="2" charset="-122"/>
                <a:ea typeface="华文细黑" panose="02010600040101010101" pitchFamily="2" charset="-122"/>
              </a:rPr>
              <a:t>通讯接口  </a:t>
            </a:r>
            <a:r>
              <a:rPr lang="en-US" altLang="zh-CN" sz="1800" b="0">
                <a:latin typeface="华文细黑" panose="02010600040101010101" pitchFamily="2" charset="-122"/>
                <a:ea typeface="华文细黑" panose="02010600040101010101" pitchFamily="2" charset="-122"/>
              </a:rPr>
              <a:t>+ </a:t>
            </a:r>
            <a:r>
              <a:rPr lang="zh-CN" altLang="en-US" sz="1800" b="0">
                <a:latin typeface="华文细黑" panose="02010600040101010101" pitchFamily="2" charset="-122"/>
                <a:ea typeface="华文细黑" panose="02010600040101010101" pitchFamily="2" charset="-122"/>
              </a:rPr>
              <a:t>模块通讯    </a:t>
            </a:r>
            <a:r>
              <a:rPr lang="en-US" altLang="zh-CN" sz="1800" b="0" smtClean="0">
                <a:latin typeface="华文细黑" panose="02010600040101010101" pitchFamily="2" charset="-122"/>
                <a:ea typeface="华文细黑" panose="02010600040101010101" pitchFamily="2" charset="-122"/>
              </a:rPr>
              <a:t>+   </a:t>
            </a:r>
            <a:r>
              <a:rPr lang="zh-CN" altLang="en-US" sz="1800" b="0">
                <a:latin typeface="华文细黑" panose="02010600040101010101" pitchFamily="2" charset="-122"/>
                <a:ea typeface="华文细黑" panose="02010600040101010101" pitchFamily="2" charset="-122"/>
              </a:rPr>
              <a:t>数据库</a:t>
            </a:r>
            <a:r>
              <a:rPr lang="en-US" altLang="zh-CN" sz="1800" b="0">
                <a:latin typeface="华文细黑" panose="02010600040101010101" pitchFamily="2" charset="-122"/>
                <a:ea typeface="华文细黑" panose="02010600040101010101" pitchFamily="2" charset="-122"/>
              </a:rPr>
              <a:t>/</a:t>
            </a:r>
            <a:r>
              <a:rPr lang="zh-CN" altLang="en-US" sz="1800" b="0">
                <a:latin typeface="华文细黑" panose="02010600040101010101" pitchFamily="2" charset="-122"/>
                <a:ea typeface="华文细黑" panose="02010600040101010101" pitchFamily="2" charset="-122"/>
              </a:rPr>
              <a:t>文件 </a:t>
            </a:r>
            <a:r>
              <a:rPr lang="en-US" altLang="zh-CN" sz="1800" b="0">
                <a:latin typeface="华文细黑" panose="02010600040101010101" pitchFamily="2" charset="-122"/>
                <a:ea typeface="华文细黑" panose="02010600040101010101" pitchFamily="2" charset="-122"/>
              </a:rPr>
              <a:t>+    </a:t>
            </a:r>
            <a:r>
              <a:rPr lang="zh-CN" altLang="en-US" sz="1800" b="0">
                <a:latin typeface="华文细黑" panose="02010600040101010101" pitchFamily="2" charset="-122"/>
                <a:ea typeface="华文细黑" panose="02010600040101010101" pitchFamily="2" charset="-122"/>
              </a:rPr>
              <a:t> </a:t>
            </a:r>
            <a:r>
              <a:rPr lang="zh-CN" altLang="en-US" sz="1800" b="0" smtClean="0">
                <a:latin typeface="华文细黑" panose="02010600040101010101" pitchFamily="2" charset="-122"/>
                <a:ea typeface="华文细黑" panose="02010600040101010101" pitchFamily="2" charset="-122"/>
              </a:rPr>
              <a:t> 算法</a:t>
            </a:r>
            <a:endParaRPr lang="zh-CN" altLang="en-US" sz="1800" b="0">
              <a:latin typeface="华文细黑" panose="02010600040101010101" pitchFamily="2" charset="-122"/>
              <a:ea typeface="华文细黑" panose="02010600040101010101" pitchFamily="2" charset="-122"/>
            </a:endParaRPr>
          </a:p>
        </p:txBody>
      </p:sp>
      <p:sp>
        <p:nvSpPr>
          <p:cNvPr id="5" name="Line 6">
            <a:extLst>
              <a:ext uri="{FF2B5EF4-FFF2-40B4-BE49-F238E27FC236}">
                <a16:creationId xmlns:a16="http://schemas.microsoft.com/office/drawing/2014/main" xmlns="" id="{1F833EF7-CE07-4800-82EB-685BACDBA5A5}"/>
              </a:ext>
            </a:extLst>
          </p:cNvPr>
          <p:cNvSpPr>
            <a:spLocks noChangeShapeType="1"/>
          </p:cNvSpPr>
          <p:nvPr/>
        </p:nvSpPr>
        <p:spPr bwMode="auto">
          <a:xfrm>
            <a:off x="3449638" y="3214688"/>
            <a:ext cx="0" cy="503237"/>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华文细黑" panose="02010600040101010101" pitchFamily="2" charset="-122"/>
              <a:ea typeface="华文细黑" panose="02010600040101010101" pitchFamily="2" charset="-122"/>
            </a:endParaRPr>
          </a:p>
        </p:txBody>
      </p:sp>
      <p:sp>
        <p:nvSpPr>
          <p:cNvPr id="6" name="Line 7">
            <a:extLst>
              <a:ext uri="{FF2B5EF4-FFF2-40B4-BE49-F238E27FC236}">
                <a16:creationId xmlns:a16="http://schemas.microsoft.com/office/drawing/2014/main" xmlns="" id="{97E527C6-90C3-4F50-A0E8-DFBF78B8B7EF}"/>
              </a:ext>
            </a:extLst>
          </p:cNvPr>
          <p:cNvSpPr>
            <a:spLocks noChangeShapeType="1"/>
          </p:cNvSpPr>
          <p:nvPr/>
        </p:nvSpPr>
        <p:spPr bwMode="auto">
          <a:xfrm>
            <a:off x="3449638" y="4006850"/>
            <a:ext cx="0" cy="503238"/>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华文细黑" panose="02010600040101010101" pitchFamily="2" charset="-122"/>
              <a:ea typeface="华文细黑" panose="02010600040101010101" pitchFamily="2" charset="-122"/>
            </a:endParaRPr>
          </a:p>
        </p:txBody>
      </p:sp>
      <p:sp>
        <p:nvSpPr>
          <p:cNvPr id="7" name="Line 8">
            <a:extLst>
              <a:ext uri="{FF2B5EF4-FFF2-40B4-BE49-F238E27FC236}">
                <a16:creationId xmlns:a16="http://schemas.microsoft.com/office/drawing/2014/main" xmlns="" id="{E7C4C432-A232-41F4-8577-DC8C3549F30E}"/>
              </a:ext>
            </a:extLst>
          </p:cNvPr>
          <p:cNvSpPr>
            <a:spLocks noChangeShapeType="1"/>
          </p:cNvSpPr>
          <p:nvPr/>
        </p:nvSpPr>
        <p:spPr bwMode="auto">
          <a:xfrm>
            <a:off x="4960938" y="3214688"/>
            <a:ext cx="0" cy="503237"/>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华文细黑" panose="02010600040101010101" pitchFamily="2" charset="-122"/>
              <a:ea typeface="华文细黑" panose="02010600040101010101" pitchFamily="2" charset="-122"/>
            </a:endParaRPr>
          </a:p>
        </p:txBody>
      </p:sp>
      <p:sp>
        <p:nvSpPr>
          <p:cNvPr id="8" name="Line 9">
            <a:extLst>
              <a:ext uri="{FF2B5EF4-FFF2-40B4-BE49-F238E27FC236}">
                <a16:creationId xmlns:a16="http://schemas.microsoft.com/office/drawing/2014/main" xmlns="" id="{BFD429F2-7ADD-4B23-978E-87DBEB56DBD7}"/>
              </a:ext>
            </a:extLst>
          </p:cNvPr>
          <p:cNvSpPr>
            <a:spLocks noChangeShapeType="1"/>
          </p:cNvSpPr>
          <p:nvPr/>
        </p:nvSpPr>
        <p:spPr bwMode="auto">
          <a:xfrm>
            <a:off x="4960938" y="4006850"/>
            <a:ext cx="0" cy="503238"/>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华文细黑" panose="02010600040101010101" pitchFamily="2" charset="-122"/>
              <a:ea typeface="华文细黑" panose="02010600040101010101" pitchFamily="2" charset="-122"/>
            </a:endParaRPr>
          </a:p>
        </p:txBody>
      </p:sp>
      <p:sp>
        <p:nvSpPr>
          <p:cNvPr id="9" name="Line 11">
            <a:extLst>
              <a:ext uri="{FF2B5EF4-FFF2-40B4-BE49-F238E27FC236}">
                <a16:creationId xmlns:a16="http://schemas.microsoft.com/office/drawing/2014/main" xmlns="" id="{1456DE65-43A7-4FED-8996-513C6C73AC15}"/>
              </a:ext>
            </a:extLst>
          </p:cNvPr>
          <p:cNvSpPr>
            <a:spLocks noChangeShapeType="1"/>
          </p:cNvSpPr>
          <p:nvPr/>
        </p:nvSpPr>
        <p:spPr bwMode="auto">
          <a:xfrm>
            <a:off x="6373813" y="3214688"/>
            <a:ext cx="0" cy="503237"/>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华文细黑" panose="02010600040101010101" pitchFamily="2" charset="-122"/>
              <a:ea typeface="华文细黑" panose="02010600040101010101" pitchFamily="2" charset="-122"/>
            </a:endParaRPr>
          </a:p>
        </p:txBody>
      </p:sp>
      <p:sp>
        <p:nvSpPr>
          <p:cNvPr id="10" name="Line 12">
            <a:extLst>
              <a:ext uri="{FF2B5EF4-FFF2-40B4-BE49-F238E27FC236}">
                <a16:creationId xmlns:a16="http://schemas.microsoft.com/office/drawing/2014/main" xmlns="" id="{CE825FC2-BDB3-4419-A99D-ED5F6E3C9775}"/>
              </a:ext>
            </a:extLst>
          </p:cNvPr>
          <p:cNvSpPr>
            <a:spLocks noChangeShapeType="1"/>
          </p:cNvSpPr>
          <p:nvPr/>
        </p:nvSpPr>
        <p:spPr bwMode="auto">
          <a:xfrm>
            <a:off x="6392863" y="4006850"/>
            <a:ext cx="0" cy="503238"/>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华文细黑" panose="02010600040101010101" pitchFamily="2" charset="-122"/>
              <a:ea typeface="华文细黑" panose="02010600040101010101" pitchFamily="2" charset="-122"/>
            </a:endParaRPr>
          </a:p>
        </p:txBody>
      </p:sp>
      <p:sp>
        <p:nvSpPr>
          <p:cNvPr id="11" name="Line 13">
            <a:extLst>
              <a:ext uri="{FF2B5EF4-FFF2-40B4-BE49-F238E27FC236}">
                <a16:creationId xmlns:a16="http://schemas.microsoft.com/office/drawing/2014/main" xmlns="" id="{B2C15E8C-CE24-4146-A367-E4A36B5ECDE2}"/>
              </a:ext>
            </a:extLst>
          </p:cNvPr>
          <p:cNvSpPr>
            <a:spLocks noChangeShapeType="1"/>
          </p:cNvSpPr>
          <p:nvPr/>
        </p:nvSpPr>
        <p:spPr bwMode="auto">
          <a:xfrm>
            <a:off x="8101013" y="3214688"/>
            <a:ext cx="0" cy="503237"/>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华文细黑" panose="02010600040101010101" pitchFamily="2" charset="-122"/>
              <a:ea typeface="华文细黑" panose="02010600040101010101" pitchFamily="2" charset="-122"/>
            </a:endParaRPr>
          </a:p>
        </p:txBody>
      </p:sp>
      <p:sp>
        <p:nvSpPr>
          <p:cNvPr id="12" name="Line 14">
            <a:extLst>
              <a:ext uri="{FF2B5EF4-FFF2-40B4-BE49-F238E27FC236}">
                <a16:creationId xmlns:a16="http://schemas.microsoft.com/office/drawing/2014/main" xmlns="" id="{DBACFDD3-6EAF-4ACC-BB41-0BC26E2BB0CF}"/>
              </a:ext>
            </a:extLst>
          </p:cNvPr>
          <p:cNvSpPr>
            <a:spLocks noChangeShapeType="1"/>
          </p:cNvSpPr>
          <p:nvPr/>
        </p:nvSpPr>
        <p:spPr bwMode="auto">
          <a:xfrm>
            <a:off x="8101013" y="4006850"/>
            <a:ext cx="0" cy="503238"/>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华文细黑" panose="02010600040101010101" pitchFamily="2" charset="-122"/>
              <a:ea typeface="华文细黑" panose="02010600040101010101" pitchFamily="2" charset="-122"/>
            </a:endParaRPr>
          </a:p>
        </p:txBody>
      </p:sp>
      <p:sp>
        <p:nvSpPr>
          <p:cNvPr id="13" name="Line 18">
            <a:extLst>
              <a:ext uri="{FF2B5EF4-FFF2-40B4-BE49-F238E27FC236}">
                <a16:creationId xmlns:a16="http://schemas.microsoft.com/office/drawing/2014/main" xmlns="" id="{4A86839B-4F9B-4945-9573-BB4E5E64EBB8}"/>
              </a:ext>
            </a:extLst>
          </p:cNvPr>
          <p:cNvSpPr>
            <a:spLocks noChangeShapeType="1"/>
          </p:cNvSpPr>
          <p:nvPr/>
        </p:nvSpPr>
        <p:spPr bwMode="auto">
          <a:xfrm>
            <a:off x="8099425" y="2336800"/>
            <a:ext cx="0" cy="503238"/>
          </a:xfrm>
          <a:prstGeom prst="line">
            <a:avLst/>
          </a:prstGeom>
          <a:noFill/>
          <a:ln w="22225">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华文细黑" panose="02010600040101010101" pitchFamily="2" charset="-122"/>
              <a:ea typeface="华文细黑" panose="02010600040101010101" pitchFamily="2" charset="-122"/>
            </a:endParaRPr>
          </a:p>
        </p:txBody>
      </p:sp>
      <p:sp>
        <p:nvSpPr>
          <p:cNvPr id="14" name="Line 19">
            <a:extLst>
              <a:ext uri="{FF2B5EF4-FFF2-40B4-BE49-F238E27FC236}">
                <a16:creationId xmlns:a16="http://schemas.microsoft.com/office/drawing/2014/main" xmlns="" id="{183C131F-7329-41EA-82D2-329B687D4FD1}"/>
              </a:ext>
            </a:extLst>
          </p:cNvPr>
          <p:cNvSpPr>
            <a:spLocks noChangeShapeType="1"/>
          </p:cNvSpPr>
          <p:nvPr/>
        </p:nvSpPr>
        <p:spPr bwMode="auto">
          <a:xfrm flipH="1">
            <a:off x="3419475" y="2379663"/>
            <a:ext cx="431800" cy="431800"/>
          </a:xfrm>
          <a:prstGeom prst="line">
            <a:avLst/>
          </a:prstGeom>
          <a:noFill/>
          <a:ln w="22225">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华文细黑" panose="02010600040101010101" pitchFamily="2" charset="-122"/>
              <a:ea typeface="华文细黑" panose="02010600040101010101" pitchFamily="2" charset="-122"/>
            </a:endParaRPr>
          </a:p>
        </p:txBody>
      </p:sp>
      <p:sp>
        <p:nvSpPr>
          <p:cNvPr id="15" name="Line 20">
            <a:extLst>
              <a:ext uri="{FF2B5EF4-FFF2-40B4-BE49-F238E27FC236}">
                <a16:creationId xmlns:a16="http://schemas.microsoft.com/office/drawing/2014/main" xmlns="" id="{6E8708E7-2E08-4679-90D2-578D15A97ED6}"/>
              </a:ext>
            </a:extLst>
          </p:cNvPr>
          <p:cNvSpPr>
            <a:spLocks noChangeShapeType="1"/>
          </p:cNvSpPr>
          <p:nvPr/>
        </p:nvSpPr>
        <p:spPr bwMode="auto">
          <a:xfrm>
            <a:off x="4140200" y="2379663"/>
            <a:ext cx="431800" cy="431800"/>
          </a:xfrm>
          <a:prstGeom prst="line">
            <a:avLst/>
          </a:prstGeom>
          <a:noFill/>
          <a:ln w="22225">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华文细黑" panose="02010600040101010101" pitchFamily="2" charset="-122"/>
              <a:ea typeface="华文细黑" panose="02010600040101010101" pitchFamily="2" charset="-122"/>
            </a:endParaRPr>
          </a:p>
        </p:txBody>
      </p:sp>
      <p:sp>
        <p:nvSpPr>
          <p:cNvPr id="16" name="Line 21">
            <a:extLst>
              <a:ext uri="{FF2B5EF4-FFF2-40B4-BE49-F238E27FC236}">
                <a16:creationId xmlns:a16="http://schemas.microsoft.com/office/drawing/2014/main" xmlns="" id="{88DC1697-8DE5-4D06-93BE-7CCB838FD03C}"/>
              </a:ext>
            </a:extLst>
          </p:cNvPr>
          <p:cNvSpPr>
            <a:spLocks noChangeShapeType="1"/>
          </p:cNvSpPr>
          <p:nvPr/>
        </p:nvSpPr>
        <p:spPr bwMode="auto">
          <a:xfrm flipH="1">
            <a:off x="5219700" y="2379663"/>
            <a:ext cx="431800" cy="431800"/>
          </a:xfrm>
          <a:prstGeom prst="line">
            <a:avLst/>
          </a:prstGeom>
          <a:noFill/>
          <a:ln w="22225">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华文细黑" panose="02010600040101010101" pitchFamily="2" charset="-122"/>
              <a:ea typeface="华文细黑" panose="02010600040101010101" pitchFamily="2" charset="-122"/>
            </a:endParaRPr>
          </a:p>
        </p:txBody>
      </p:sp>
      <p:sp>
        <p:nvSpPr>
          <p:cNvPr id="17" name="Line 22">
            <a:extLst>
              <a:ext uri="{FF2B5EF4-FFF2-40B4-BE49-F238E27FC236}">
                <a16:creationId xmlns:a16="http://schemas.microsoft.com/office/drawing/2014/main" xmlns="" id="{7F6BE251-E901-4297-B7E7-3C5D81EACE47}"/>
              </a:ext>
            </a:extLst>
          </p:cNvPr>
          <p:cNvSpPr>
            <a:spLocks noChangeShapeType="1"/>
          </p:cNvSpPr>
          <p:nvPr/>
        </p:nvSpPr>
        <p:spPr bwMode="auto">
          <a:xfrm>
            <a:off x="5940425" y="2379663"/>
            <a:ext cx="431800" cy="431800"/>
          </a:xfrm>
          <a:prstGeom prst="line">
            <a:avLst/>
          </a:prstGeom>
          <a:noFill/>
          <a:ln w="22225">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4059992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randombar(horizontal)">
                                      <p:cBhvr>
                                        <p:cTn id="12" dur="500"/>
                                        <p:tgtEl>
                                          <p:spTgt spid="4">
                                            <p:txEl>
                                              <p:pRg st="3" end="3"/>
                                            </p:txEl>
                                          </p:spTgt>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randombar(horizontal)">
                                      <p:cBhvr>
                                        <p:cTn id="15" dur="500"/>
                                        <p:tgtEl>
                                          <p:spTgt spid="13"/>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randombar(horizontal)">
                                      <p:cBhvr>
                                        <p:cTn id="18" dur="500"/>
                                        <p:tgtEl>
                                          <p:spTgt spid="17"/>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randombar(horizontal)">
                                      <p:cBhvr>
                                        <p:cTn id="21" dur="500"/>
                                        <p:tgtEl>
                                          <p:spTgt spid="16"/>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randombar(horizontal)">
                                      <p:cBhvr>
                                        <p:cTn id="24" dur="500"/>
                                        <p:tgtEl>
                                          <p:spTgt spid="15"/>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randombar(horizontal)">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randombar(horizontal)">
                                      <p:cBhvr>
                                        <p:cTn id="32" dur="500"/>
                                        <p:tgtEl>
                                          <p:spTgt spid="4">
                                            <p:txEl>
                                              <p:pRg st="6" end="6"/>
                                            </p:txEl>
                                          </p:spTgt>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randombar(horizontal)">
                                      <p:cBhvr>
                                        <p:cTn id="35" dur="500"/>
                                        <p:tgtEl>
                                          <p:spTgt spid="5"/>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randombar(horizontal)">
                                      <p:cBhvr>
                                        <p:cTn id="38" dur="500"/>
                                        <p:tgtEl>
                                          <p:spTgt spid="7"/>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randombar(horizontal)">
                                      <p:cBhvr>
                                        <p:cTn id="41" dur="500"/>
                                        <p:tgtEl>
                                          <p:spTgt spid="9"/>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randombar(horizontal)">
                                      <p:cBhvr>
                                        <p:cTn id="44" dur="5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nodeType="clickEffect">
                                  <p:stCondLst>
                                    <p:cond delay="0"/>
                                  </p:stCondLst>
                                  <p:childTnLst>
                                    <p:set>
                                      <p:cBhvr>
                                        <p:cTn id="48" dur="1" fill="hold">
                                          <p:stCondLst>
                                            <p:cond delay="0"/>
                                          </p:stCondLst>
                                        </p:cTn>
                                        <p:tgtEl>
                                          <p:spTgt spid="4">
                                            <p:txEl>
                                              <p:pRg st="9" end="9"/>
                                            </p:txEl>
                                          </p:spTgt>
                                        </p:tgtEl>
                                        <p:attrNameLst>
                                          <p:attrName>style.visibility</p:attrName>
                                        </p:attrNameLst>
                                      </p:cBhvr>
                                      <p:to>
                                        <p:strVal val="visible"/>
                                      </p:to>
                                    </p:set>
                                    <p:animEffect transition="in" filter="randombar(horizontal)">
                                      <p:cBhvr>
                                        <p:cTn id="49" dur="500"/>
                                        <p:tgtEl>
                                          <p:spTgt spid="4">
                                            <p:txEl>
                                              <p:pRg st="9" end="9"/>
                                            </p:txEl>
                                          </p:spTgt>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randombar(horizontal)">
                                      <p:cBhvr>
                                        <p:cTn id="52" dur="500"/>
                                        <p:tgtEl>
                                          <p:spTgt spid="6"/>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randombar(horizontal)">
                                      <p:cBhvr>
                                        <p:cTn id="55" dur="500"/>
                                        <p:tgtEl>
                                          <p:spTgt spid="8"/>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randombar(horizontal)">
                                      <p:cBhvr>
                                        <p:cTn id="58" dur="500"/>
                                        <p:tgtEl>
                                          <p:spTgt spid="10"/>
                                        </p:tgtEl>
                                      </p:cBhvr>
                                    </p:animEffect>
                                  </p:childTnLst>
                                </p:cTn>
                              </p:par>
                              <p:par>
                                <p:cTn id="59" presetID="14" presetClass="entr" presetSubtype="10" fill="hold" grpId="0"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randombar(horizontal)">
                                      <p:cBhvr>
                                        <p:cTn id="6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a:t>
            </a:r>
            <a:r>
              <a:rPr lang="en-US" altLang="zh-CN" smtClean="0"/>
              <a:t>9</a:t>
            </a:r>
            <a:r>
              <a:rPr lang="zh-CN" altLang="en-US" smtClean="0"/>
              <a:t>）</a:t>
            </a:r>
            <a:r>
              <a:rPr lang="en-US" altLang="zh-CN" smtClean="0"/>
              <a:t>Protected </a:t>
            </a:r>
            <a:r>
              <a:rPr lang="en-US" altLang="zh-CN"/>
              <a:t>Variations </a:t>
            </a:r>
            <a:r>
              <a:rPr lang="zh-CN" altLang="en-US"/>
              <a:t>（受保护</a:t>
            </a:r>
            <a:r>
              <a:rPr lang="zh-CN" altLang="en-US" smtClean="0"/>
              <a:t>变化）</a:t>
            </a:r>
            <a:endParaRPr lang="zh-CN" altLang="en-US"/>
          </a:p>
        </p:txBody>
      </p:sp>
      <p:sp>
        <p:nvSpPr>
          <p:cNvPr id="3" name="内容占位符 2"/>
          <p:cNvSpPr>
            <a:spLocks noGrp="1"/>
          </p:cNvSpPr>
          <p:nvPr>
            <p:ph idx="1"/>
          </p:nvPr>
        </p:nvSpPr>
        <p:spPr/>
        <p:txBody>
          <a:bodyPr/>
          <a:lstStyle/>
          <a:p>
            <a:r>
              <a:rPr lang="zh-CN" altLang="en-US"/>
              <a:t>问题：如何设计对象、子系统和系统，以使这些元素中的</a:t>
            </a:r>
            <a:r>
              <a:rPr lang="zh-CN" altLang="en-US">
                <a:solidFill>
                  <a:srgbClr val="0000FF"/>
                </a:solidFill>
              </a:rPr>
              <a:t>变化或不稳定对其他元素不会产生不良影响？</a:t>
            </a:r>
          </a:p>
          <a:p>
            <a:r>
              <a:rPr lang="zh-CN" altLang="en-US"/>
              <a:t>受保护变化模式的定义：</a:t>
            </a:r>
            <a:r>
              <a:rPr lang="zh-CN" altLang="en-US">
                <a:solidFill>
                  <a:srgbClr val="0000FF"/>
                </a:solidFill>
              </a:rPr>
              <a:t>确定能预测到的（类型）变化或不稳定点；分配责任以建立一个稳定的接口</a:t>
            </a:r>
          </a:p>
          <a:p>
            <a:endParaRPr lang="zh-CN" altLang="en-US" smtClean="0"/>
          </a:p>
          <a:p>
            <a:endParaRPr lang="zh-CN" altLang="en-US"/>
          </a:p>
        </p:txBody>
      </p:sp>
    </p:spTree>
    <p:extLst>
      <p:ext uri="{BB962C8B-B14F-4D97-AF65-F5344CB8AC3E}">
        <p14:creationId xmlns:p14="http://schemas.microsoft.com/office/powerpoint/2010/main" val="21860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Protected </a:t>
            </a:r>
            <a:r>
              <a:rPr lang="en-US" altLang="zh-CN" smtClean="0"/>
              <a:t>Variations</a:t>
            </a:r>
            <a:r>
              <a:rPr lang="zh-CN" altLang="en-US" smtClean="0"/>
              <a:t>示例</a:t>
            </a:r>
            <a:endParaRPr lang="zh-CN" altLang="en-US"/>
          </a:p>
        </p:txBody>
      </p:sp>
      <p:sp>
        <p:nvSpPr>
          <p:cNvPr id="4" name="Rectangle 6"/>
          <p:cNvSpPr>
            <a:spLocks noChangeArrowheads="1"/>
          </p:cNvSpPr>
          <p:nvPr/>
        </p:nvSpPr>
        <p:spPr bwMode="auto">
          <a:xfrm>
            <a:off x="2501545" y="1343100"/>
            <a:ext cx="2838450" cy="307777"/>
          </a:xfrm>
          <a:prstGeom prst="rect">
            <a:avLst/>
          </a:prstGeom>
          <a:solidFill>
            <a:srgbClr val="FFFFFF"/>
          </a:solidFill>
          <a:ln w="9525">
            <a:solidFill>
              <a:srgbClr val="000000"/>
            </a:solidFill>
            <a:miter lim="800000"/>
            <a:headEnd/>
            <a:tailEnd/>
          </a:ln>
        </p:spPr>
        <p:txBody>
          <a:bodyPr lIns="0" tIns="0" rIns="0" bIns="0" anchor="ctr">
            <a:spAutoFit/>
          </a:bodyPr>
          <a:lstStyle/>
          <a:p>
            <a:pPr algn="ctr" fontAlgn="base">
              <a:spcBef>
                <a:spcPct val="0"/>
              </a:spcBef>
              <a:spcAft>
                <a:spcPct val="0"/>
              </a:spcAft>
            </a:pPr>
            <a:r>
              <a:rPr lang="en-US" altLang="zh-CN" sz="2000" b="1">
                <a:solidFill>
                  <a:prstClr val="black"/>
                </a:solidFill>
                <a:cs typeface="Arial" charset="0"/>
              </a:rPr>
              <a:t>ClientUI</a:t>
            </a:r>
            <a:endParaRPr lang="en-US" altLang="zh-CN" sz="2000">
              <a:solidFill>
                <a:prstClr val="black"/>
              </a:solidFill>
              <a:cs typeface="Arial" charset="0"/>
            </a:endParaRPr>
          </a:p>
        </p:txBody>
      </p:sp>
      <p:sp>
        <p:nvSpPr>
          <p:cNvPr id="5" name="Rectangle 9"/>
          <p:cNvSpPr>
            <a:spLocks noChangeArrowheads="1"/>
          </p:cNvSpPr>
          <p:nvPr/>
        </p:nvSpPr>
        <p:spPr bwMode="auto">
          <a:xfrm>
            <a:off x="2501545" y="2021786"/>
            <a:ext cx="2838450" cy="344128"/>
          </a:xfrm>
          <a:prstGeom prst="rect">
            <a:avLst/>
          </a:prstGeom>
          <a:solidFill>
            <a:srgbClr val="FFFFFF"/>
          </a:solidFill>
          <a:ln w="12700">
            <a:solidFill>
              <a:srgbClr val="000000"/>
            </a:solidFill>
            <a:miter lim="800000"/>
            <a:headEnd/>
            <a:tailEnd/>
          </a:ln>
        </p:spPr>
        <p:txBody>
          <a:bodyPr wrap="square" lIns="0" tIns="18000" rIns="0" bIns="18000" anchor="ctr">
            <a:spAutoFit/>
          </a:bodyPr>
          <a:lstStyle/>
          <a:p>
            <a:pPr algn="ctr" fontAlgn="base">
              <a:spcBef>
                <a:spcPct val="0"/>
              </a:spcBef>
              <a:spcAft>
                <a:spcPct val="0"/>
              </a:spcAft>
            </a:pPr>
            <a:r>
              <a:rPr lang="en-US" altLang="zh-CN" sz="2000" b="1">
                <a:solidFill>
                  <a:srgbClr val="000000"/>
                </a:solidFill>
                <a:cs typeface="Arial" charset="0"/>
              </a:rPr>
              <a:t>Facade</a:t>
            </a:r>
            <a:endParaRPr lang="en-US" altLang="zh-CN" sz="2000">
              <a:solidFill>
                <a:prstClr val="black"/>
              </a:solidFill>
              <a:cs typeface="Arial" charset="0"/>
            </a:endParaRPr>
          </a:p>
        </p:txBody>
      </p:sp>
      <p:sp>
        <p:nvSpPr>
          <p:cNvPr id="6" name="Rectangle 11"/>
          <p:cNvSpPr>
            <a:spLocks noChangeArrowheads="1"/>
          </p:cNvSpPr>
          <p:nvPr/>
        </p:nvSpPr>
        <p:spPr bwMode="auto">
          <a:xfrm>
            <a:off x="2435791" y="2632870"/>
            <a:ext cx="2992437" cy="380480"/>
          </a:xfrm>
          <a:prstGeom prst="rect">
            <a:avLst/>
          </a:prstGeom>
          <a:solidFill>
            <a:srgbClr val="FFFFFF"/>
          </a:solidFill>
          <a:ln w="9525">
            <a:solidFill>
              <a:srgbClr val="000000"/>
            </a:solidFill>
            <a:miter lim="800000"/>
            <a:headEnd/>
            <a:tailEnd/>
          </a:ln>
        </p:spPr>
        <p:txBody>
          <a:bodyPr lIns="0" tIns="36000" rIns="0" bIns="36000" anchor="ctr">
            <a:spAutoFit/>
          </a:bodyPr>
          <a:lstStyle/>
          <a:p>
            <a:pPr algn="ctr" fontAlgn="base">
              <a:spcBef>
                <a:spcPct val="0"/>
              </a:spcBef>
              <a:spcAft>
                <a:spcPct val="0"/>
              </a:spcAft>
            </a:pPr>
            <a:r>
              <a:rPr lang="en-US" altLang="zh-CN" sz="2000" b="1" dirty="0">
                <a:solidFill>
                  <a:srgbClr val="0000CC"/>
                </a:solidFill>
                <a:cs typeface="Arial" charset="0"/>
              </a:rPr>
              <a:t>Encryption</a:t>
            </a:r>
            <a:endParaRPr lang="en-US" altLang="zh-CN" sz="2000" dirty="0">
              <a:solidFill>
                <a:srgbClr val="0000CC"/>
              </a:solidFill>
              <a:cs typeface="Arial" charset="0"/>
            </a:endParaRPr>
          </a:p>
        </p:txBody>
      </p:sp>
      <p:sp>
        <p:nvSpPr>
          <p:cNvPr id="7" name="Rectangle 12"/>
          <p:cNvSpPr>
            <a:spLocks noChangeArrowheads="1"/>
          </p:cNvSpPr>
          <p:nvPr/>
        </p:nvSpPr>
        <p:spPr bwMode="auto">
          <a:xfrm>
            <a:off x="2435791" y="3013015"/>
            <a:ext cx="2992437" cy="923330"/>
          </a:xfrm>
          <a:prstGeom prst="rect">
            <a:avLst/>
          </a:prstGeom>
          <a:solidFill>
            <a:srgbClr val="FFFFFF"/>
          </a:solidFill>
          <a:ln w="9525">
            <a:solidFill>
              <a:srgbClr val="000000"/>
            </a:solidFill>
            <a:miter lim="800000"/>
            <a:headEnd/>
            <a:tailEnd/>
          </a:ln>
        </p:spPr>
        <p:txBody>
          <a:bodyPr lIns="0" tIns="0" rIns="0" bIns="0" anchor="ctr">
            <a:spAutoFit/>
          </a:bodyPr>
          <a:lstStyle/>
          <a:p>
            <a:pPr algn="just" fontAlgn="base">
              <a:spcBef>
                <a:spcPct val="0"/>
              </a:spcBef>
              <a:spcAft>
                <a:spcPct val="0"/>
              </a:spcAft>
            </a:pPr>
            <a:r>
              <a:rPr lang="en-US" altLang="zh-CN" sz="2000" dirty="0">
                <a:solidFill>
                  <a:srgbClr val="0000CC"/>
                </a:solidFill>
                <a:cs typeface="Arial" charset="0"/>
              </a:rPr>
              <a:t>+</a:t>
            </a:r>
            <a:r>
              <a:rPr lang="en-US" altLang="zh-CN" sz="2000" dirty="0" err="1">
                <a:solidFill>
                  <a:srgbClr val="0000CC"/>
                </a:solidFill>
                <a:cs typeface="Arial" charset="0"/>
              </a:rPr>
              <a:t>encryAlgorithm1</a:t>
            </a:r>
            <a:r>
              <a:rPr lang="en-US" altLang="zh-CN" sz="2000" dirty="0">
                <a:solidFill>
                  <a:srgbClr val="0000CC"/>
                </a:solidFill>
                <a:cs typeface="Arial" charset="0"/>
              </a:rPr>
              <a:t>()</a:t>
            </a:r>
          </a:p>
          <a:p>
            <a:pPr algn="just" fontAlgn="base">
              <a:spcBef>
                <a:spcPct val="0"/>
              </a:spcBef>
              <a:spcAft>
                <a:spcPct val="0"/>
              </a:spcAft>
            </a:pPr>
            <a:r>
              <a:rPr lang="en-US" altLang="zh-CN" sz="2000" dirty="0">
                <a:solidFill>
                  <a:srgbClr val="0000CC"/>
                </a:solidFill>
                <a:cs typeface="Arial" charset="0"/>
              </a:rPr>
              <a:t>+</a:t>
            </a:r>
            <a:r>
              <a:rPr lang="en-US" altLang="zh-CN" sz="2000" dirty="0" err="1">
                <a:solidFill>
                  <a:srgbClr val="0000CC"/>
                </a:solidFill>
                <a:cs typeface="Arial" charset="0"/>
              </a:rPr>
              <a:t>encryAlgorithm2</a:t>
            </a:r>
            <a:r>
              <a:rPr lang="en-US" altLang="zh-CN" sz="2000" dirty="0">
                <a:solidFill>
                  <a:srgbClr val="0000CC"/>
                </a:solidFill>
                <a:cs typeface="Arial" charset="0"/>
              </a:rPr>
              <a:t>()</a:t>
            </a:r>
          </a:p>
          <a:p>
            <a:pPr algn="just" fontAlgn="base">
              <a:spcBef>
                <a:spcPct val="0"/>
              </a:spcBef>
              <a:spcAft>
                <a:spcPct val="0"/>
              </a:spcAft>
            </a:pPr>
            <a:r>
              <a:rPr lang="en-US" altLang="zh-CN" sz="2000" dirty="0">
                <a:solidFill>
                  <a:srgbClr val="0000CC"/>
                </a:solidFill>
                <a:cs typeface="Arial" charset="0"/>
              </a:rPr>
              <a:t>+</a:t>
            </a:r>
            <a:r>
              <a:rPr lang="en-US" altLang="zh-CN" sz="2000" dirty="0" err="1">
                <a:solidFill>
                  <a:srgbClr val="0000CC"/>
                </a:solidFill>
                <a:cs typeface="Arial" charset="0"/>
              </a:rPr>
              <a:t>encryAlgorithm3</a:t>
            </a:r>
            <a:r>
              <a:rPr lang="en-US" altLang="zh-CN" sz="2000" dirty="0">
                <a:solidFill>
                  <a:srgbClr val="0000CC"/>
                </a:solidFill>
                <a:cs typeface="Arial" charset="0"/>
              </a:rPr>
              <a:t>()</a:t>
            </a:r>
          </a:p>
        </p:txBody>
      </p:sp>
      <p:sp>
        <p:nvSpPr>
          <p:cNvPr id="8" name="Rectangle 13"/>
          <p:cNvSpPr>
            <a:spLocks noChangeArrowheads="1"/>
          </p:cNvSpPr>
          <p:nvPr/>
        </p:nvSpPr>
        <p:spPr bwMode="auto">
          <a:xfrm>
            <a:off x="2794566" y="4407262"/>
            <a:ext cx="2293937" cy="380480"/>
          </a:xfrm>
          <a:prstGeom prst="rect">
            <a:avLst/>
          </a:prstGeom>
          <a:solidFill>
            <a:srgbClr val="FFFFFF"/>
          </a:solidFill>
          <a:ln w="9525">
            <a:solidFill>
              <a:srgbClr val="000000"/>
            </a:solidFill>
            <a:miter lim="800000"/>
            <a:headEnd/>
            <a:tailEnd/>
          </a:ln>
        </p:spPr>
        <p:txBody>
          <a:bodyPr lIns="0" tIns="36000" rIns="0" bIns="36000" anchor="ctr">
            <a:spAutoFit/>
          </a:bodyPr>
          <a:lstStyle/>
          <a:p>
            <a:pPr algn="ctr" fontAlgn="base">
              <a:spcBef>
                <a:spcPct val="0"/>
              </a:spcBef>
              <a:spcAft>
                <a:spcPct val="0"/>
              </a:spcAft>
            </a:pPr>
            <a:r>
              <a:rPr lang="en-US" altLang="zh-CN" sz="2000" b="1">
                <a:solidFill>
                  <a:prstClr val="black"/>
                </a:solidFill>
                <a:cs typeface="Arial" charset="0"/>
              </a:rPr>
              <a:t>Output</a:t>
            </a:r>
            <a:endParaRPr lang="en-US" altLang="zh-CN" sz="2000">
              <a:solidFill>
                <a:prstClr val="black"/>
              </a:solidFill>
              <a:cs typeface="Arial" charset="0"/>
            </a:endParaRPr>
          </a:p>
        </p:txBody>
      </p:sp>
      <p:sp>
        <p:nvSpPr>
          <p:cNvPr id="9" name="Rectangle 14"/>
          <p:cNvSpPr>
            <a:spLocks noChangeArrowheads="1"/>
          </p:cNvSpPr>
          <p:nvPr/>
        </p:nvSpPr>
        <p:spPr bwMode="auto">
          <a:xfrm>
            <a:off x="2794566" y="4790585"/>
            <a:ext cx="2293937" cy="276999"/>
          </a:xfrm>
          <a:prstGeom prst="rect">
            <a:avLst/>
          </a:prstGeom>
          <a:solidFill>
            <a:srgbClr val="FFFFFF"/>
          </a:solidFill>
          <a:ln w="9525">
            <a:solidFill>
              <a:srgbClr val="000000"/>
            </a:solidFill>
            <a:miter lim="800000"/>
            <a:headEnd/>
            <a:tailEnd/>
          </a:ln>
        </p:spPr>
        <p:txBody>
          <a:bodyPr lIns="0" tIns="0" rIns="0" bIns="0" anchor="ctr">
            <a:spAutoFit/>
          </a:bodyPr>
          <a:lstStyle/>
          <a:p>
            <a:pPr algn="just" fontAlgn="base">
              <a:spcBef>
                <a:spcPct val="0"/>
              </a:spcBef>
              <a:spcAft>
                <a:spcPct val="0"/>
              </a:spcAft>
            </a:pPr>
            <a:r>
              <a:rPr lang="en-US" altLang="zh-CN">
                <a:solidFill>
                  <a:prstClr val="black"/>
                </a:solidFill>
                <a:cs typeface="Arial" charset="0"/>
              </a:rPr>
              <a:t>+writeToFile()</a:t>
            </a:r>
          </a:p>
        </p:txBody>
      </p:sp>
      <p:sp>
        <p:nvSpPr>
          <p:cNvPr id="10" name="AutoShape 15"/>
          <p:cNvSpPr>
            <a:spLocks noChangeArrowheads="1"/>
          </p:cNvSpPr>
          <p:nvPr/>
        </p:nvSpPr>
        <p:spPr bwMode="auto">
          <a:xfrm>
            <a:off x="2794566" y="5478463"/>
            <a:ext cx="2293938" cy="431995"/>
          </a:xfrm>
          <a:prstGeom prst="foldedCorner">
            <a:avLst>
              <a:gd name="adj" fmla="val 12500"/>
            </a:avLst>
          </a:prstGeom>
          <a:solidFill>
            <a:srgbClr val="FFFFFF"/>
          </a:solidFill>
          <a:ln w="12700">
            <a:solidFill>
              <a:srgbClr val="000000"/>
            </a:solidFill>
            <a:round/>
            <a:headEnd/>
            <a:tailEnd/>
          </a:ln>
        </p:spPr>
        <p:txBody>
          <a:bodyPr wrap="square" tIns="36000" bIns="36000">
            <a:spAutoFit/>
          </a:bodyPr>
          <a:lstStyle/>
          <a:p>
            <a:pPr algn="ctr" fontAlgn="base">
              <a:spcBef>
                <a:spcPct val="0"/>
              </a:spcBef>
              <a:spcAft>
                <a:spcPct val="0"/>
              </a:spcAft>
            </a:pPr>
            <a:r>
              <a:rPr lang="en-US" altLang="zh-CN" sz="2000" b="1">
                <a:solidFill>
                  <a:prstClr val="black"/>
                </a:solidFill>
                <a:cs typeface="Arial" charset="0"/>
              </a:rPr>
              <a:t>Encrypted file</a:t>
            </a:r>
          </a:p>
        </p:txBody>
      </p:sp>
      <p:sp>
        <p:nvSpPr>
          <p:cNvPr id="11" name="Line 16"/>
          <p:cNvSpPr>
            <a:spLocks noChangeShapeType="1"/>
          </p:cNvSpPr>
          <p:nvPr/>
        </p:nvSpPr>
        <p:spPr bwMode="auto">
          <a:xfrm flipH="1">
            <a:off x="3931215" y="1685854"/>
            <a:ext cx="3" cy="351675"/>
          </a:xfrm>
          <a:prstGeom prst="line">
            <a:avLst/>
          </a:prstGeom>
          <a:noFill/>
          <a:ln w="38100">
            <a:solidFill>
              <a:srgbClr val="0000CC"/>
            </a:solidFill>
            <a:round/>
            <a:headEnd/>
            <a:tailEnd type="triangle"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smtClean="0">
              <a:ln>
                <a:noFill/>
              </a:ln>
              <a:solidFill>
                <a:prstClr val="black"/>
              </a:solidFill>
              <a:effectLst/>
              <a:uLnTx/>
              <a:uFillTx/>
            </a:endParaRPr>
          </a:p>
        </p:txBody>
      </p:sp>
      <p:sp>
        <p:nvSpPr>
          <p:cNvPr id="12" name="Line 19"/>
          <p:cNvSpPr>
            <a:spLocks noChangeShapeType="1"/>
          </p:cNvSpPr>
          <p:nvPr/>
        </p:nvSpPr>
        <p:spPr bwMode="auto">
          <a:xfrm>
            <a:off x="1780153" y="1867036"/>
            <a:ext cx="4570413" cy="0"/>
          </a:xfrm>
          <a:prstGeom prst="line">
            <a:avLst/>
          </a:prstGeom>
          <a:noFill/>
          <a:ln w="9525">
            <a:solidFill>
              <a:srgbClr val="000000"/>
            </a:solidFill>
            <a:prstDash val="dash"/>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smtClean="0">
              <a:ln>
                <a:noFill/>
              </a:ln>
              <a:solidFill>
                <a:prstClr val="black"/>
              </a:solidFill>
              <a:effectLst/>
              <a:uLnTx/>
              <a:uFillTx/>
            </a:endParaRPr>
          </a:p>
        </p:txBody>
      </p:sp>
      <p:sp>
        <p:nvSpPr>
          <p:cNvPr id="13" name="Line 20"/>
          <p:cNvSpPr>
            <a:spLocks noChangeShapeType="1"/>
          </p:cNvSpPr>
          <p:nvPr/>
        </p:nvSpPr>
        <p:spPr bwMode="auto">
          <a:xfrm>
            <a:off x="1772216" y="4198375"/>
            <a:ext cx="4570412" cy="0"/>
          </a:xfrm>
          <a:prstGeom prst="line">
            <a:avLst/>
          </a:prstGeom>
          <a:noFill/>
          <a:ln w="9525">
            <a:solidFill>
              <a:srgbClr val="000000"/>
            </a:solidFill>
            <a:prstDash val="dash"/>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smtClean="0">
              <a:ln>
                <a:noFill/>
              </a:ln>
              <a:solidFill>
                <a:prstClr val="black"/>
              </a:solidFill>
              <a:effectLst/>
              <a:uLnTx/>
              <a:uFillTx/>
            </a:endParaRPr>
          </a:p>
        </p:txBody>
      </p:sp>
      <p:sp>
        <p:nvSpPr>
          <p:cNvPr id="14" name="Line 24"/>
          <p:cNvSpPr>
            <a:spLocks noChangeShapeType="1"/>
          </p:cNvSpPr>
          <p:nvPr/>
        </p:nvSpPr>
        <p:spPr bwMode="auto">
          <a:xfrm>
            <a:off x="1772216" y="5190561"/>
            <a:ext cx="4570412" cy="0"/>
          </a:xfrm>
          <a:prstGeom prst="line">
            <a:avLst/>
          </a:prstGeom>
          <a:noFill/>
          <a:ln w="9525">
            <a:solidFill>
              <a:srgbClr val="000000"/>
            </a:solidFill>
            <a:prstDash val="dash"/>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smtClean="0">
              <a:ln>
                <a:noFill/>
              </a:ln>
              <a:solidFill>
                <a:prstClr val="black"/>
              </a:solidFill>
              <a:effectLst/>
              <a:uLnTx/>
              <a:uFillTx/>
            </a:endParaRPr>
          </a:p>
        </p:txBody>
      </p:sp>
      <p:sp>
        <p:nvSpPr>
          <p:cNvPr id="15" name="Line 16"/>
          <p:cNvSpPr>
            <a:spLocks noChangeShapeType="1"/>
          </p:cNvSpPr>
          <p:nvPr/>
        </p:nvSpPr>
        <p:spPr bwMode="auto">
          <a:xfrm flipH="1">
            <a:off x="3931216" y="3936344"/>
            <a:ext cx="0" cy="466153"/>
          </a:xfrm>
          <a:prstGeom prst="line">
            <a:avLst/>
          </a:prstGeom>
          <a:noFill/>
          <a:ln w="38100">
            <a:solidFill>
              <a:srgbClr val="0000CC"/>
            </a:solidFill>
            <a:round/>
            <a:headEnd/>
            <a:tailEnd type="triangle"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smtClean="0">
              <a:ln>
                <a:noFill/>
              </a:ln>
              <a:solidFill>
                <a:prstClr val="black"/>
              </a:solidFill>
              <a:effectLst/>
              <a:uLnTx/>
              <a:uFillTx/>
            </a:endParaRPr>
          </a:p>
        </p:txBody>
      </p:sp>
      <p:sp>
        <p:nvSpPr>
          <p:cNvPr id="16" name="Line 16"/>
          <p:cNvSpPr>
            <a:spLocks noChangeShapeType="1"/>
          </p:cNvSpPr>
          <p:nvPr/>
        </p:nvSpPr>
        <p:spPr bwMode="auto">
          <a:xfrm flipH="1">
            <a:off x="3931216" y="5091868"/>
            <a:ext cx="0" cy="381831"/>
          </a:xfrm>
          <a:prstGeom prst="line">
            <a:avLst/>
          </a:prstGeom>
          <a:noFill/>
          <a:ln w="38100">
            <a:solidFill>
              <a:srgbClr val="0000CC"/>
            </a:solidFill>
            <a:round/>
            <a:headEnd/>
            <a:tailEnd type="triangle"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smtClean="0">
              <a:ln>
                <a:noFill/>
              </a:ln>
              <a:solidFill>
                <a:prstClr val="black"/>
              </a:solidFill>
              <a:effectLst/>
              <a:uLnTx/>
              <a:uFillTx/>
            </a:endParaRPr>
          </a:p>
        </p:txBody>
      </p:sp>
      <p:sp>
        <p:nvSpPr>
          <p:cNvPr id="17" name="Line 16"/>
          <p:cNvSpPr>
            <a:spLocks noChangeShapeType="1"/>
          </p:cNvSpPr>
          <p:nvPr/>
        </p:nvSpPr>
        <p:spPr bwMode="auto">
          <a:xfrm>
            <a:off x="3931214" y="2364195"/>
            <a:ext cx="4" cy="296151"/>
          </a:xfrm>
          <a:prstGeom prst="line">
            <a:avLst/>
          </a:prstGeom>
          <a:noFill/>
          <a:ln w="38100">
            <a:solidFill>
              <a:srgbClr val="0000CC"/>
            </a:solidFill>
            <a:round/>
            <a:headEnd/>
            <a:tailEnd type="triangle"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smtClean="0">
              <a:ln>
                <a:noFill/>
              </a:ln>
              <a:solidFill>
                <a:prstClr val="black"/>
              </a:solidFill>
              <a:effectLst/>
              <a:uLnTx/>
              <a:uFillTx/>
            </a:endParaRPr>
          </a:p>
        </p:txBody>
      </p:sp>
      <p:sp>
        <p:nvSpPr>
          <p:cNvPr id="18" name="TextBox 1"/>
          <p:cNvSpPr txBox="1">
            <a:spLocks noChangeArrowheads="1"/>
          </p:cNvSpPr>
          <p:nvPr/>
        </p:nvSpPr>
        <p:spPr bwMode="auto">
          <a:xfrm>
            <a:off x="5541734" y="3074570"/>
            <a:ext cx="3140150" cy="400110"/>
          </a:xfrm>
          <a:prstGeom prst="rect">
            <a:avLst/>
          </a:prstGeom>
          <a:noFill/>
          <a:ln w="9525">
            <a:noFill/>
            <a:miter lim="800000"/>
            <a:headEnd/>
            <a:tailEnd/>
          </a:ln>
        </p:spPr>
        <p:txBody>
          <a:bodyPr wrap="square">
            <a:spAutoFit/>
          </a:bodyPr>
          <a:lstStyle/>
          <a:p>
            <a:pPr fontAlgn="base">
              <a:spcBef>
                <a:spcPct val="0"/>
              </a:spcBef>
              <a:spcAft>
                <a:spcPct val="0"/>
              </a:spcAft>
            </a:pPr>
            <a:r>
              <a:rPr lang="zh-CN" altLang="en-US" sz="2000" b="1" dirty="0">
                <a:solidFill>
                  <a:srgbClr val="0000CC"/>
                </a:solidFill>
                <a:latin typeface="微软雅黑" panose="020B0503020204020204" pitchFamily="34" charset="-122"/>
                <a:ea typeface="微软雅黑" panose="020B0503020204020204" pitchFamily="34" charset="-122"/>
              </a:rPr>
              <a:t>该类</a:t>
            </a:r>
            <a:r>
              <a:rPr lang="zh-CN" altLang="en-US" sz="2000" b="1" dirty="0" smtClean="0">
                <a:solidFill>
                  <a:srgbClr val="0000CC"/>
                </a:solidFill>
                <a:latin typeface="微软雅黑" panose="020B0503020204020204" pitchFamily="34" charset="-122"/>
                <a:ea typeface="微软雅黑" panose="020B0503020204020204" pitchFamily="34" charset="-122"/>
              </a:rPr>
              <a:t>会经常变化，不稳定</a:t>
            </a:r>
            <a:endParaRPr lang="zh-CN" altLang="en-US" sz="2000" b="1" dirty="0">
              <a:solidFill>
                <a:srgbClr val="0000CC"/>
              </a:solidFill>
              <a:latin typeface="微软雅黑" panose="020B0503020204020204" pitchFamily="34" charset="-122"/>
              <a:ea typeface="微软雅黑" panose="020B0503020204020204" pitchFamily="34" charset="-122"/>
            </a:endParaRPr>
          </a:p>
        </p:txBody>
      </p:sp>
      <p:sp>
        <p:nvSpPr>
          <p:cNvPr id="19" name="Text Box 21"/>
          <p:cNvSpPr txBox="1">
            <a:spLocks noChangeArrowheads="1"/>
          </p:cNvSpPr>
          <p:nvPr/>
        </p:nvSpPr>
        <p:spPr bwMode="auto">
          <a:xfrm>
            <a:off x="712407" y="1323087"/>
            <a:ext cx="1296000" cy="329588"/>
          </a:xfrm>
          <a:prstGeom prst="rect">
            <a:avLst/>
          </a:prstGeom>
          <a:solidFill>
            <a:srgbClr val="FFFFFF"/>
          </a:solidFill>
          <a:ln w="12700" algn="ctr">
            <a:noFill/>
            <a:miter lim="800000"/>
            <a:headEnd/>
            <a:tailEnd/>
          </a:ln>
        </p:spPr>
        <p:txBody>
          <a:bodyPr lIns="0" tIns="10800" rIns="0" bIns="10800">
            <a:spAutoFit/>
          </a:bodyPr>
          <a:lstStyle/>
          <a:p>
            <a:pPr algn="ctr" fontAlgn="base">
              <a:spcBef>
                <a:spcPct val="0"/>
              </a:spcBef>
              <a:spcAft>
                <a:spcPct val="0"/>
              </a:spcAft>
            </a:pPr>
            <a:r>
              <a:rPr lang="zh-CN" altLang="en-US" sz="2000">
                <a:solidFill>
                  <a:prstClr val="black"/>
                </a:solidFill>
                <a:latin typeface="微软雅黑" panose="020B0503020204020204" pitchFamily="34" charset="-122"/>
                <a:ea typeface="微软雅黑" panose="020B0503020204020204" pitchFamily="34" charset="-122"/>
              </a:rPr>
              <a:t>显示层</a:t>
            </a:r>
          </a:p>
        </p:txBody>
      </p:sp>
      <p:sp>
        <p:nvSpPr>
          <p:cNvPr id="20" name="Text Box 22"/>
          <p:cNvSpPr txBox="1">
            <a:spLocks noChangeArrowheads="1"/>
          </p:cNvSpPr>
          <p:nvPr/>
        </p:nvSpPr>
        <p:spPr bwMode="auto">
          <a:xfrm>
            <a:off x="706851" y="2798854"/>
            <a:ext cx="1296000" cy="329588"/>
          </a:xfrm>
          <a:prstGeom prst="rect">
            <a:avLst/>
          </a:prstGeom>
          <a:solidFill>
            <a:srgbClr val="FFFFFF"/>
          </a:solidFill>
          <a:ln w="12700" algn="ctr">
            <a:noFill/>
            <a:miter lim="800000"/>
            <a:headEnd/>
            <a:tailEnd/>
          </a:ln>
        </p:spPr>
        <p:txBody>
          <a:bodyPr lIns="0" tIns="10800" rIns="0" bIns="10800">
            <a:spAutoFit/>
          </a:bodyPr>
          <a:lstStyle/>
          <a:p>
            <a:pPr algn="ctr" fontAlgn="base">
              <a:spcBef>
                <a:spcPct val="0"/>
              </a:spcBef>
              <a:spcAft>
                <a:spcPct val="0"/>
              </a:spcAft>
            </a:pPr>
            <a:r>
              <a:rPr lang="zh-CN" altLang="en-US" sz="2000">
                <a:solidFill>
                  <a:prstClr val="black"/>
                </a:solidFill>
                <a:latin typeface="微软雅黑" panose="020B0503020204020204" pitchFamily="34" charset="-122"/>
                <a:ea typeface="微软雅黑" panose="020B0503020204020204" pitchFamily="34" charset="-122"/>
              </a:rPr>
              <a:t>应用层</a:t>
            </a:r>
          </a:p>
        </p:txBody>
      </p:sp>
      <p:sp>
        <p:nvSpPr>
          <p:cNvPr id="21" name="Text Box 23"/>
          <p:cNvSpPr txBox="1">
            <a:spLocks noChangeArrowheads="1"/>
          </p:cNvSpPr>
          <p:nvPr/>
        </p:nvSpPr>
        <p:spPr bwMode="auto">
          <a:xfrm>
            <a:off x="706851" y="4534307"/>
            <a:ext cx="1296000" cy="329588"/>
          </a:xfrm>
          <a:prstGeom prst="rect">
            <a:avLst/>
          </a:prstGeom>
          <a:solidFill>
            <a:srgbClr val="FFFFFF"/>
          </a:solidFill>
          <a:ln w="12700" algn="ctr">
            <a:noFill/>
            <a:miter lim="800000"/>
            <a:headEnd/>
            <a:tailEnd/>
          </a:ln>
        </p:spPr>
        <p:txBody>
          <a:bodyPr lIns="0" tIns="10800" rIns="0" bIns="10800">
            <a:spAutoFit/>
          </a:bodyPr>
          <a:lstStyle/>
          <a:p>
            <a:pPr algn="ctr" fontAlgn="base">
              <a:spcBef>
                <a:spcPct val="0"/>
              </a:spcBef>
              <a:spcAft>
                <a:spcPct val="0"/>
              </a:spcAft>
            </a:pPr>
            <a:r>
              <a:rPr lang="zh-CN" altLang="en-US" sz="2000">
                <a:solidFill>
                  <a:prstClr val="black"/>
                </a:solidFill>
                <a:latin typeface="微软雅黑" panose="020B0503020204020204" pitchFamily="34" charset="-122"/>
                <a:ea typeface="微软雅黑" panose="020B0503020204020204" pitchFamily="34" charset="-122"/>
              </a:rPr>
              <a:t>数据层</a:t>
            </a:r>
          </a:p>
        </p:txBody>
      </p:sp>
      <p:sp>
        <p:nvSpPr>
          <p:cNvPr id="22" name="Text Box 25"/>
          <p:cNvSpPr txBox="1">
            <a:spLocks noChangeArrowheads="1"/>
          </p:cNvSpPr>
          <p:nvPr/>
        </p:nvSpPr>
        <p:spPr bwMode="auto">
          <a:xfrm>
            <a:off x="706851" y="5537655"/>
            <a:ext cx="1296000" cy="329588"/>
          </a:xfrm>
          <a:prstGeom prst="rect">
            <a:avLst/>
          </a:prstGeom>
          <a:solidFill>
            <a:srgbClr val="FFFFFF"/>
          </a:solidFill>
          <a:ln w="12700" algn="ctr">
            <a:noFill/>
            <a:miter lim="800000"/>
            <a:headEnd/>
            <a:tailEnd/>
          </a:ln>
        </p:spPr>
        <p:txBody>
          <a:bodyPr lIns="0" tIns="10800" rIns="0" bIns="10800">
            <a:spAutoFit/>
          </a:bodyPr>
          <a:lstStyle/>
          <a:p>
            <a:pPr algn="ctr" fontAlgn="base">
              <a:spcBef>
                <a:spcPct val="0"/>
              </a:spcBef>
              <a:spcAft>
                <a:spcPct val="0"/>
              </a:spcAft>
            </a:pPr>
            <a:r>
              <a:rPr lang="zh-CN" altLang="en-US" sz="2000">
                <a:solidFill>
                  <a:prstClr val="black"/>
                </a:solidFill>
                <a:latin typeface="微软雅黑" panose="020B0503020204020204" pitchFamily="34" charset="-122"/>
                <a:ea typeface="微软雅黑" panose="020B0503020204020204" pitchFamily="34" charset="-122"/>
              </a:rPr>
              <a:t>数据文件</a:t>
            </a:r>
          </a:p>
        </p:txBody>
      </p:sp>
    </p:spTree>
    <p:extLst>
      <p:ext uri="{BB962C8B-B14F-4D97-AF65-F5344CB8AC3E}">
        <p14:creationId xmlns:p14="http://schemas.microsoft.com/office/powerpoint/2010/main" val="3771137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Protected Variations</a:t>
            </a:r>
            <a:r>
              <a:rPr lang="zh-CN" altLang="en-US"/>
              <a:t>示例</a:t>
            </a:r>
          </a:p>
        </p:txBody>
      </p:sp>
      <p:sp>
        <p:nvSpPr>
          <p:cNvPr id="4" name="Rectangle 11"/>
          <p:cNvSpPr>
            <a:spLocks noChangeArrowheads="1"/>
          </p:cNvSpPr>
          <p:nvPr/>
        </p:nvSpPr>
        <p:spPr bwMode="auto">
          <a:xfrm>
            <a:off x="2923074" y="2719957"/>
            <a:ext cx="2160588" cy="307777"/>
          </a:xfrm>
          <a:prstGeom prst="rect">
            <a:avLst/>
          </a:prstGeom>
          <a:solidFill>
            <a:srgbClr val="FFFFFF"/>
          </a:solidFill>
          <a:ln w="9525">
            <a:solidFill>
              <a:srgbClr val="000000"/>
            </a:solidFill>
            <a:miter lim="800000"/>
            <a:headEnd/>
            <a:tailEnd/>
          </a:ln>
        </p:spPr>
        <p:txBody>
          <a:bodyPr lIns="0" tIns="0" rIns="0" bIns="0" anchor="ctr">
            <a:spAutoFit/>
          </a:bodyPr>
          <a:lstStyle/>
          <a:p>
            <a:pPr algn="ctr" fontAlgn="base">
              <a:spcBef>
                <a:spcPct val="0"/>
              </a:spcBef>
              <a:spcAft>
                <a:spcPct val="0"/>
              </a:spcAft>
            </a:pPr>
            <a:r>
              <a:rPr lang="en-US" altLang="zh-CN" sz="2000" b="1" i="1">
                <a:solidFill>
                  <a:prstClr val="black"/>
                </a:solidFill>
                <a:cs typeface="Arial" charset="0"/>
              </a:rPr>
              <a:t>Encryption</a:t>
            </a:r>
            <a:endParaRPr lang="en-US" altLang="zh-CN" sz="2000" i="1">
              <a:solidFill>
                <a:prstClr val="black"/>
              </a:solidFill>
              <a:cs typeface="Arial" charset="0"/>
            </a:endParaRPr>
          </a:p>
        </p:txBody>
      </p:sp>
      <p:sp>
        <p:nvSpPr>
          <p:cNvPr id="5" name="Rectangle 12"/>
          <p:cNvSpPr>
            <a:spLocks noChangeArrowheads="1"/>
          </p:cNvSpPr>
          <p:nvPr/>
        </p:nvSpPr>
        <p:spPr bwMode="auto">
          <a:xfrm>
            <a:off x="2923074" y="3026345"/>
            <a:ext cx="2160588" cy="307777"/>
          </a:xfrm>
          <a:prstGeom prst="rect">
            <a:avLst/>
          </a:prstGeom>
          <a:solidFill>
            <a:srgbClr val="FFFFFF"/>
          </a:solidFill>
          <a:ln w="9525">
            <a:solidFill>
              <a:srgbClr val="000000"/>
            </a:solidFill>
            <a:miter lim="800000"/>
            <a:headEnd/>
            <a:tailEnd/>
          </a:ln>
        </p:spPr>
        <p:txBody>
          <a:bodyPr lIns="0" tIns="0" rIns="0" bIns="0" anchor="ctr">
            <a:spAutoFit/>
          </a:bodyPr>
          <a:lstStyle/>
          <a:p>
            <a:pPr algn="just" fontAlgn="base">
              <a:spcBef>
                <a:spcPct val="0"/>
              </a:spcBef>
              <a:spcAft>
                <a:spcPct val="0"/>
              </a:spcAft>
            </a:pPr>
            <a:r>
              <a:rPr lang="en-US" altLang="zh-CN" sz="2000" i="1">
                <a:solidFill>
                  <a:prstClr val="black"/>
                </a:solidFill>
                <a:cs typeface="Arial" charset="0"/>
              </a:rPr>
              <a:t>+encry()</a:t>
            </a:r>
          </a:p>
        </p:txBody>
      </p:sp>
      <p:cxnSp>
        <p:nvCxnSpPr>
          <p:cNvPr id="6" name="直接连接符 5"/>
          <p:cNvCxnSpPr/>
          <p:nvPr/>
        </p:nvCxnSpPr>
        <p:spPr>
          <a:xfrm>
            <a:off x="1907868" y="3622780"/>
            <a:ext cx="4111625" cy="0"/>
          </a:xfrm>
          <a:prstGeom prst="line">
            <a:avLst/>
          </a:prstGeom>
          <a:noFill/>
          <a:ln w="19050" cap="flat" cmpd="sng" algn="ctr">
            <a:solidFill>
              <a:srgbClr val="0000FF"/>
            </a:solidFill>
            <a:prstDash val="solid"/>
          </a:ln>
          <a:effectLst/>
        </p:spPr>
      </p:cxnSp>
      <p:cxnSp>
        <p:nvCxnSpPr>
          <p:cNvPr id="7" name="直接连接符 6"/>
          <p:cNvCxnSpPr/>
          <p:nvPr/>
        </p:nvCxnSpPr>
        <p:spPr>
          <a:xfrm>
            <a:off x="1906281" y="3622780"/>
            <a:ext cx="1" cy="177800"/>
          </a:xfrm>
          <a:prstGeom prst="line">
            <a:avLst/>
          </a:prstGeom>
          <a:noFill/>
          <a:ln w="19050" cap="flat" cmpd="sng" algn="ctr">
            <a:solidFill>
              <a:srgbClr val="0000FF"/>
            </a:solidFill>
            <a:prstDash val="solid"/>
          </a:ln>
          <a:effectLst/>
        </p:spPr>
      </p:cxnSp>
      <p:cxnSp>
        <p:nvCxnSpPr>
          <p:cNvPr id="9" name="直接连接符 8"/>
          <p:cNvCxnSpPr/>
          <p:nvPr/>
        </p:nvCxnSpPr>
        <p:spPr>
          <a:xfrm>
            <a:off x="6019493" y="3622780"/>
            <a:ext cx="0" cy="193675"/>
          </a:xfrm>
          <a:prstGeom prst="line">
            <a:avLst/>
          </a:prstGeom>
          <a:noFill/>
          <a:ln w="19050" cap="flat" cmpd="sng" algn="ctr">
            <a:solidFill>
              <a:srgbClr val="0000FF"/>
            </a:solidFill>
            <a:prstDash val="solid"/>
          </a:ln>
          <a:effectLst/>
        </p:spPr>
      </p:cxnSp>
      <p:sp>
        <p:nvSpPr>
          <p:cNvPr id="10" name="上箭头 9"/>
          <p:cNvSpPr/>
          <p:nvPr/>
        </p:nvSpPr>
        <p:spPr>
          <a:xfrm>
            <a:off x="3863668" y="3364218"/>
            <a:ext cx="211138" cy="444502"/>
          </a:xfrm>
          <a:prstGeom prst="upArrow">
            <a:avLst>
              <a:gd name="adj1" fmla="val 0"/>
              <a:gd name="adj2" fmla="val 67637"/>
            </a:avLst>
          </a:prstGeom>
          <a:solidFill>
            <a:schemeClr val="bg1"/>
          </a:solidFill>
          <a:ln w="25400" cap="flat" cmpd="sng" algn="ctr">
            <a:solidFill>
              <a:srgbClr val="0000FF"/>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Calibri"/>
              <a:ea typeface="宋体" panose="02010600030101010101" pitchFamily="2" charset="-122"/>
              <a:cs typeface="Arial" panose="020B0604020202020204" pitchFamily="34" charset="0"/>
            </a:endParaRPr>
          </a:p>
        </p:txBody>
      </p:sp>
      <p:sp>
        <p:nvSpPr>
          <p:cNvPr id="11" name="Rectangle 6"/>
          <p:cNvSpPr>
            <a:spLocks noChangeArrowheads="1"/>
          </p:cNvSpPr>
          <p:nvPr/>
        </p:nvSpPr>
        <p:spPr bwMode="auto">
          <a:xfrm>
            <a:off x="2584143" y="1452433"/>
            <a:ext cx="2838450" cy="307777"/>
          </a:xfrm>
          <a:prstGeom prst="rect">
            <a:avLst/>
          </a:prstGeom>
          <a:solidFill>
            <a:srgbClr val="FFFFFF"/>
          </a:solidFill>
          <a:ln w="9525">
            <a:solidFill>
              <a:srgbClr val="000000"/>
            </a:solidFill>
            <a:miter lim="800000"/>
            <a:headEnd/>
            <a:tailEnd/>
          </a:ln>
        </p:spPr>
        <p:txBody>
          <a:bodyPr lIns="0" tIns="0" rIns="0" bIns="0" anchor="ctr">
            <a:spAutoFit/>
          </a:bodyPr>
          <a:lstStyle/>
          <a:p>
            <a:pPr algn="ctr" fontAlgn="base">
              <a:spcBef>
                <a:spcPct val="0"/>
              </a:spcBef>
              <a:spcAft>
                <a:spcPct val="0"/>
              </a:spcAft>
            </a:pPr>
            <a:r>
              <a:rPr lang="en-US" altLang="zh-CN" sz="2000" b="1">
                <a:solidFill>
                  <a:prstClr val="black"/>
                </a:solidFill>
                <a:cs typeface="Arial" charset="0"/>
              </a:rPr>
              <a:t>ClientUI</a:t>
            </a:r>
            <a:endParaRPr lang="en-US" altLang="zh-CN" sz="2000">
              <a:solidFill>
                <a:prstClr val="black"/>
              </a:solidFill>
              <a:cs typeface="Arial" charset="0"/>
            </a:endParaRPr>
          </a:p>
        </p:txBody>
      </p:sp>
      <p:sp>
        <p:nvSpPr>
          <p:cNvPr id="12" name="Rectangle 9"/>
          <p:cNvSpPr>
            <a:spLocks noChangeArrowheads="1"/>
          </p:cNvSpPr>
          <p:nvPr/>
        </p:nvSpPr>
        <p:spPr bwMode="auto">
          <a:xfrm>
            <a:off x="3018324" y="2050254"/>
            <a:ext cx="1970088" cy="380480"/>
          </a:xfrm>
          <a:prstGeom prst="rect">
            <a:avLst/>
          </a:prstGeom>
          <a:solidFill>
            <a:srgbClr val="FFFFFF"/>
          </a:solidFill>
          <a:ln w="12700">
            <a:solidFill>
              <a:srgbClr val="000000"/>
            </a:solidFill>
            <a:miter lim="800000"/>
            <a:headEnd/>
            <a:tailEnd/>
          </a:ln>
        </p:spPr>
        <p:txBody>
          <a:bodyPr lIns="0" tIns="36000" rIns="0" bIns="36000" anchor="ctr">
            <a:spAutoFit/>
          </a:bodyPr>
          <a:lstStyle/>
          <a:p>
            <a:pPr algn="ctr" fontAlgn="base">
              <a:spcBef>
                <a:spcPct val="0"/>
              </a:spcBef>
              <a:spcAft>
                <a:spcPct val="0"/>
              </a:spcAft>
            </a:pPr>
            <a:r>
              <a:rPr lang="en-US" altLang="zh-CN" sz="2000" b="1">
                <a:solidFill>
                  <a:srgbClr val="000000"/>
                </a:solidFill>
                <a:cs typeface="Arial" charset="0"/>
              </a:rPr>
              <a:t>Facade</a:t>
            </a:r>
            <a:endParaRPr lang="en-US" altLang="zh-CN" sz="2000">
              <a:solidFill>
                <a:prstClr val="black"/>
              </a:solidFill>
              <a:cs typeface="Arial" charset="0"/>
            </a:endParaRPr>
          </a:p>
        </p:txBody>
      </p:sp>
      <p:sp>
        <p:nvSpPr>
          <p:cNvPr id="13" name="Line 16"/>
          <p:cNvSpPr>
            <a:spLocks noChangeShapeType="1"/>
          </p:cNvSpPr>
          <p:nvPr/>
        </p:nvSpPr>
        <p:spPr bwMode="auto">
          <a:xfrm flipH="1">
            <a:off x="3969237" y="1760211"/>
            <a:ext cx="0" cy="328738"/>
          </a:xfrm>
          <a:prstGeom prst="line">
            <a:avLst/>
          </a:prstGeom>
          <a:noFill/>
          <a:ln w="38100">
            <a:solidFill>
              <a:srgbClr val="0000CC"/>
            </a:solidFill>
            <a:round/>
            <a:headEnd/>
            <a:tailEnd type="triangle"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smtClean="0">
              <a:ln>
                <a:noFill/>
              </a:ln>
              <a:solidFill>
                <a:prstClr val="black"/>
              </a:solidFill>
              <a:effectLst/>
              <a:uLnTx/>
              <a:uFillTx/>
            </a:endParaRPr>
          </a:p>
        </p:txBody>
      </p:sp>
      <p:sp>
        <p:nvSpPr>
          <p:cNvPr id="14" name="Line 19"/>
          <p:cNvSpPr>
            <a:spLocks noChangeShapeType="1"/>
          </p:cNvSpPr>
          <p:nvPr/>
        </p:nvSpPr>
        <p:spPr bwMode="auto">
          <a:xfrm>
            <a:off x="618818" y="1878722"/>
            <a:ext cx="8064500" cy="0"/>
          </a:xfrm>
          <a:prstGeom prst="line">
            <a:avLst/>
          </a:prstGeom>
          <a:noFill/>
          <a:ln w="25400">
            <a:solidFill>
              <a:srgbClr val="0000CC"/>
            </a:solidFill>
            <a:prstDash val="dash"/>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smtClean="0">
              <a:ln>
                <a:noFill/>
              </a:ln>
              <a:solidFill>
                <a:prstClr val="black"/>
              </a:solidFill>
              <a:effectLst/>
              <a:uLnTx/>
              <a:uFillTx/>
            </a:endParaRPr>
          </a:p>
        </p:txBody>
      </p:sp>
      <p:sp>
        <p:nvSpPr>
          <p:cNvPr id="15" name="Text Box 21"/>
          <p:cNvSpPr txBox="1">
            <a:spLocks noChangeArrowheads="1"/>
          </p:cNvSpPr>
          <p:nvPr/>
        </p:nvSpPr>
        <p:spPr bwMode="auto">
          <a:xfrm>
            <a:off x="714593" y="1527659"/>
            <a:ext cx="1224000" cy="329588"/>
          </a:xfrm>
          <a:prstGeom prst="rect">
            <a:avLst/>
          </a:prstGeom>
          <a:solidFill>
            <a:srgbClr val="FFFFFF"/>
          </a:solidFill>
          <a:ln w="12700" algn="ctr">
            <a:noFill/>
            <a:miter lim="800000"/>
            <a:headEnd/>
            <a:tailEnd/>
          </a:ln>
        </p:spPr>
        <p:txBody>
          <a:bodyPr lIns="0" tIns="10800" rIns="0" bIns="10800">
            <a:spAutoFit/>
          </a:bodyPr>
          <a:lstStyle/>
          <a:p>
            <a:pPr algn="ctr" fontAlgn="base">
              <a:spcBef>
                <a:spcPct val="0"/>
              </a:spcBef>
              <a:spcAft>
                <a:spcPct val="0"/>
              </a:spcAft>
            </a:pPr>
            <a:r>
              <a:rPr lang="zh-CN" altLang="en-US" sz="2000">
                <a:latin typeface="微软雅黑" panose="020B0503020204020204" pitchFamily="34" charset="-122"/>
                <a:ea typeface="微软雅黑" panose="020B0503020204020204" pitchFamily="34" charset="-122"/>
              </a:rPr>
              <a:t>显示层</a:t>
            </a:r>
          </a:p>
        </p:txBody>
      </p:sp>
      <p:sp>
        <p:nvSpPr>
          <p:cNvPr id="16" name="Rectangle 13"/>
          <p:cNvSpPr>
            <a:spLocks noChangeArrowheads="1"/>
          </p:cNvSpPr>
          <p:nvPr/>
        </p:nvSpPr>
        <p:spPr bwMode="auto">
          <a:xfrm>
            <a:off x="2856400" y="4788005"/>
            <a:ext cx="2293937" cy="333375"/>
          </a:xfrm>
          <a:prstGeom prst="rect">
            <a:avLst/>
          </a:prstGeom>
          <a:solidFill>
            <a:srgbClr val="FFFFFF"/>
          </a:solidFill>
          <a:ln w="9525">
            <a:solidFill>
              <a:srgbClr val="000000"/>
            </a:solidFill>
            <a:miter lim="800000"/>
            <a:headEnd/>
            <a:tailEnd/>
          </a:ln>
        </p:spPr>
        <p:txBody>
          <a:bodyPr lIns="0" tIns="0" rIns="0" bIns="0" anchor="ctr"/>
          <a:lstStyle/>
          <a:p>
            <a:pPr algn="ctr" fontAlgn="base">
              <a:spcBef>
                <a:spcPct val="0"/>
              </a:spcBef>
              <a:spcAft>
                <a:spcPct val="0"/>
              </a:spcAft>
            </a:pPr>
            <a:r>
              <a:rPr lang="en-US" altLang="zh-CN" sz="2000" b="1">
                <a:solidFill>
                  <a:prstClr val="black"/>
                </a:solidFill>
                <a:cs typeface="Arial" charset="0"/>
              </a:rPr>
              <a:t>Output</a:t>
            </a:r>
            <a:endParaRPr lang="en-US" altLang="zh-CN" sz="2000">
              <a:solidFill>
                <a:prstClr val="black"/>
              </a:solidFill>
              <a:cs typeface="Arial" charset="0"/>
            </a:endParaRPr>
          </a:p>
        </p:txBody>
      </p:sp>
      <p:sp>
        <p:nvSpPr>
          <p:cNvPr id="17" name="Rectangle 14"/>
          <p:cNvSpPr>
            <a:spLocks noChangeArrowheads="1"/>
          </p:cNvSpPr>
          <p:nvPr/>
        </p:nvSpPr>
        <p:spPr bwMode="auto">
          <a:xfrm>
            <a:off x="2856400" y="5118664"/>
            <a:ext cx="2293937" cy="276999"/>
          </a:xfrm>
          <a:prstGeom prst="rect">
            <a:avLst/>
          </a:prstGeom>
          <a:solidFill>
            <a:srgbClr val="FFFFFF"/>
          </a:solidFill>
          <a:ln w="9525">
            <a:solidFill>
              <a:srgbClr val="000000"/>
            </a:solidFill>
            <a:miter lim="800000"/>
            <a:headEnd/>
            <a:tailEnd/>
          </a:ln>
        </p:spPr>
        <p:txBody>
          <a:bodyPr lIns="0" tIns="0" rIns="0" bIns="0" anchor="ctr">
            <a:spAutoFit/>
          </a:bodyPr>
          <a:lstStyle/>
          <a:p>
            <a:pPr algn="just" fontAlgn="base">
              <a:spcBef>
                <a:spcPct val="0"/>
              </a:spcBef>
              <a:spcAft>
                <a:spcPct val="0"/>
              </a:spcAft>
            </a:pPr>
            <a:r>
              <a:rPr lang="en-US" altLang="zh-CN">
                <a:solidFill>
                  <a:prstClr val="black"/>
                </a:solidFill>
                <a:cs typeface="Arial" charset="0"/>
              </a:rPr>
              <a:t>+writeToFile()</a:t>
            </a:r>
          </a:p>
        </p:txBody>
      </p:sp>
      <p:sp>
        <p:nvSpPr>
          <p:cNvPr id="18" name="AutoShape 15"/>
          <p:cNvSpPr>
            <a:spLocks noChangeArrowheads="1"/>
          </p:cNvSpPr>
          <p:nvPr/>
        </p:nvSpPr>
        <p:spPr bwMode="auto">
          <a:xfrm>
            <a:off x="2575641" y="5695703"/>
            <a:ext cx="2879725" cy="431995"/>
          </a:xfrm>
          <a:prstGeom prst="foldedCorner">
            <a:avLst>
              <a:gd name="adj" fmla="val 12500"/>
            </a:avLst>
          </a:prstGeom>
          <a:solidFill>
            <a:srgbClr val="FFFFFF"/>
          </a:solidFill>
          <a:ln w="12700">
            <a:solidFill>
              <a:srgbClr val="000000"/>
            </a:solidFill>
            <a:round/>
            <a:headEnd/>
            <a:tailEnd/>
          </a:ln>
        </p:spPr>
        <p:txBody>
          <a:bodyPr tIns="36000" bIns="36000">
            <a:spAutoFit/>
          </a:bodyPr>
          <a:lstStyle/>
          <a:p>
            <a:pPr algn="just" fontAlgn="base">
              <a:spcBef>
                <a:spcPct val="0"/>
              </a:spcBef>
              <a:spcAft>
                <a:spcPct val="0"/>
              </a:spcAft>
            </a:pPr>
            <a:r>
              <a:rPr lang="en-US" altLang="zh-CN" sz="2000" b="1">
                <a:solidFill>
                  <a:prstClr val="black"/>
                </a:solidFill>
                <a:cs typeface="Arial" charset="0"/>
              </a:rPr>
              <a:t>Encrypted file</a:t>
            </a:r>
          </a:p>
        </p:txBody>
      </p:sp>
      <p:sp>
        <p:nvSpPr>
          <p:cNvPr id="19" name="Line 20"/>
          <p:cNvSpPr>
            <a:spLocks noChangeShapeType="1"/>
          </p:cNvSpPr>
          <p:nvPr/>
        </p:nvSpPr>
        <p:spPr bwMode="auto">
          <a:xfrm>
            <a:off x="618818" y="4571693"/>
            <a:ext cx="7920038" cy="0"/>
          </a:xfrm>
          <a:prstGeom prst="line">
            <a:avLst/>
          </a:prstGeom>
          <a:noFill/>
          <a:ln w="25400">
            <a:solidFill>
              <a:srgbClr val="0000CC"/>
            </a:solidFill>
            <a:prstDash val="dash"/>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smtClean="0">
              <a:ln>
                <a:noFill/>
              </a:ln>
              <a:solidFill>
                <a:prstClr val="black"/>
              </a:solidFill>
              <a:effectLst/>
              <a:uLnTx/>
              <a:uFillTx/>
            </a:endParaRPr>
          </a:p>
        </p:txBody>
      </p:sp>
      <p:sp>
        <p:nvSpPr>
          <p:cNvPr id="20" name="Text Box 23"/>
          <p:cNvSpPr txBox="1">
            <a:spLocks noChangeArrowheads="1"/>
          </p:cNvSpPr>
          <p:nvPr/>
        </p:nvSpPr>
        <p:spPr bwMode="auto">
          <a:xfrm>
            <a:off x="714593" y="4883507"/>
            <a:ext cx="1224000" cy="329588"/>
          </a:xfrm>
          <a:prstGeom prst="rect">
            <a:avLst/>
          </a:prstGeom>
          <a:solidFill>
            <a:srgbClr val="FFFFFF"/>
          </a:solidFill>
          <a:ln w="12700" algn="ctr">
            <a:noFill/>
            <a:miter lim="800000"/>
            <a:headEnd/>
            <a:tailEnd/>
          </a:ln>
        </p:spPr>
        <p:txBody>
          <a:bodyPr lIns="0" tIns="10800" rIns="0" bIns="10800">
            <a:spAutoFit/>
          </a:bodyPr>
          <a:lstStyle/>
          <a:p>
            <a:pPr algn="ctr" fontAlgn="base">
              <a:spcBef>
                <a:spcPct val="0"/>
              </a:spcBef>
              <a:spcAft>
                <a:spcPct val="0"/>
              </a:spcAft>
            </a:pPr>
            <a:r>
              <a:rPr lang="zh-CN" altLang="en-US" sz="2000">
                <a:latin typeface="微软雅黑" panose="020B0503020204020204" pitchFamily="34" charset="-122"/>
                <a:ea typeface="微软雅黑" panose="020B0503020204020204" pitchFamily="34" charset="-122"/>
              </a:rPr>
              <a:t>数据层</a:t>
            </a:r>
          </a:p>
        </p:txBody>
      </p:sp>
      <p:sp>
        <p:nvSpPr>
          <p:cNvPr id="21" name="Line 24"/>
          <p:cNvSpPr>
            <a:spLocks noChangeShapeType="1"/>
          </p:cNvSpPr>
          <p:nvPr/>
        </p:nvSpPr>
        <p:spPr bwMode="auto">
          <a:xfrm>
            <a:off x="618818" y="5513135"/>
            <a:ext cx="8064500" cy="0"/>
          </a:xfrm>
          <a:prstGeom prst="line">
            <a:avLst/>
          </a:prstGeom>
          <a:noFill/>
          <a:ln w="25400">
            <a:solidFill>
              <a:srgbClr val="0000CC"/>
            </a:solidFill>
            <a:prstDash val="dash"/>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smtClean="0">
              <a:ln>
                <a:noFill/>
              </a:ln>
              <a:solidFill>
                <a:prstClr val="black"/>
              </a:solidFill>
              <a:effectLst/>
              <a:uLnTx/>
              <a:uFillTx/>
            </a:endParaRPr>
          </a:p>
        </p:txBody>
      </p:sp>
      <p:sp>
        <p:nvSpPr>
          <p:cNvPr id="22" name="Text Box 25"/>
          <p:cNvSpPr txBox="1">
            <a:spLocks noChangeArrowheads="1"/>
          </p:cNvSpPr>
          <p:nvPr/>
        </p:nvSpPr>
        <p:spPr bwMode="auto">
          <a:xfrm>
            <a:off x="714593" y="5667012"/>
            <a:ext cx="1224000" cy="329588"/>
          </a:xfrm>
          <a:prstGeom prst="rect">
            <a:avLst/>
          </a:prstGeom>
          <a:solidFill>
            <a:srgbClr val="FFFFFF"/>
          </a:solidFill>
          <a:ln w="12700" algn="ctr">
            <a:noFill/>
            <a:miter lim="800000"/>
            <a:headEnd/>
            <a:tailEnd/>
          </a:ln>
        </p:spPr>
        <p:txBody>
          <a:bodyPr lIns="0" tIns="10800" rIns="0" bIns="10800">
            <a:spAutoFit/>
          </a:bodyPr>
          <a:lstStyle/>
          <a:p>
            <a:pPr algn="ctr" fontAlgn="base">
              <a:spcBef>
                <a:spcPct val="0"/>
              </a:spcBef>
              <a:spcAft>
                <a:spcPct val="0"/>
              </a:spcAft>
            </a:pPr>
            <a:r>
              <a:rPr lang="zh-CN" altLang="en-US" sz="2000">
                <a:latin typeface="微软雅黑" panose="020B0503020204020204" pitchFamily="34" charset="-122"/>
                <a:ea typeface="微软雅黑" panose="020B0503020204020204" pitchFamily="34" charset="-122"/>
              </a:rPr>
              <a:t>数据文件</a:t>
            </a:r>
          </a:p>
        </p:txBody>
      </p:sp>
      <p:sp>
        <p:nvSpPr>
          <p:cNvPr id="23" name="Line 16"/>
          <p:cNvSpPr>
            <a:spLocks noChangeShapeType="1"/>
          </p:cNvSpPr>
          <p:nvPr/>
        </p:nvSpPr>
        <p:spPr bwMode="auto">
          <a:xfrm flipH="1">
            <a:off x="3969237" y="4337769"/>
            <a:ext cx="0" cy="452438"/>
          </a:xfrm>
          <a:prstGeom prst="line">
            <a:avLst/>
          </a:prstGeom>
          <a:noFill/>
          <a:ln w="38100">
            <a:solidFill>
              <a:srgbClr val="0000CC"/>
            </a:solidFill>
            <a:round/>
            <a:headEnd/>
            <a:tailEnd type="triangle"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smtClean="0">
              <a:ln>
                <a:noFill/>
              </a:ln>
              <a:solidFill>
                <a:prstClr val="black"/>
              </a:solidFill>
              <a:effectLst/>
              <a:uLnTx/>
              <a:uFillTx/>
            </a:endParaRPr>
          </a:p>
        </p:txBody>
      </p:sp>
      <p:sp>
        <p:nvSpPr>
          <p:cNvPr id="24" name="Line 16"/>
          <p:cNvSpPr>
            <a:spLocks noChangeShapeType="1"/>
          </p:cNvSpPr>
          <p:nvPr/>
        </p:nvSpPr>
        <p:spPr bwMode="auto">
          <a:xfrm flipH="1">
            <a:off x="3969237" y="5387875"/>
            <a:ext cx="0" cy="338447"/>
          </a:xfrm>
          <a:prstGeom prst="line">
            <a:avLst/>
          </a:prstGeom>
          <a:noFill/>
          <a:ln w="38100">
            <a:solidFill>
              <a:srgbClr val="0000CC"/>
            </a:solidFill>
            <a:round/>
            <a:headEnd/>
            <a:tailEnd type="triangle"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smtClean="0">
              <a:ln>
                <a:noFill/>
              </a:ln>
              <a:solidFill>
                <a:prstClr val="black"/>
              </a:solidFill>
              <a:effectLst/>
              <a:uLnTx/>
              <a:uFillTx/>
            </a:endParaRPr>
          </a:p>
        </p:txBody>
      </p:sp>
      <p:sp>
        <p:nvSpPr>
          <p:cNvPr id="25" name="Text Box 21"/>
          <p:cNvSpPr txBox="1">
            <a:spLocks noChangeArrowheads="1"/>
          </p:cNvSpPr>
          <p:nvPr/>
        </p:nvSpPr>
        <p:spPr bwMode="auto">
          <a:xfrm>
            <a:off x="714593" y="2188907"/>
            <a:ext cx="1224000" cy="329588"/>
          </a:xfrm>
          <a:prstGeom prst="rect">
            <a:avLst/>
          </a:prstGeom>
          <a:solidFill>
            <a:srgbClr val="FFFFFF"/>
          </a:solidFill>
          <a:ln w="12700" algn="ctr">
            <a:noFill/>
            <a:miter lim="800000"/>
            <a:headEnd/>
            <a:tailEnd/>
          </a:ln>
        </p:spPr>
        <p:txBody>
          <a:bodyPr lIns="0" tIns="10800" rIns="0" bIns="10800">
            <a:spAutoFit/>
          </a:bodyPr>
          <a:lstStyle/>
          <a:p>
            <a:pPr algn="ctr" fontAlgn="base">
              <a:spcBef>
                <a:spcPct val="0"/>
              </a:spcBef>
              <a:spcAft>
                <a:spcPct val="0"/>
              </a:spcAft>
            </a:pPr>
            <a:r>
              <a:rPr lang="zh-CN" altLang="en-US" sz="2000">
                <a:latin typeface="微软雅黑" panose="020B0503020204020204" pitchFamily="34" charset="-122"/>
                <a:ea typeface="微软雅黑" panose="020B0503020204020204" pitchFamily="34" charset="-122"/>
              </a:rPr>
              <a:t>应用层</a:t>
            </a:r>
          </a:p>
        </p:txBody>
      </p:sp>
      <p:sp>
        <p:nvSpPr>
          <p:cNvPr id="26" name="Rectangle 11"/>
          <p:cNvSpPr>
            <a:spLocks noChangeArrowheads="1"/>
          </p:cNvSpPr>
          <p:nvPr/>
        </p:nvSpPr>
        <p:spPr bwMode="auto">
          <a:xfrm>
            <a:off x="979181" y="3813586"/>
            <a:ext cx="1871662" cy="276999"/>
          </a:xfrm>
          <a:prstGeom prst="rect">
            <a:avLst/>
          </a:prstGeom>
          <a:solidFill>
            <a:srgbClr val="FFFFFF"/>
          </a:solidFill>
          <a:ln w="9525">
            <a:solidFill>
              <a:srgbClr val="000000"/>
            </a:solidFill>
            <a:miter lim="800000"/>
            <a:headEnd/>
            <a:tailEnd/>
          </a:ln>
        </p:spPr>
        <p:txBody>
          <a:bodyPr lIns="0" tIns="0" rIns="0" bIns="0" anchor="ctr">
            <a:spAutoFit/>
          </a:bodyPr>
          <a:lstStyle/>
          <a:p>
            <a:pPr algn="ctr" fontAlgn="base">
              <a:spcBef>
                <a:spcPct val="0"/>
              </a:spcBef>
              <a:spcAft>
                <a:spcPct val="0"/>
              </a:spcAft>
            </a:pPr>
            <a:r>
              <a:rPr lang="en-US" altLang="zh-CN" b="1">
                <a:solidFill>
                  <a:prstClr val="black"/>
                </a:solidFill>
                <a:cs typeface="Arial" charset="0"/>
              </a:rPr>
              <a:t>Encryption1</a:t>
            </a:r>
            <a:endParaRPr lang="en-US" altLang="zh-CN">
              <a:solidFill>
                <a:prstClr val="black"/>
              </a:solidFill>
              <a:cs typeface="Arial" charset="0"/>
            </a:endParaRPr>
          </a:p>
        </p:txBody>
      </p:sp>
      <p:sp>
        <p:nvSpPr>
          <p:cNvPr id="27" name="Rectangle 12"/>
          <p:cNvSpPr>
            <a:spLocks noChangeArrowheads="1"/>
          </p:cNvSpPr>
          <p:nvPr/>
        </p:nvSpPr>
        <p:spPr bwMode="auto">
          <a:xfrm>
            <a:off x="979181" y="4091499"/>
            <a:ext cx="1871662" cy="276999"/>
          </a:xfrm>
          <a:prstGeom prst="rect">
            <a:avLst/>
          </a:prstGeom>
          <a:solidFill>
            <a:srgbClr val="FFFFFF"/>
          </a:solidFill>
          <a:ln w="9525">
            <a:solidFill>
              <a:srgbClr val="000000"/>
            </a:solidFill>
            <a:miter lim="800000"/>
            <a:headEnd/>
            <a:tailEnd/>
          </a:ln>
        </p:spPr>
        <p:txBody>
          <a:bodyPr lIns="0" tIns="0" rIns="0" bIns="0" anchor="ctr">
            <a:spAutoFit/>
          </a:bodyPr>
          <a:lstStyle/>
          <a:p>
            <a:pPr algn="just" fontAlgn="base">
              <a:spcBef>
                <a:spcPct val="0"/>
              </a:spcBef>
              <a:spcAft>
                <a:spcPct val="0"/>
              </a:spcAft>
            </a:pPr>
            <a:r>
              <a:rPr lang="en-US" altLang="zh-CN">
                <a:solidFill>
                  <a:prstClr val="black"/>
                </a:solidFill>
                <a:cs typeface="Arial" charset="0"/>
              </a:rPr>
              <a:t>+encry()</a:t>
            </a:r>
          </a:p>
        </p:txBody>
      </p:sp>
      <p:sp>
        <p:nvSpPr>
          <p:cNvPr id="28" name="Rectangle 11"/>
          <p:cNvSpPr>
            <a:spLocks noChangeArrowheads="1"/>
          </p:cNvSpPr>
          <p:nvPr/>
        </p:nvSpPr>
        <p:spPr bwMode="auto">
          <a:xfrm>
            <a:off x="3031818" y="3813586"/>
            <a:ext cx="1943100" cy="276999"/>
          </a:xfrm>
          <a:prstGeom prst="rect">
            <a:avLst/>
          </a:prstGeom>
          <a:solidFill>
            <a:srgbClr val="FFFFFF"/>
          </a:solidFill>
          <a:ln w="9525">
            <a:solidFill>
              <a:srgbClr val="000000"/>
            </a:solidFill>
            <a:miter lim="800000"/>
            <a:headEnd/>
            <a:tailEnd/>
          </a:ln>
        </p:spPr>
        <p:txBody>
          <a:bodyPr lIns="0" tIns="0" rIns="0" bIns="0" anchor="ctr">
            <a:spAutoFit/>
          </a:bodyPr>
          <a:lstStyle/>
          <a:p>
            <a:pPr algn="ctr" fontAlgn="base">
              <a:spcBef>
                <a:spcPct val="0"/>
              </a:spcBef>
              <a:spcAft>
                <a:spcPct val="0"/>
              </a:spcAft>
            </a:pPr>
            <a:r>
              <a:rPr lang="en-US" altLang="zh-CN" b="1">
                <a:solidFill>
                  <a:prstClr val="black"/>
                </a:solidFill>
                <a:cs typeface="Arial" charset="0"/>
              </a:rPr>
              <a:t>Encryption2</a:t>
            </a:r>
            <a:endParaRPr lang="en-US" altLang="zh-CN">
              <a:solidFill>
                <a:prstClr val="black"/>
              </a:solidFill>
              <a:cs typeface="Arial" charset="0"/>
            </a:endParaRPr>
          </a:p>
        </p:txBody>
      </p:sp>
      <p:sp>
        <p:nvSpPr>
          <p:cNvPr id="29" name="Rectangle 12"/>
          <p:cNvSpPr>
            <a:spLocks noChangeArrowheads="1"/>
          </p:cNvSpPr>
          <p:nvPr/>
        </p:nvSpPr>
        <p:spPr bwMode="auto">
          <a:xfrm>
            <a:off x="3031818" y="4091499"/>
            <a:ext cx="1943100" cy="276999"/>
          </a:xfrm>
          <a:prstGeom prst="rect">
            <a:avLst/>
          </a:prstGeom>
          <a:solidFill>
            <a:srgbClr val="FFFFFF"/>
          </a:solidFill>
          <a:ln w="9525">
            <a:solidFill>
              <a:srgbClr val="000000"/>
            </a:solidFill>
            <a:miter lim="800000"/>
            <a:headEnd/>
            <a:tailEnd/>
          </a:ln>
        </p:spPr>
        <p:txBody>
          <a:bodyPr lIns="0" tIns="0" rIns="0" bIns="0" anchor="ctr">
            <a:spAutoFit/>
          </a:bodyPr>
          <a:lstStyle/>
          <a:p>
            <a:pPr algn="just" fontAlgn="base">
              <a:spcBef>
                <a:spcPct val="0"/>
              </a:spcBef>
              <a:spcAft>
                <a:spcPct val="0"/>
              </a:spcAft>
            </a:pPr>
            <a:r>
              <a:rPr lang="en-US" altLang="zh-CN">
                <a:solidFill>
                  <a:prstClr val="black"/>
                </a:solidFill>
                <a:cs typeface="Arial" charset="0"/>
              </a:rPr>
              <a:t>+encry()</a:t>
            </a:r>
          </a:p>
        </p:txBody>
      </p:sp>
      <p:sp>
        <p:nvSpPr>
          <p:cNvPr id="30" name="Rectangle 11"/>
          <p:cNvSpPr>
            <a:spLocks noChangeArrowheads="1"/>
          </p:cNvSpPr>
          <p:nvPr/>
        </p:nvSpPr>
        <p:spPr bwMode="auto">
          <a:xfrm>
            <a:off x="5083355" y="3813586"/>
            <a:ext cx="1944688" cy="276999"/>
          </a:xfrm>
          <a:prstGeom prst="rect">
            <a:avLst/>
          </a:prstGeom>
          <a:solidFill>
            <a:srgbClr val="FFFFFF"/>
          </a:solidFill>
          <a:ln w="9525">
            <a:solidFill>
              <a:srgbClr val="000000"/>
            </a:solidFill>
            <a:miter lim="800000"/>
            <a:headEnd/>
            <a:tailEnd/>
          </a:ln>
        </p:spPr>
        <p:txBody>
          <a:bodyPr lIns="0" tIns="0" rIns="0" bIns="0" anchor="ctr">
            <a:spAutoFit/>
          </a:bodyPr>
          <a:lstStyle/>
          <a:p>
            <a:pPr algn="ctr" fontAlgn="base">
              <a:spcBef>
                <a:spcPct val="0"/>
              </a:spcBef>
              <a:spcAft>
                <a:spcPct val="0"/>
              </a:spcAft>
            </a:pPr>
            <a:r>
              <a:rPr lang="en-US" altLang="zh-CN" b="1">
                <a:solidFill>
                  <a:prstClr val="black"/>
                </a:solidFill>
                <a:cs typeface="Arial" charset="0"/>
              </a:rPr>
              <a:t>Encryption3</a:t>
            </a:r>
            <a:endParaRPr lang="en-US" altLang="zh-CN">
              <a:solidFill>
                <a:prstClr val="black"/>
              </a:solidFill>
              <a:cs typeface="Arial" charset="0"/>
            </a:endParaRPr>
          </a:p>
        </p:txBody>
      </p:sp>
      <p:sp>
        <p:nvSpPr>
          <p:cNvPr id="31" name="Rectangle 12"/>
          <p:cNvSpPr>
            <a:spLocks noChangeArrowheads="1"/>
          </p:cNvSpPr>
          <p:nvPr/>
        </p:nvSpPr>
        <p:spPr bwMode="auto">
          <a:xfrm>
            <a:off x="5082868" y="4091499"/>
            <a:ext cx="1944688" cy="276999"/>
          </a:xfrm>
          <a:prstGeom prst="rect">
            <a:avLst/>
          </a:prstGeom>
          <a:solidFill>
            <a:srgbClr val="FFFFFF"/>
          </a:solidFill>
          <a:ln w="9525">
            <a:solidFill>
              <a:srgbClr val="000000"/>
            </a:solidFill>
            <a:miter lim="800000"/>
            <a:headEnd/>
            <a:tailEnd/>
          </a:ln>
        </p:spPr>
        <p:txBody>
          <a:bodyPr lIns="0" tIns="0" rIns="0" bIns="0" anchor="ctr">
            <a:spAutoFit/>
          </a:bodyPr>
          <a:lstStyle/>
          <a:p>
            <a:pPr algn="just" fontAlgn="base">
              <a:spcBef>
                <a:spcPct val="0"/>
              </a:spcBef>
              <a:spcAft>
                <a:spcPct val="0"/>
              </a:spcAft>
            </a:pPr>
            <a:r>
              <a:rPr lang="en-US" altLang="zh-CN">
                <a:solidFill>
                  <a:prstClr val="black"/>
                </a:solidFill>
                <a:cs typeface="Arial" charset="0"/>
              </a:rPr>
              <a:t>+encry()</a:t>
            </a:r>
          </a:p>
        </p:txBody>
      </p:sp>
      <p:sp>
        <p:nvSpPr>
          <p:cNvPr id="32" name="Line 16"/>
          <p:cNvSpPr>
            <a:spLocks noChangeShapeType="1"/>
          </p:cNvSpPr>
          <p:nvPr/>
        </p:nvSpPr>
        <p:spPr bwMode="auto">
          <a:xfrm>
            <a:off x="3963169" y="2431299"/>
            <a:ext cx="12137" cy="320763"/>
          </a:xfrm>
          <a:prstGeom prst="line">
            <a:avLst/>
          </a:prstGeom>
          <a:noFill/>
          <a:ln w="38100">
            <a:solidFill>
              <a:srgbClr val="0000CC"/>
            </a:solidFill>
            <a:round/>
            <a:headEnd/>
            <a:tailEnd type="triangle"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smtClean="0">
              <a:ln>
                <a:noFill/>
              </a:ln>
              <a:solidFill>
                <a:prstClr val="black"/>
              </a:solidFill>
              <a:effectLst/>
              <a:uLnTx/>
              <a:uFillTx/>
            </a:endParaRPr>
          </a:p>
        </p:txBody>
      </p:sp>
      <p:sp>
        <p:nvSpPr>
          <p:cNvPr id="33" name="矩形 32"/>
          <p:cNvSpPr/>
          <p:nvPr/>
        </p:nvSpPr>
        <p:spPr>
          <a:xfrm>
            <a:off x="5443231" y="2788256"/>
            <a:ext cx="1983110" cy="400110"/>
          </a:xfrm>
          <a:prstGeom prst="rect">
            <a:avLst/>
          </a:prstGeom>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smtClean="0">
                <a:ln>
                  <a:noFill/>
                </a:ln>
                <a:solidFill>
                  <a:srgbClr val="0000CC"/>
                </a:solidFill>
                <a:effectLst/>
                <a:uLnTx/>
                <a:uFillTx/>
                <a:latin typeface="微软雅黑" panose="020B0503020204020204" pitchFamily="34" charset="-122"/>
                <a:ea typeface="微软雅黑" panose="020B0503020204020204" pitchFamily="34" charset="-122"/>
                <a:cs typeface="Arial" charset="0"/>
              </a:rPr>
              <a:t>稳定的接口</a:t>
            </a:r>
            <a:endParaRPr kumimoji="0" lang="zh-CN" altLang="en-US" sz="2000" b="0" i="0" u="none" strike="noStrike" kern="0" cap="none" spc="0" normalizeH="0" baseline="0" noProof="0" dirty="0" smtClean="0">
              <a:ln>
                <a:noFill/>
              </a:ln>
              <a:solidFill>
                <a:srgbClr val="0000CC"/>
              </a:solidFill>
              <a:effectLst/>
              <a:uLnTx/>
              <a:uFillTx/>
            </a:endParaRPr>
          </a:p>
        </p:txBody>
      </p:sp>
    </p:spTree>
    <p:extLst>
      <p:ext uri="{BB962C8B-B14F-4D97-AF65-F5344CB8AC3E}">
        <p14:creationId xmlns:p14="http://schemas.microsoft.com/office/powerpoint/2010/main" val="409800980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对象设计是架构设计的延续</a:t>
            </a:r>
            <a:endParaRPr lang="zh-CN" altLang="en-US"/>
          </a:p>
        </p:txBody>
      </p:sp>
      <p:sp>
        <p:nvSpPr>
          <p:cNvPr id="3" name="内容占位符 2"/>
          <p:cNvSpPr>
            <a:spLocks noGrp="1"/>
          </p:cNvSpPr>
          <p:nvPr>
            <p:ph idx="1"/>
          </p:nvPr>
        </p:nvSpPr>
        <p:spPr/>
        <p:txBody>
          <a:bodyPr/>
          <a:lstStyle/>
          <a:p>
            <a:r>
              <a:rPr lang="zh-CN" altLang="en-US"/>
              <a:t>在架构设计中提到，要对系统进行两个层次的拆</a:t>
            </a:r>
            <a:r>
              <a:rPr lang="zh-CN" altLang="en-US" smtClean="0"/>
              <a:t>解。</a:t>
            </a:r>
            <a:r>
              <a:rPr lang="zh-CN" altLang="en-US" smtClean="0">
                <a:solidFill>
                  <a:srgbClr val="0000FF"/>
                </a:solidFill>
              </a:rPr>
              <a:t>对象设计</a:t>
            </a:r>
            <a:r>
              <a:rPr lang="zh-CN" altLang="en-US">
                <a:solidFill>
                  <a:srgbClr val="0000FF"/>
                </a:solidFill>
              </a:rPr>
              <a:t>其实就是：第三层拆</a:t>
            </a:r>
            <a:r>
              <a:rPr lang="zh-CN" altLang="en-US" smtClean="0">
                <a:solidFill>
                  <a:srgbClr val="0000FF"/>
                </a:solidFill>
              </a:rPr>
              <a:t>解</a:t>
            </a:r>
            <a:r>
              <a:rPr lang="zh-CN" altLang="en-US" smtClean="0"/>
              <a:t>。即细化类，包括</a:t>
            </a:r>
            <a:r>
              <a:rPr lang="zh-CN" altLang="en-US" smtClean="0">
                <a:solidFill>
                  <a:srgbClr val="0000FF"/>
                </a:solidFill>
              </a:rPr>
              <a:t>类</a:t>
            </a:r>
            <a:r>
              <a:rPr lang="zh-CN" altLang="en-US">
                <a:solidFill>
                  <a:srgbClr val="0000FF"/>
                </a:solidFill>
              </a:rPr>
              <a:t>对外接口</a:t>
            </a:r>
            <a:r>
              <a:rPr lang="zh-CN" altLang="en-US"/>
              <a:t>、</a:t>
            </a:r>
            <a:r>
              <a:rPr lang="zh-CN" altLang="en-US">
                <a:solidFill>
                  <a:srgbClr val="0000FF"/>
                </a:solidFill>
              </a:rPr>
              <a:t>类的内部细节</a:t>
            </a:r>
            <a:r>
              <a:rPr lang="zh-CN" altLang="en-US"/>
              <a:t>等。</a:t>
            </a:r>
          </a:p>
          <a:p>
            <a:r>
              <a:rPr lang="zh-CN" altLang="en-US" smtClean="0"/>
              <a:t>基于</a:t>
            </a:r>
            <a:r>
              <a:rPr lang="en-US" altLang="zh-CN" smtClean="0"/>
              <a:t>SOLID+</a:t>
            </a:r>
            <a:r>
              <a:rPr lang="en-US" altLang="zh-CN"/>
              <a:t>GRASP</a:t>
            </a:r>
            <a:r>
              <a:rPr lang="zh-CN" altLang="en-US" smtClean="0"/>
              <a:t>分配职责，结合</a:t>
            </a:r>
            <a:r>
              <a:rPr lang="en-US" altLang="zh-CN" smtClean="0"/>
              <a:t>UML</a:t>
            </a:r>
            <a:r>
              <a:rPr lang="zh-CN" altLang="en-US"/>
              <a:t>顺序图（</a:t>
            </a:r>
            <a:r>
              <a:rPr lang="en-US" altLang="zh-CN"/>
              <a:t>Sequence Diagram</a:t>
            </a:r>
            <a:r>
              <a:rPr lang="zh-CN" altLang="en-US" smtClean="0"/>
              <a:t>）</a:t>
            </a:r>
            <a:r>
              <a:rPr lang="zh-CN" altLang="en-US" smtClean="0">
                <a:solidFill>
                  <a:srgbClr val="0000FF"/>
                </a:solidFill>
              </a:rPr>
              <a:t>进行第三</a:t>
            </a:r>
            <a:r>
              <a:rPr lang="zh-CN" altLang="en-US">
                <a:solidFill>
                  <a:srgbClr val="0000FF"/>
                </a:solidFill>
              </a:rPr>
              <a:t>层拆</a:t>
            </a:r>
            <a:r>
              <a:rPr lang="zh-CN" altLang="en-US" smtClean="0">
                <a:solidFill>
                  <a:srgbClr val="0000FF"/>
                </a:solidFill>
              </a:rPr>
              <a:t>解</a:t>
            </a:r>
            <a:r>
              <a:rPr lang="zh-CN" altLang="en-US" smtClean="0"/>
              <a:t>，找到类中的属性，方法，及方法的算法。</a:t>
            </a:r>
            <a:endParaRPr lang="zh-CN" altLang="en-US"/>
          </a:p>
        </p:txBody>
      </p:sp>
    </p:spTree>
    <p:extLst>
      <p:ext uri="{BB962C8B-B14F-4D97-AF65-F5344CB8AC3E}">
        <p14:creationId xmlns:p14="http://schemas.microsoft.com/office/powerpoint/2010/main" val="4017817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顺序图主要可以为设计人员提供</a:t>
            </a:r>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信息。</a:t>
            </a:r>
          </a:p>
        </p:txBody>
      </p:sp>
      <p:sp>
        <p:nvSpPr>
          <p:cNvPr id="6" name="文本框 5"/>
          <p:cNvSpPr txBox="1"/>
          <p:nvPr>
            <p:custDataLst>
              <p:tags r:id="rId3"/>
            </p:custDataLst>
          </p:nvPr>
        </p:nvSpPr>
        <p:spPr>
          <a:xfrm>
            <a:off x="1828800" y="2193779"/>
            <a:ext cx="6400800" cy="642938"/>
          </a:xfrm>
          <a:prstGeom prst="rect">
            <a:avLst/>
          </a:prstGeom>
          <a:noFill/>
        </p:spPr>
        <p:txBody>
          <a:bodyPr vert="horz"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消息发送的顺序	</a:t>
            </a:r>
          </a:p>
        </p:txBody>
      </p:sp>
      <p:sp>
        <p:nvSpPr>
          <p:cNvPr id="7" name="文本框 6"/>
          <p:cNvSpPr txBox="1"/>
          <p:nvPr>
            <p:custDataLst>
              <p:tags r:id="rId4"/>
            </p:custDataLst>
          </p:nvPr>
        </p:nvSpPr>
        <p:spPr>
          <a:xfrm>
            <a:off x="1828800" y="3051029"/>
            <a:ext cx="6400800" cy="642938"/>
          </a:xfrm>
          <a:prstGeom prst="rect">
            <a:avLst/>
          </a:prstGeom>
          <a:noFill/>
        </p:spPr>
        <p:txBody>
          <a:bodyPr vert="horz"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某个方法的执行流程</a:t>
            </a:r>
          </a:p>
        </p:txBody>
      </p:sp>
      <p:sp>
        <p:nvSpPr>
          <p:cNvPr id="8" name="文本框 7"/>
          <p:cNvSpPr txBox="1"/>
          <p:nvPr>
            <p:custDataLst>
              <p:tags r:id="rId5"/>
            </p:custDataLst>
          </p:nvPr>
        </p:nvSpPr>
        <p:spPr>
          <a:xfrm>
            <a:off x="1828800" y="3908279"/>
            <a:ext cx="6400800" cy="642938"/>
          </a:xfrm>
          <a:prstGeom prst="rect">
            <a:avLst/>
          </a:prstGeom>
          <a:noFill/>
        </p:spPr>
        <p:txBody>
          <a:bodyPr vert="horz"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类之间关联关系的多重性</a:t>
            </a:r>
          </a:p>
        </p:txBody>
      </p:sp>
      <p:sp>
        <p:nvSpPr>
          <p:cNvPr id="9" name="文本框 8"/>
          <p:cNvSpPr txBox="1"/>
          <p:nvPr>
            <p:custDataLst>
              <p:tags r:id="rId6"/>
            </p:custDataLst>
          </p:nvPr>
        </p:nvSpPr>
        <p:spPr>
          <a:xfrm>
            <a:off x="1828800" y="4765529"/>
            <a:ext cx="6400800" cy="642938"/>
          </a:xfrm>
          <a:prstGeom prst="rect">
            <a:avLst/>
          </a:prstGeom>
          <a:noFill/>
        </p:spPr>
        <p:txBody>
          <a:bodyPr vert="horz"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某个对象在不同状态之间的转移</a:t>
            </a:r>
          </a:p>
        </p:txBody>
      </p:sp>
      <p:sp>
        <p:nvSpPr>
          <p:cNvPr id="10" name="椭圆 9"/>
          <p:cNvSpPr>
            <a:spLocks noChangeAspect="1"/>
          </p:cNvSpPr>
          <p:nvPr>
            <p:custDataLst>
              <p:tags r:id="rId7"/>
            </p:custDataLst>
          </p:nvPr>
        </p:nvSpPr>
        <p:spPr bwMode="auto">
          <a:xfrm>
            <a:off x="1114425" y="2258072"/>
            <a:ext cx="514350" cy="514350"/>
          </a:xfrm>
          <a:prstGeom prst="ellipse">
            <a:avLst/>
          </a:prstGeom>
          <a:solidFill>
            <a:srgbClr val="00FF00"/>
          </a:solidFill>
          <a:ln w="25400" cmpd="sng">
            <a:solidFill>
              <a:srgbClr val="000000"/>
            </a:solidFill>
            <a:prstDash val="solid"/>
            <a:miter lim="800000"/>
            <a:headEnd/>
            <a:tailEnd type="triangle" w="med" len="med"/>
          </a:ln>
        </p:spPr>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8"/>
            </p:custDataLst>
          </p:nvPr>
        </p:nvSpPr>
        <p:spPr bwMode="auto">
          <a:xfrm>
            <a:off x="1114425" y="3115322"/>
            <a:ext cx="514350" cy="514350"/>
          </a:xfrm>
          <a:prstGeom prst="ellipse">
            <a:avLst/>
          </a:prstGeom>
          <a:solidFill>
            <a:srgbClr val="808080"/>
          </a:solidFill>
          <a:ln w="12700" cmpd="sng">
            <a:solidFill>
              <a:srgbClr val="000000"/>
            </a:solidFill>
            <a:prstDash val="solid"/>
            <a:miter lim="800000"/>
            <a:headEnd/>
            <a:tailEnd type="triangle" w="med" len="med"/>
          </a:ln>
        </p:spPr>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9"/>
            </p:custDataLst>
          </p:nvPr>
        </p:nvSpPr>
        <p:spPr bwMode="auto">
          <a:xfrm>
            <a:off x="1114425" y="3972572"/>
            <a:ext cx="514350" cy="514350"/>
          </a:xfrm>
          <a:prstGeom prst="ellipse">
            <a:avLst/>
          </a:prstGeom>
          <a:solidFill>
            <a:srgbClr val="808080"/>
          </a:solidFill>
          <a:ln w="12700" cmpd="sng">
            <a:solidFill>
              <a:srgbClr val="000000"/>
            </a:solidFill>
            <a:prstDash val="solid"/>
            <a:miter lim="800000"/>
            <a:headEnd/>
            <a:tailEnd type="triangle" w="med" len="med"/>
          </a:ln>
        </p:spPr>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10"/>
            </p:custDataLst>
          </p:nvPr>
        </p:nvSpPr>
        <p:spPr bwMode="auto">
          <a:xfrm>
            <a:off x="1114425" y="4829822"/>
            <a:ext cx="514350" cy="514350"/>
          </a:xfrm>
          <a:prstGeom prst="ellipse">
            <a:avLst/>
          </a:prstGeom>
          <a:solidFill>
            <a:srgbClr val="808080"/>
          </a:solidFill>
          <a:ln w="12700" cmpd="sng">
            <a:solidFill>
              <a:srgbClr val="000000"/>
            </a:solidFill>
            <a:prstDash val="solid"/>
            <a:miter lim="800000"/>
            <a:headEnd/>
            <a:tailEnd type="triangle" w="med" len="med"/>
          </a:ln>
        </p:spPr>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bwMode="auto">
          <a:xfrm>
            <a:off x="7169727" y="5622779"/>
            <a:ext cx="1543050" cy="411480"/>
          </a:xfrm>
          <a:prstGeom prst="roundRect">
            <a:avLst/>
          </a:prstGeom>
          <a:solidFill>
            <a:srgbClr val="808080"/>
          </a:solidFill>
          <a:ln w="38100" cmpd="sng">
            <a:solidFill>
              <a:srgbClr val="000000"/>
            </a:solidFill>
            <a:prstDash val="solid"/>
            <a:miter lim="800000"/>
            <a:headEnd/>
            <a:tailEnd type="triangle" w="med" len="med"/>
          </a:ln>
        </p:spPr>
        <p:txBody>
          <a:bodyPr rtlCol="0" anchor="ctr" anchorCtr="1"/>
          <a:lstStyle/>
          <a:p>
            <a:pPr algn="ctr"/>
            <a:r>
              <a:rPr lang="zh-CN" altLang="en-US"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9" name="组合 18"/>
          <p:cNvGrpSpPr/>
          <p:nvPr>
            <p:custDataLst>
              <p:tags r:id="rId12"/>
            </p:custDataLst>
          </p:nvPr>
        </p:nvGrpSpPr>
        <p:grpSpPr>
          <a:xfrm>
            <a:off x="0" y="0"/>
            <a:ext cx="9144000" cy="635000"/>
            <a:chOff x="0" y="0"/>
            <a:chExt cx="9144000" cy="635000"/>
          </a:xfrm>
        </p:grpSpPr>
        <p:sp>
          <p:nvSpPr>
            <p:cNvPr id="15" name="TitleBackground"/>
            <p:cNvSpPr/>
            <p:nvPr>
              <p:custDataLst>
                <p:tags r:id="rId14"/>
              </p:custDataLst>
            </p:nvPr>
          </p:nvSpPr>
          <p:spPr bwMode="auto">
            <a:xfrm>
              <a:off x="0" y="0"/>
              <a:ext cx="9144000" cy="635000"/>
            </a:xfrm>
            <a:prstGeom prst="rect">
              <a:avLst/>
            </a:prstGeom>
            <a:solidFill>
              <a:srgbClr val="F6F7F8"/>
            </a:solidFill>
            <a:ln w="9525">
              <a:noFill/>
              <a:miter lim="800000"/>
              <a:headEnd/>
              <a:tailEnd type="triangle" w="med" len="med"/>
            </a:ln>
            <a:extLst>
              <a:ext uri="{91240B29-F687-4F45-9708-019B960494DF}">
                <a14:hiddenLine xmlns:a14="http://schemas.microsoft.com/office/drawing/2010/main" w="9525">
                  <a:solidFill>
                    <a:schemeClr val="tx1"/>
                  </a:solidFill>
                  <a:miter lim="800000"/>
                  <a:headEnd/>
                  <a:tailEnd type="triangle" w="med" len="med"/>
                </a14:hiddenLine>
              </a:ext>
            </a:extLst>
          </p:spPr>
          <p:txBody>
            <a:bodyPr rtlCol="0" anchor="ctr"/>
            <a:lstStyle/>
            <a:p>
              <a:pPr algn="ctr"/>
              <a:endParaRPr lang="zh-CN" altLang="en-US"/>
            </a:p>
          </p:txBody>
        </p:sp>
        <p:sp>
          <p:nvSpPr>
            <p:cNvPr id="16" name="ColorBlock"/>
            <p:cNvSpPr/>
            <p:nvPr>
              <p:custDataLst>
                <p:tags r:id="rId15"/>
              </p:custDataLst>
            </p:nvPr>
          </p:nvSpPr>
          <p:spPr bwMode="auto">
            <a:xfrm>
              <a:off x="0" y="0"/>
              <a:ext cx="190500" cy="635000"/>
            </a:xfrm>
            <a:prstGeom prst="rect">
              <a:avLst/>
            </a:prstGeom>
            <a:solidFill>
              <a:srgbClr val="639EF4"/>
            </a:solidFill>
            <a:ln w="9525">
              <a:noFill/>
              <a:miter lim="800000"/>
              <a:headEnd/>
              <a:tailEnd type="triangle" w="med" len="med"/>
            </a:ln>
            <a:extLst>
              <a:ext uri="{91240B29-F687-4F45-9708-019B960494DF}">
                <a14:hiddenLine xmlns:a14="http://schemas.microsoft.com/office/drawing/2010/main" w="9525">
                  <a:solidFill>
                    <a:schemeClr val="tx1"/>
                  </a:solidFill>
                  <a:miter lim="800000"/>
                  <a:headEnd/>
                  <a:tailEnd type="triangle" w="med" len="med"/>
                </a14:hiddenLine>
              </a:ext>
            </a:extLst>
          </p:spPr>
          <p:txBody>
            <a:bodyPr rtlCol="0" anchor="ctr"/>
            <a:lstStyle/>
            <a:p>
              <a:pPr algn="ctr"/>
              <a:endParaRPr lang="zh-CN" altLang="en-US"/>
            </a:p>
          </p:txBody>
        </p:sp>
        <p:sp>
          <p:nvSpPr>
            <p:cNvPr id="17"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4" name="图片 3"/>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53450916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用顺序图表达</a:t>
            </a:r>
            <a:r>
              <a:rPr lang="en-US" altLang="zh-CN"/>
              <a:t>“</a:t>
            </a:r>
            <a:r>
              <a:rPr lang="zh-CN" altLang="en-US"/>
              <a:t>第三层拆解</a:t>
            </a:r>
            <a:r>
              <a:rPr lang="en-US" altLang="zh-CN"/>
              <a:t>”</a:t>
            </a:r>
            <a:endParaRPr lang="zh-CN" altLang="en-US"/>
          </a:p>
        </p:txBody>
      </p:sp>
      <p:pic>
        <p:nvPicPr>
          <p:cNvPr id="4" name="Picture 2">
            <a:extLst>
              <a:ext uri="{FF2B5EF4-FFF2-40B4-BE49-F238E27FC236}">
                <a16:creationId xmlns:a16="http://schemas.microsoft.com/office/drawing/2014/main" xmlns="" id="{E244450D-F03D-4A99-9029-E343F8253BDD}"/>
              </a:ext>
            </a:extLst>
          </p:cNvPr>
          <p:cNvPicPr>
            <a:picLocks noChangeAspect="1" noChangeArrowheads="1"/>
          </p:cNvPicPr>
          <p:nvPr/>
        </p:nvPicPr>
        <p:blipFill>
          <a:blip r:embed="rId2"/>
          <a:srcRect/>
          <a:stretch>
            <a:fillRect/>
          </a:stretch>
        </p:blipFill>
        <p:spPr bwMode="auto">
          <a:xfrm>
            <a:off x="470274" y="1740310"/>
            <a:ext cx="5812537" cy="3716212"/>
          </a:xfrm>
          <a:prstGeom prst="rect">
            <a:avLst/>
          </a:prstGeom>
          <a:noFill/>
          <a:ln w="3175">
            <a:noFill/>
            <a:miter lim="800000"/>
            <a:headEnd/>
            <a:tailEnd/>
          </a:ln>
          <a:effectLst/>
        </p:spPr>
      </p:pic>
      <p:sp>
        <p:nvSpPr>
          <p:cNvPr id="5" name="矩形 4"/>
          <p:cNvSpPr/>
          <p:nvPr/>
        </p:nvSpPr>
        <p:spPr>
          <a:xfrm>
            <a:off x="591419" y="5594095"/>
            <a:ext cx="8195095" cy="369332"/>
          </a:xfrm>
          <a:prstGeom prst="rect">
            <a:avLst/>
          </a:prstGeom>
        </p:spPr>
        <p:txBody>
          <a:bodyPr wrap="square">
            <a:spAutoFit/>
          </a:bodyPr>
          <a:lstStyle/>
          <a:p>
            <a:r>
              <a:rPr lang="zh-CN" altLang="en-US">
                <a:solidFill>
                  <a:srgbClr val="0000FF"/>
                </a:solidFill>
                <a:latin typeface="华文细黑" panose="02010600040101010101" pitchFamily="2" charset="-122"/>
                <a:ea typeface="华文细黑" panose="02010600040101010101" pitchFamily="2" charset="-122"/>
              </a:rPr>
              <a:t>用户在某个查询页面输入查询内容、点击查询按钮等用户交互及背后的程序设计</a:t>
            </a:r>
          </a:p>
        </p:txBody>
      </p:sp>
      <p:sp>
        <p:nvSpPr>
          <p:cNvPr id="6" name="矩形 5"/>
          <p:cNvSpPr/>
          <p:nvPr/>
        </p:nvSpPr>
        <p:spPr>
          <a:xfrm>
            <a:off x="6056671" y="1877883"/>
            <a:ext cx="2823804" cy="2031325"/>
          </a:xfrm>
          <a:prstGeom prst="rect">
            <a:avLst/>
          </a:prstGeom>
        </p:spPr>
        <p:txBody>
          <a:bodyPr wrap="square">
            <a:spAutoFit/>
          </a:bodyPr>
          <a:lstStyle/>
          <a:p>
            <a:pPr marL="285750" indent="-285750">
              <a:buFont typeface="Arial" panose="020B0604020202020204" pitchFamily="34" charset="0"/>
              <a:buChar char="•"/>
            </a:pPr>
            <a:r>
              <a:rPr lang="zh-CN" altLang="en-US">
                <a:solidFill>
                  <a:srgbClr val="0000FF"/>
                </a:solidFill>
                <a:latin typeface="华文细黑" panose="02010600040101010101" pitchFamily="2" charset="-122"/>
                <a:ea typeface="华文细黑" panose="02010600040101010101" pitchFamily="2" charset="-122"/>
              </a:rPr>
              <a:t>通常顺序图最左边画的是用户；</a:t>
            </a:r>
          </a:p>
          <a:p>
            <a:pPr marL="285750" indent="-285750">
              <a:buFont typeface="Arial" panose="020B0604020202020204" pitchFamily="34" charset="0"/>
              <a:buChar char="•"/>
            </a:pPr>
            <a:r>
              <a:rPr lang="zh-CN" altLang="en-US">
                <a:solidFill>
                  <a:srgbClr val="0000FF"/>
                </a:solidFill>
                <a:latin typeface="华文细黑" panose="02010600040101010101" pitchFamily="2" charset="-122"/>
                <a:ea typeface="华文细黑" panose="02010600040101010101" pitchFamily="2" charset="-122"/>
              </a:rPr>
              <a:t>仅次之是软件的表现层的某个页面（界面）；</a:t>
            </a:r>
          </a:p>
          <a:p>
            <a:pPr marL="285750" indent="-285750">
              <a:buFont typeface="Arial" panose="020B0604020202020204" pitchFamily="34" charset="0"/>
              <a:buChar char="•"/>
            </a:pPr>
            <a:r>
              <a:rPr lang="zh-CN" altLang="en-US">
                <a:solidFill>
                  <a:srgbClr val="0000FF"/>
                </a:solidFill>
                <a:latin typeface="华文细黑" panose="02010600040101010101" pitchFamily="2" charset="-122"/>
                <a:ea typeface="华文细黑" panose="02010600040101010101" pitchFamily="2" charset="-122"/>
              </a:rPr>
              <a:t>用户与表现层的之间的交互，会导致表现层后面的类的一系列动作。</a:t>
            </a:r>
          </a:p>
        </p:txBody>
      </p:sp>
    </p:spTree>
    <p:extLst>
      <p:ext uri="{BB962C8B-B14F-4D97-AF65-F5344CB8AC3E}">
        <p14:creationId xmlns:p14="http://schemas.microsoft.com/office/powerpoint/2010/main" val="704505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用顺序图表达</a:t>
            </a:r>
            <a:r>
              <a:rPr lang="en-US" altLang="zh-CN"/>
              <a:t>“</a:t>
            </a:r>
            <a:r>
              <a:rPr lang="zh-CN" altLang="en-US"/>
              <a:t>第三层拆解</a:t>
            </a:r>
            <a:r>
              <a:rPr lang="en-US" altLang="zh-CN"/>
              <a:t>”</a:t>
            </a:r>
            <a:endParaRPr lang="zh-CN" altLang="en-US"/>
          </a:p>
        </p:txBody>
      </p:sp>
      <p:pic>
        <p:nvPicPr>
          <p:cNvPr id="4" name="Picture 2"/>
          <p:cNvPicPr>
            <a:picLocks noChangeAspect="1" noChangeArrowheads="1"/>
          </p:cNvPicPr>
          <p:nvPr/>
        </p:nvPicPr>
        <p:blipFill>
          <a:blip r:embed="rId2"/>
          <a:srcRect/>
          <a:stretch>
            <a:fillRect/>
          </a:stretch>
        </p:blipFill>
        <p:spPr bwMode="auto">
          <a:xfrm>
            <a:off x="1951050" y="1756047"/>
            <a:ext cx="4929222" cy="3962239"/>
          </a:xfrm>
          <a:prstGeom prst="rect">
            <a:avLst/>
          </a:prstGeom>
          <a:noFill/>
          <a:ln w="3175">
            <a:solidFill>
              <a:schemeClr val="accent2"/>
            </a:solidFill>
            <a:miter lim="800000"/>
            <a:headEnd/>
            <a:tailEnd/>
          </a:ln>
          <a:effectLst/>
        </p:spPr>
      </p:pic>
      <p:sp>
        <p:nvSpPr>
          <p:cNvPr id="5" name="矩形 4"/>
          <p:cNvSpPr/>
          <p:nvPr/>
        </p:nvSpPr>
        <p:spPr>
          <a:xfrm>
            <a:off x="1808174" y="2376067"/>
            <a:ext cx="2071702" cy="369332"/>
          </a:xfrm>
          <a:prstGeom prst="rect">
            <a:avLst/>
          </a:prstGeom>
          <a:ln w="25400">
            <a:solidFill>
              <a:srgbClr val="FF0000"/>
            </a:solidFill>
            <a:prstDash val="sysDash"/>
          </a:ln>
        </p:spPr>
        <p:txBody>
          <a:bodyPr wrap="square" rtlCol="0" anchor="ctr">
            <a:spAutoFit/>
          </a:bodyPr>
          <a:lstStyle/>
          <a:p>
            <a:pPr algn="ctr"/>
            <a:endParaRPr lang="zh-CN" altLang="en-US" dirty="0">
              <a:solidFill>
                <a:srgbClr val="000000"/>
              </a:solidFill>
              <a:latin typeface="华文细黑" panose="02010600040101010101" pitchFamily="2" charset="-122"/>
              <a:ea typeface="华文细黑" panose="02010600040101010101" pitchFamily="2" charset="-122"/>
            </a:endParaRPr>
          </a:p>
        </p:txBody>
      </p:sp>
      <p:sp>
        <p:nvSpPr>
          <p:cNvPr id="6" name="TextBox 8"/>
          <p:cNvSpPr txBox="1"/>
          <p:nvPr/>
        </p:nvSpPr>
        <p:spPr>
          <a:xfrm>
            <a:off x="236538" y="2217802"/>
            <a:ext cx="1571636" cy="646331"/>
          </a:xfrm>
          <a:prstGeom prst="rect">
            <a:avLst/>
          </a:prstGeom>
          <a:noFill/>
        </p:spPr>
        <p:txBody>
          <a:bodyPr wrap="square" rtlCol="0">
            <a:spAutoFit/>
          </a:bodyPr>
          <a:lstStyle/>
          <a:p>
            <a:r>
              <a:rPr lang="zh-CN" altLang="en-US" dirty="0">
                <a:solidFill>
                  <a:srgbClr val="FF0000"/>
                </a:solidFill>
                <a:latin typeface="华文细黑" panose="02010600040101010101" pitchFamily="2" charset="-122"/>
                <a:ea typeface="华文细黑" panose="02010600040101010101" pitchFamily="2" charset="-122"/>
              </a:rPr>
              <a:t>用户对边界类的动作</a:t>
            </a:r>
          </a:p>
        </p:txBody>
      </p:sp>
      <p:sp>
        <p:nvSpPr>
          <p:cNvPr id="7" name="矩形 6"/>
          <p:cNvSpPr/>
          <p:nvPr/>
        </p:nvSpPr>
        <p:spPr>
          <a:xfrm>
            <a:off x="4237066" y="2590380"/>
            <a:ext cx="2071702" cy="369332"/>
          </a:xfrm>
          <a:prstGeom prst="rect">
            <a:avLst/>
          </a:prstGeom>
          <a:ln w="25400">
            <a:solidFill>
              <a:srgbClr val="008000"/>
            </a:solidFill>
            <a:prstDash val="sysDash"/>
          </a:ln>
        </p:spPr>
        <p:txBody>
          <a:bodyPr wrap="square" rtlCol="0" anchor="ctr">
            <a:spAutoFit/>
          </a:bodyPr>
          <a:lstStyle/>
          <a:p>
            <a:pPr algn="ctr"/>
            <a:endParaRPr lang="zh-CN" altLang="en-US" dirty="0">
              <a:solidFill>
                <a:srgbClr val="000000"/>
              </a:solidFill>
              <a:latin typeface="华文细黑" panose="02010600040101010101" pitchFamily="2" charset="-122"/>
              <a:ea typeface="华文细黑" panose="02010600040101010101" pitchFamily="2" charset="-122"/>
            </a:endParaRPr>
          </a:p>
        </p:txBody>
      </p:sp>
      <p:sp>
        <p:nvSpPr>
          <p:cNvPr id="8" name="TextBox 10"/>
          <p:cNvSpPr txBox="1"/>
          <p:nvPr/>
        </p:nvSpPr>
        <p:spPr>
          <a:xfrm>
            <a:off x="6380206" y="2432114"/>
            <a:ext cx="2071702" cy="646331"/>
          </a:xfrm>
          <a:prstGeom prst="rect">
            <a:avLst/>
          </a:prstGeom>
          <a:noFill/>
        </p:spPr>
        <p:txBody>
          <a:bodyPr wrap="square" rtlCol="0">
            <a:spAutoFit/>
          </a:bodyPr>
          <a:lstStyle/>
          <a:p>
            <a:r>
              <a:rPr lang="zh-CN" altLang="en-US" dirty="0">
                <a:solidFill>
                  <a:srgbClr val="008000"/>
                </a:solidFill>
                <a:latin typeface="华文细黑" panose="02010600040101010101" pitchFamily="2" charset="-122"/>
                <a:ea typeface="华文细黑" panose="02010600040101010101" pitchFamily="2" charset="-122"/>
              </a:rPr>
              <a:t>调用</a:t>
            </a:r>
            <a:r>
              <a:rPr lang="en-US" altLang="zh-CN" dirty="0">
                <a:solidFill>
                  <a:srgbClr val="008000"/>
                </a:solidFill>
                <a:latin typeface="华文细黑" panose="02010600040101010101" pitchFamily="2" charset="-122"/>
                <a:ea typeface="华文细黑" panose="02010600040101010101" pitchFamily="2" charset="-122"/>
              </a:rPr>
              <a:t>xx.aspx</a:t>
            </a:r>
            <a:r>
              <a:rPr lang="zh-CN" altLang="en-US" dirty="0">
                <a:solidFill>
                  <a:srgbClr val="008000"/>
                </a:solidFill>
                <a:latin typeface="华文细黑" panose="02010600040101010101" pitchFamily="2" charset="-122"/>
                <a:ea typeface="华文细黑" panose="02010600040101010101" pitchFamily="2" charset="-122"/>
              </a:rPr>
              <a:t>自己的方法</a:t>
            </a:r>
          </a:p>
        </p:txBody>
      </p:sp>
      <p:sp>
        <p:nvSpPr>
          <p:cNvPr id="9" name="矩形 8"/>
          <p:cNvSpPr/>
          <p:nvPr/>
        </p:nvSpPr>
        <p:spPr>
          <a:xfrm>
            <a:off x="3879899" y="4003753"/>
            <a:ext cx="3251617" cy="285752"/>
          </a:xfrm>
          <a:prstGeom prst="rect">
            <a:avLst/>
          </a:prstGeom>
          <a:ln w="25400">
            <a:solidFill>
              <a:srgbClr val="0000FF"/>
            </a:solidFill>
            <a:prstDash val="sysDash"/>
          </a:ln>
        </p:spPr>
        <p:txBody>
          <a:bodyPr wrap="square" rtlCol="0" anchor="ctr">
            <a:noAutofit/>
          </a:bodyPr>
          <a:lstStyle/>
          <a:p>
            <a:pPr algn="ctr"/>
            <a:endParaRPr lang="zh-CN" altLang="en-US" dirty="0">
              <a:solidFill>
                <a:srgbClr val="0000FF"/>
              </a:solidFill>
              <a:latin typeface="华文细黑" panose="02010600040101010101" pitchFamily="2" charset="-122"/>
              <a:ea typeface="华文细黑" panose="02010600040101010101" pitchFamily="2" charset="-122"/>
            </a:endParaRPr>
          </a:p>
        </p:txBody>
      </p:sp>
      <p:sp>
        <p:nvSpPr>
          <p:cNvPr id="10" name="TextBox 12"/>
          <p:cNvSpPr txBox="1"/>
          <p:nvPr/>
        </p:nvSpPr>
        <p:spPr>
          <a:xfrm>
            <a:off x="7094586" y="3860875"/>
            <a:ext cx="2357422" cy="369332"/>
          </a:xfrm>
          <a:prstGeom prst="rect">
            <a:avLst/>
          </a:prstGeom>
          <a:noFill/>
        </p:spPr>
        <p:txBody>
          <a:bodyPr wrap="square" rtlCol="0">
            <a:spAutoFit/>
          </a:bodyPr>
          <a:lstStyle/>
          <a:p>
            <a:r>
              <a:rPr lang="zh-CN" altLang="en-US" dirty="0">
                <a:solidFill>
                  <a:srgbClr val="008000"/>
                </a:solidFill>
                <a:latin typeface="华文细黑" panose="02010600040101010101" pitchFamily="2" charset="-122"/>
                <a:ea typeface="华文细黑" panose="02010600040101010101" pitchFamily="2" charset="-122"/>
              </a:rPr>
              <a:t>实例化</a:t>
            </a:r>
            <a:r>
              <a:rPr lang="en-US" altLang="zh-CN" dirty="0" err="1">
                <a:solidFill>
                  <a:srgbClr val="008000"/>
                </a:solidFill>
                <a:latin typeface="华文细黑" panose="02010600040101010101" pitchFamily="2" charset="-122"/>
                <a:ea typeface="华文细黑" panose="02010600040101010101" pitchFamily="2" charset="-122"/>
              </a:rPr>
              <a:t>XXHelper</a:t>
            </a:r>
            <a:endParaRPr lang="zh-CN" altLang="en-US" dirty="0">
              <a:solidFill>
                <a:srgbClr val="008000"/>
              </a:solidFill>
              <a:latin typeface="华文细黑" panose="02010600040101010101" pitchFamily="2" charset="-122"/>
              <a:ea typeface="华文细黑" panose="02010600040101010101" pitchFamily="2" charset="-122"/>
            </a:endParaRPr>
          </a:p>
        </p:txBody>
      </p:sp>
      <p:sp>
        <p:nvSpPr>
          <p:cNvPr id="11" name="矩形 10"/>
          <p:cNvSpPr/>
          <p:nvPr/>
        </p:nvSpPr>
        <p:spPr>
          <a:xfrm>
            <a:off x="3879876" y="4360943"/>
            <a:ext cx="2857520" cy="214315"/>
          </a:xfrm>
          <a:prstGeom prst="rect">
            <a:avLst/>
          </a:prstGeom>
          <a:ln w="25400">
            <a:solidFill>
              <a:srgbClr val="FF0000"/>
            </a:solidFill>
            <a:prstDash val="sysDash"/>
          </a:ln>
        </p:spPr>
        <p:txBody>
          <a:bodyPr wrap="square" rtlCol="0" anchor="ctr">
            <a:noAutofit/>
          </a:bodyPr>
          <a:lstStyle/>
          <a:p>
            <a:pPr algn="ctr"/>
            <a:endParaRPr lang="zh-CN" altLang="en-US" dirty="0">
              <a:solidFill>
                <a:srgbClr val="000000"/>
              </a:solidFill>
              <a:latin typeface="华文细黑" panose="02010600040101010101" pitchFamily="2" charset="-122"/>
              <a:ea typeface="华文细黑" panose="02010600040101010101" pitchFamily="2" charset="-122"/>
            </a:endParaRPr>
          </a:p>
        </p:txBody>
      </p:sp>
      <p:sp>
        <p:nvSpPr>
          <p:cNvPr id="12" name="TextBox 14"/>
          <p:cNvSpPr txBox="1"/>
          <p:nvPr/>
        </p:nvSpPr>
        <p:spPr>
          <a:xfrm>
            <a:off x="307976" y="4218066"/>
            <a:ext cx="3500462" cy="369332"/>
          </a:xfrm>
          <a:prstGeom prst="rect">
            <a:avLst/>
          </a:prstGeom>
          <a:noFill/>
        </p:spPr>
        <p:txBody>
          <a:bodyPr wrap="square" rtlCol="0">
            <a:spAutoFit/>
          </a:bodyPr>
          <a:lstStyle/>
          <a:p>
            <a:r>
              <a:rPr lang="zh-CN" altLang="en-US" dirty="0">
                <a:solidFill>
                  <a:srgbClr val="FF0000"/>
                </a:solidFill>
                <a:latin typeface="华文细黑" panose="02010600040101010101" pitchFamily="2" charset="-122"/>
                <a:ea typeface="华文细黑" panose="02010600040101010101" pitchFamily="2" charset="-122"/>
              </a:rPr>
              <a:t>调用</a:t>
            </a:r>
            <a:r>
              <a:rPr lang="en-US" altLang="zh-CN" dirty="0" err="1">
                <a:solidFill>
                  <a:srgbClr val="FF0000"/>
                </a:solidFill>
                <a:latin typeface="华文细黑" panose="02010600040101010101" pitchFamily="2" charset="-122"/>
                <a:ea typeface="华文细黑" panose="02010600040101010101" pitchFamily="2" charset="-122"/>
              </a:rPr>
              <a:t>XXHelper</a:t>
            </a:r>
            <a:r>
              <a:rPr lang="zh-CN" altLang="en-US" dirty="0">
                <a:solidFill>
                  <a:srgbClr val="FF0000"/>
                </a:solidFill>
                <a:latin typeface="华文细黑" panose="02010600040101010101" pitchFamily="2" charset="-122"/>
                <a:ea typeface="华文细黑" panose="02010600040101010101" pitchFamily="2" charset="-122"/>
              </a:rPr>
              <a:t>的</a:t>
            </a:r>
            <a:r>
              <a:rPr lang="en-US" altLang="zh-CN" dirty="0" err="1">
                <a:solidFill>
                  <a:srgbClr val="FF0000"/>
                </a:solidFill>
                <a:latin typeface="华文细黑" panose="02010600040101010101" pitchFamily="2" charset="-122"/>
                <a:ea typeface="华文细黑" panose="02010600040101010101" pitchFamily="2" charset="-122"/>
              </a:rPr>
              <a:t>serach</a:t>
            </a:r>
            <a:r>
              <a:rPr lang="zh-CN" altLang="en-US" dirty="0">
                <a:solidFill>
                  <a:srgbClr val="FF0000"/>
                </a:solidFill>
                <a:latin typeface="华文细黑" panose="02010600040101010101" pitchFamily="2" charset="-122"/>
                <a:ea typeface="华文细黑" panose="02010600040101010101" pitchFamily="2" charset="-122"/>
              </a:rPr>
              <a:t>方法</a:t>
            </a:r>
          </a:p>
        </p:txBody>
      </p:sp>
      <p:sp>
        <p:nvSpPr>
          <p:cNvPr id="13" name="TextBox 15"/>
          <p:cNvSpPr txBox="1"/>
          <p:nvPr/>
        </p:nvSpPr>
        <p:spPr>
          <a:xfrm>
            <a:off x="2093926" y="4575255"/>
            <a:ext cx="1785950" cy="369332"/>
          </a:xfrm>
          <a:prstGeom prst="rect">
            <a:avLst/>
          </a:prstGeom>
          <a:noFill/>
        </p:spPr>
        <p:txBody>
          <a:bodyPr wrap="square" rtlCol="0">
            <a:spAutoFit/>
          </a:bodyPr>
          <a:lstStyle/>
          <a:p>
            <a:r>
              <a:rPr lang="zh-CN" altLang="en-US" dirty="0">
                <a:solidFill>
                  <a:srgbClr val="FF33CC"/>
                </a:solidFill>
                <a:latin typeface="华文细黑" panose="02010600040101010101" pitchFamily="2" charset="-122"/>
                <a:ea typeface="华文细黑" panose="02010600040101010101" pitchFamily="2" charset="-122"/>
              </a:rPr>
              <a:t>返回</a:t>
            </a:r>
            <a:r>
              <a:rPr lang="en-US" altLang="zh-CN" dirty="0">
                <a:solidFill>
                  <a:srgbClr val="FF33CC"/>
                </a:solidFill>
                <a:latin typeface="华文细黑" panose="02010600040101010101" pitchFamily="2" charset="-122"/>
                <a:ea typeface="华文细黑" panose="02010600040101010101" pitchFamily="2" charset="-122"/>
              </a:rPr>
              <a:t>dataset</a:t>
            </a:r>
            <a:endParaRPr lang="zh-CN" altLang="en-US" dirty="0">
              <a:solidFill>
                <a:srgbClr val="FF33CC"/>
              </a:solidFill>
              <a:latin typeface="华文细黑" panose="02010600040101010101" pitchFamily="2" charset="-122"/>
              <a:ea typeface="华文细黑" panose="02010600040101010101" pitchFamily="2" charset="-122"/>
            </a:endParaRPr>
          </a:p>
        </p:txBody>
      </p:sp>
      <p:sp>
        <p:nvSpPr>
          <p:cNvPr id="14" name="矩形 13"/>
          <p:cNvSpPr/>
          <p:nvPr/>
        </p:nvSpPr>
        <p:spPr>
          <a:xfrm>
            <a:off x="3879876" y="4646695"/>
            <a:ext cx="2857520" cy="214315"/>
          </a:xfrm>
          <a:prstGeom prst="rect">
            <a:avLst/>
          </a:prstGeom>
          <a:ln w="25400">
            <a:solidFill>
              <a:srgbClr val="FF33CC"/>
            </a:solidFill>
            <a:prstDash val="sysDash"/>
          </a:ln>
        </p:spPr>
        <p:txBody>
          <a:bodyPr wrap="square" rtlCol="0" anchor="ctr">
            <a:noAutofit/>
          </a:bodyPr>
          <a:lstStyle/>
          <a:p>
            <a:pPr algn="ctr"/>
            <a:endParaRPr lang="zh-CN" altLang="en-US" dirty="0">
              <a:solidFill>
                <a:srgbClr val="FF33CC"/>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425955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linds(horizontal)">
                                      <p:cBhvr>
                                        <p:cTn id="20" dur="500"/>
                                        <p:tgtEl>
                                          <p:spTgt spid="7"/>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linds(horizontal)">
                                      <p:cBhvr>
                                        <p:cTn id="23" dur="500"/>
                                        <p:tgtEl>
                                          <p:spTgt spid="8"/>
                                        </p:tgtEl>
                                      </p:cBhvr>
                                    </p:animEffect>
                                  </p:childTnLst>
                                </p:cTn>
                              </p:par>
                              <p:par>
                                <p:cTn id="24" presetID="3" presetClass="exit" presetSubtype="10" fill="hold" grpId="1" nodeType="withEffect">
                                  <p:stCondLst>
                                    <p:cond delay="0"/>
                                  </p:stCondLst>
                                  <p:childTnLst>
                                    <p:animEffect transition="out" filter="blinds(horizontal)">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par>
                                <p:cTn id="27" presetID="3" presetClass="exit" presetSubtype="10" fill="hold" grpId="1" nodeType="withEffect">
                                  <p:stCondLst>
                                    <p:cond delay="0"/>
                                  </p:stCondLst>
                                  <p:childTnLst>
                                    <p:animEffect transition="out" filter="blinds(horizontal)">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blinds(horizontal)">
                                      <p:cBhvr>
                                        <p:cTn id="34" dur="500"/>
                                        <p:tgtEl>
                                          <p:spTgt spid="9"/>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linds(horizontal)">
                                      <p:cBhvr>
                                        <p:cTn id="37" dur="500"/>
                                        <p:tgtEl>
                                          <p:spTgt spid="10"/>
                                        </p:tgtEl>
                                      </p:cBhvr>
                                    </p:animEffect>
                                  </p:childTnLst>
                                </p:cTn>
                              </p:par>
                              <p:par>
                                <p:cTn id="38" presetID="3" presetClass="exit" presetSubtype="10" fill="hold" grpId="1" nodeType="withEffect">
                                  <p:stCondLst>
                                    <p:cond delay="0"/>
                                  </p:stCondLst>
                                  <p:childTnLst>
                                    <p:animEffect transition="out" filter="blinds(horizontal)">
                                      <p:cBhvr>
                                        <p:cTn id="39" dur="500"/>
                                        <p:tgtEl>
                                          <p:spTgt spid="7"/>
                                        </p:tgtEl>
                                      </p:cBhvr>
                                    </p:animEffect>
                                    <p:set>
                                      <p:cBhvr>
                                        <p:cTn id="40" dur="1" fill="hold">
                                          <p:stCondLst>
                                            <p:cond delay="499"/>
                                          </p:stCondLst>
                                        </p:cTn>
                                        <p:tgtEl>
                                          <p:spTgt spid="7"/>
                                        </p:tgtEl>
                                        <p:attrNameLst>
                                          <p:attrName>style.visibility</p:attrName>
                                        </p:attrNameLst>
                                      </p:cBhvr>
                                      <p:to>
                                        <p:strVal val="hidden"/>
                                      </p:to>
                                    </p:set>
                                  </p:childTnLst>
                                </p:cTn>
                              </p:par>
                              <p:par>
                                <p:cTn id="41" presetID="3" presetClass="exit" presetSubtype="10" fill="hold" grpId="1" nodeType="withEffect">
                                  <p:stCondLst>
                                    <p:cond delay="0"/>
                                  </p:stCondLst>
                                  <p:childTnLst>
                                    <p:animEffect transition="out" filter="blinds(horizontal)">
                                      <p:cBhvr>
                                        <p:cTn id="42" dur="500"/>
                                        <p:tgtEl>
                                          <p:spTgt spid="8"/>
                                        </p:tgtEl>
                                      </p:cBhvr>
                                    </p:animEffect>
                                    <p:set>
                                      <p:cBhvr>
                                        <p:cTn id="43" dur="1" fill="hold">
                                          <p:stCondLst>
                                            <p:cond delay="499"/>
                                          </p:stCondLst>
                                        </p:cTn>
                                        <p:tgtEl>
                                          <p:spTgt spid="8"/>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blinds(horizontal)">
                                      <p:cBhvr>
                                        <p:cTn id="48" dur="500"/>
                                        <p:tgtEl>
                                          <p:spTgt spid="12"/>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blinds(horizontal)">
                                      <p:cBhvr>
                                        <p:cTn id="51" dur="500"/>
                                        <p:tgtEl>
                                          <p:spTgt spid="11"/>
                                        </p:tgtEl>
                                      </p:cBhvr>
                                    </p:animEffect>
                                  </p:childTnLst>
                                </p:cTn>
                              </p:par>
                              <p:par>
                                <p:cTn id="52" presetID="3" presetClass="exit" presetSubtype="10" fill="hold" grpId="1" nodeType="withEffect">
                                  <p:stCondLst>
                                    <p:cond delay="0"/>
                                  </p:stCondLst>
                                  <p:childTnLst>
                                    <p:animEffect transition="out" filter="blinds(horizontal)">
                                      <p:cBhvr>
                                        <p:cTn id="53" dur="500"/>
                                        <p:tgtEl>
                                          <p:spTgt spid="10"/>
                                        </p:tgtEl>
                                      </p:cBhvr>
                                    </p:animEffect>
                                    <p:set>
                                      <p:cBhvr>
                                        <p:cTn id="54" dur="1" fill="hold">
                                          <p:stCondLst>
                                            <p:cond delay="499"/>
                                          </p:stCondLst>
                                        </p:cTn>
                                        <p:tgtEl>
                                          <p:spTgt spid="10"/>
                                        </p:tgtEl>
                                        <p:attrNameLst>
                                          <p:attrName>style.visibility</p:attrName>
                                        </p:attrNameLst>
                                      </p:cBhvr>
                                      <p:to>
                                        <p:strVal val="hidden"/>
                                      </p:to>
                                    </p:set>
                                  </p:childTnLst>
                                </p:cTn>
                              </p:par>
                              <p:par>
                                <p:cTn id="55" presetID="3" presetClass="exit" presetSubtype="10" fill="hold" grpId="1" nodeType="withEffect">
                                  <p:stCondLst>
                                    <p:cond delay="0"/>
                                  </p:stCondLst>
                                  <p:childTnLst>
                                    <p:animEffect transition="out" filter="blinds(horizontal)">
                                      <p:cBhvr>
                                        <p:cTn id="56" dur="500"/>
                                        <p:tgtEl>
                                          <p:spTgt spid="9"/>
                                        </p:tgtEl>
                                      </p:cBhvr>
                                    </p:animEffect>
                                    <p:set>
                                      <p:cBhvr>
                                        <p:cTn id="57" dur="1" fill="hold">
                                          <p:stCondLst>
                                            <p:cond delay="499"/>
                                          </p:stCondLst>
                                        </p:cTn>
                                        <p:tgtEl>
                                          <p:spTgt spid="9"/>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blinds(horizontal)">
                                      <p:cBhvr>
                                        <p:cTn id="62" dur="500"/>
                                        <p:tgtEl>
                                          <p:spTgt spid="14"/>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blinds(horizontal)">
                                      <p:cBhvr>
                                        <p:cTn id="65" dur="500"/>
                                        <p:tgtEl>
                                          <p:spTgt spid="13"/>
                                        </p:tgtEl>
                                      </p:cBhvr>
                                    </p:animEffect>
                                  </p:childTnLst>
                                </p:cTn>
                              </p:par>
                              <p:par>
                                <p:cTn id="66" presetID="3" presetClass="exit" presetSubtype="10" fill="hold" grpId="1" nodeType="withEffect">
                                  <p:stCondLst>
                                    <p:cond delay="0"/>
                                  </p:stCondLst>
                                  <p:childTnLst>
                                    <p:animEffect transition="out" filter="blinds(horizontal)">
                                      <p:cBhvr>
                                        <p:cTn id="67" dur="500"/>
                                        <p:tgtEl>
                                          <p:spTgt spid="12"/>
                                        </p:tgtEl>
                                      </p:cBhvr>
                                    </p:animEffect>
                                    <p:set>
                                      <p:cBhvr>
                                        <p:cTn id="68" dur="1" fill="hold">
                                          <p:stCondLst>
                                            <p:cond delay="499"/>
                                          </p:stCondLst>
                                        </p:cTn>
                                        <p:tgtEl>
                                          <p:spTgt spid="12"/>
                                        </p:tgtEl>
                                        <p:attrNameLst>
                                          <p:attrName>style.visibility</p:attrName>
                                        </p:attrNameLst>
                                      </p:cBhvr>
                                      <p:to>
                                        <p:strVal val="hidden"/>
                                      </p:to>
                                    </p:set>
                                  </p:childTnLst>
                                </p:cTn>
                              </p:par>
                              <p:par>
                                <p:cTn id="69" presetID="3" presetClass="exit" presetSubtype="10" fill="hold" grpId="1" nodeType="withEffect">
                                  <p:stCondLst>
                                    <p:cond delay="0"/>
                                  </p:stCondLst>
                                  <p:childTnLst>
                                    <p:animEffect transition="out" filter="blinds(horizontal)">
                                      <p:cBhvr>
                                        <p:cTn id="70" dur="500"/>
                                        <p:tgtEl>
                                          <p:spTgt spid="11"/>
                                        </p:tgtEl>
                                      </p:cBhvr>
                                    </p:animEffect>
                                    <p:set>
                                      <p:cBhvr>
                                        <p:cTn id="71"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6" grpId="1"/>
      <p:bldP spid="7" grpId="0" animBg="1"/>
      <p:bldP spid="7" grpId="1" animBg="1"/>
      <p:bldP spid="8" grpId="0"/>
      <p:bldP spid="8" grpId="1"/>
      <p:bldP spid="9" grpId="0" animBg="1"/>
      <p:bldP spid="9" grpId="1" animBg="1"/>
      <p:bldP spid="10" grpId="0"/>
      <p:bldP spid="10" grpId="1"/>
      <p:bldP spid="11" grpId="0" animBg="1"/>
      <p:bldP spid="11" grpId="1" animBg="1"/>
      <p:bldP spid="12" grpId="0"/>
      <p:bldP spid="12" grpId="1"/>
      <p:bldP spid="13" grpId="0"/>
      <p:bldP spid="14"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用顺序图表达</a:t>
            </a:r>
            <a:r>
              <a:rPr lang="en-US" altLang="zh-CN"/>
              <a:t>“</a:t>
            </a:r>
            <a:r>
              <a:rPr lang="zh-CN" altLang="en-US"/>
              <a:t>第三层拆解</a:t>
            </a:r>
            <a:r>
              <a:rPr lang="en-US" altLang="zh-CN"/>
              <a:t>”</a:t>
            </a:r>
            <a:endParaRPr lang="zh-CN" altLang="en-US"/>
          </a:p>
        </p:txBody>
      </p:sp>
      <p:pic>
        <p:nvPicPr>
          <p:cNvPr id="4" name="Picture 2"/>
          <p:cNvPicPr>
            <a:picLocks noChangeAspect="1" noChangeArrowheads="1"/>
          </p:cNvPicPr>
          <p:nvPr/>
        </p:nvPicPr>
        <p:blipFill>
          <a:blip r:embed="rId3"/>
          <a:srcRect/>
          <a:stretch>
            <a:fillRect/>
          </a:stretch>
        </p:blipFill>
        <p:spPr bwMode="auto">
          <a:xfrm>
            <a:off x="1159857" y="1311177"/>
            <a:ext cx="7064777" cy="4429132"/>
          </a:xfrm>
          <a:prstGeom prst="rect">
            <a:avLst/>
          </a:prstGeom>
          <a:noFill/>
          <a:ln w="3175">
            <a:noFill/>
            <a:miter lim="800000"/>
            <a:headEnd/>
            <a:tailEnd/>
          </a:ln>
          <a:effectLst/>
        </p:spPr>
      </p:pic>
      <p:sp>
        <p:nvSpPr>
          <p:cNvPr id="5" name="矩形 4"/>
          <p:cNvSpPr/>
          <p:nvPr/>
        </p:nvSpPr>
        <p:spPr>
          <a:xfrm>
            <a:off x="1009394" y="1311183"/>
            <a:ext cx="5929354" cy="4357719"/>
          </a:xfrm>
          <a:prstGeom prst="rect">
            <a:avLst/>
          </a:prstGeom>
          <a:ln w="25400">
            <a:solidFill>
              <a:srgbClr val="FF0000"/>
            </a:solidFill>
            <a:prstDash val="sysDash"/>
          </a:ln>
        </p:spPr>
        <p:txBody>
          <a:bodyPr wrap="square" rtlCol="0" anchor="ctr">
            <a:noAutofit/>
          </a:bodyPr>
          <a:lstStyle/>
          <a:p>
            <a:pPr algn="ctr"/>
            <a:endParaRPr lang="zh-CN" altLang="en-US" dirty="0">
              <a:solidFill>
                <a:srgbClr val="000000"/>
              </a:solidFill>
            </a:endParaRPr>
          </a:p>
        </p:txBody>
      </p:sp>
      <p:sp>
        <p:nvSpPr>
          <p:cNvPr id="6" name="矩形 5"/>
          <p:cNvSpPr/>
          <p:nvPr/>
        </p:nvSpPr>
        <p:spPr>
          <a:xfrm>
            <a:off x="7010186" y="1311183"/>
            <a:ext cx="1428760" cy="4357719"/>
          </a:xfrm>
          <a:prstGeom prst="rect">
            <a:avLst/>
          </a:prstGeom>
          <a:ln w="25400">
            <a:solidFill>
              <a:srgbClr val="0000FF"/>
            </a:solidFill>
            <a:prstDash val="sysDash"/>
          </a:ln>
        </p:spPr>
        <p:txBody>
          <a:bodyPr wrap="square" rtlCol="0" anchor="ctr">
            <a:noAutofit/>
          </a:bodyPr>
          <a:lstStyle/>
          <a:p>
            <a:pPr algn="ctr"/>
            <a:endParaRPr lang="zh-CN" altLang="en-US" dirty="0">
              <a:solidFill>
                <a:srgbClr val="000000"/>
              </a:solidFill>
            </a:endParaRPr>
          </a:p>
        </p:txBody>
      </p:sp>
      <p:sp>
        <p:nvSpPr>
          <p:cNvPr id="7" name="TextBox 8"/>
          <p:cNvSpPr txBox="1"/>
          <p:nvPr/>
        </p:nvSpPr>
        <p:spPr>
          <a:xfrm>
            <a:off x="366452" y="2668474"/>
            <a:ext cx="1143008" cy="707886"/>
          </a:xfrm>
          <a:prstGeom prst="rect">
            <a:avLst/>
          </a:prstGeom>
          <a:solidFill>
            <a:srgbClr val="FFFF99"/>
          </a:solidFill>
        </p:spPr>
        <p:txBody>
          <a:bodyPr wrap="square" rtlCol="0">
            <a:spAutoFit/>
          </a:bodyPr>
          <a:lstStyle/>
          <a:p>
            <a:r>
              <a:rPr lang="zh-CN" altLang="en-US" dirty="0">
                <a:solidFill>
                  <a:srgbClr val="FF0000"/>
                </a:solidFill>
                <a:latin typeface="黑体" panose="02010609060101010101" pitchFamily="49" charset="-122"/>
                <a:ea typeface="黑体" panose="02010609060101010101" pitchFamily="49" charset="-122"/>
              </a:rPr>
              <a:t>用例</a:t>
            </a:r>
            <a:r>
              <a:rPr lang="en-US" altLang="zh-CN" dirty="0">
                <a:solidFill>
                  <a:srgbClr val="FF0000"/>
                </a:solidFill>
                <a:latin typeface="黑体" panose="02010609060101010101" pitchFamily="49" charset="-122"/>
                <a:ea typeface="黑体" panose="02010609060101010101" pitchFamily="49" charset="-122"/>
              </a:rPr>
              <a:t>/</a:t>
            </a:r>
            <a:r>
              <a:rPr lang="zh-CN" altLang="en-US" dirty="0">
                <a:solidFill>
                  <a:srgbClr val="FF0000"/>
                </a:solidFill>
                <a:latin typeface="黑体" panose="02010609060101010101" pitchFamily="49" charset="-122"/>
                <a:ea typeface="黑体" panose="02010609060101010101" pitchFamily="49" charset="-122"/>
              </a:rPr>
              <a:t>用户故事</a:t>
            </a:r>
          </a:p>
        </p:txBody>
      </p:sp>
      <p:sp>
        <p:nvSpPr>
          <p:cNvPr id="8" name="TextBox 9"/>
          <p:cNvSpPr txBox="1"/>
          <p:nvPr/>
        </p:nvSpPr>
        <p:spPr>
          <a:xfrm>
            <a:off x="7724566" y="2382722"/>
            <a:ext cx="1357290" cy="707886"/>
          </a:xfrm>
          <a:prstGeom prst="rect">
            <a:avLst/>
          </a:prstGeom>
          <a:solidFill>
            <a:srgbClr val="FFFF99"/>
          </a:solidFill>
        </p:spPr>
        <p:txBody>
          <a:bodyPr wrap="square" rtlCol="0">
            <a:spAutoFit/>
          </a:bodyPr>
          <a:lstStyle/>
          <a:p>
            <a:r>
              <a:rPr lang="zh-CN" altLang="en-US" dirty="0">
                <a:solidFill>
                  <a:srgbClr val="FF0000"/>
                </a:solidFill>
                <a:latin typeface="黑体" panose="02010609060101010101" pitchFamily="49" charset="-122"/>
                <a:ea typeface="黑体" panose="02010609060101010101" pitchFamily="49" charset="-122"/>
              </a:rPr>
              <a:t>界面后的内部实现</a:t>
            </a:r>
          </a:p>
        </p:txBody>
      </p:sp>
      <p:sp>
        <p:nvSpPr>
          <p:cNvPr id="9" name="TextBox 10"/>
          <p:cNvSpPr txBox="1"/>
          <p:nvPr/>
        </p:nvSpPr>
        <p:spPr>
          <a:xfrm>
            <a:off x="856994" y="5741415"/>
            <a:ext cx="7000924" cy="400110"/>
          </a:xfrm>
          <a:prstGeom prst="rect">
            <a:avLst/>
          </a:prstGeom>
          <a:solidFill>
            <a:schemeClr val="bg1"/>
          </a:solidFill>
        </p:spPr>
        <p:txBody>
          <a:bodyPr wrap="square" rtlCol="0">
            <a:spAutoFit/>
          </a:bodyPr>
          <a:lstStyle/>
          <a:p>
            <a:r>
              <a:rPr lang="zh-CN" altLang="en-US" dirty="0">
                <a:solidFill>
                  <a:srgbClr val="FF0000"/>
                </a:solidFill>
                <a:latin typeface="黑体" panose="02010609060101010101" pitchFamily="49" charset="-122"/>
                <a:ea typeface="黑体" panose="02010609060101010101" pitchFamily="49" charset="-122"/>
              </a:rPr>
              <a:t>顺序图生动展示了用户在界面操作时引发的一系列软件动作</a:t>
            </a:r>
          </a:p>
        </p:txBody>
      </p:sp>
    </p:spTree>
    <p:extLst>
      <p:ext uri="{BB962C8B-B14F-4D97-AF65-F5344CB8AC3E}">
        <p14:creationId xmlns:p14="http://schemas.microsoft.com/office/powerpoint/2010/main" val="2428779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linds(horizontal)">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smtClean="0"/>
              <a:t>11.6 </a:t>
            </a:r>
            <a:r>
              <a:rPr lang="zh-CN" altLang="en-US" smtClean="0"/>
              <a:t>软件</a:t>
            </a:r>
            <a:r>
              <a:rPr lang="zh-CN" altLang="en-US"/>
              <a:t>设计的三种策略</a:t>
            </a:r>
          </a:p>
        </p:txBody>
      </p:sp>
      <p:sp>
        <p:nvSpPr>
          <p:cNvPr id="3" name="AutoShape 2" descr="C:\Users\Administrator\Desktop\%E6%96%B0%E5%BB%BA%E6%96%87%E4%BB%B6%E5%A4%B9\Object-Oriented-Programming-OOP-in-Python-3_Watermarked.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pic>
        <p:nvPicPr>
          <p:cNvPr id="7" name="图片 6"/>
          <p:cNvPicPr>
            <a:picLocks noChangeAspect="1"/>
          </p:cNvPicPr>
          <p:nvPr/>
        </p:nvPicPr>
        <p:blipFill>
          <a:blip r:embed="rId2"/>
          <a:stretch>
            <a:fillRect/>
          </a:stretch>
        </p:blipFill>
        <p:spPr>
          <a:xfrm>
            <a:off x="2257425" y="2978691"/>
            <a:ext cx="4629150" cy="2600325"/>
          </a:xfrm>
          <a:prstGeom prst="rect">
            <a:avLst/>
          </a:prstGeom>
        </p:spPr>
      </p:pic>
    </p:spTree>
    <p:extLst>
      <p:ext uri="{BB962C8B-B14F-4D97-AF65-F5344CB8AC3E}">
        <p14:creationId xmlns:p14="http://schemas.microsoft.com/office/powerpoint/2010/main" val="135973895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软件常见的工作模式</a:t>
            </a:r>
          </a:p>
        </p:txBody>
      </p:sp>
      <p:sp>
        <p:nvSpPr>
          <p:cNvPr id="4" name="矩形 3"/>
          <p:cNvSpPr/>
          <p:nvPr/>
        </p:nvSpPr>
        <p:spPr bwMode="auto">
          <a:xfrm>
            <a:off x="571472" y="1352689"/>
            <a:ext cx="1214446" cy="642942"/>
          </a:xfrm>
          <a:prstGeom prst="rect">
            <a:avLst/>
          </a:prstGeom>
          <a:solidFill>
            <a:srgbClr val="99CCFF"/>
          </a:solidFill>
          <a:ln w="9525">
            <a:solidFill>
              <a:srgbClr val="0000FF"/>
            </a:solidFill>
            <a:round/>
            <a:headEnd/>
            <a:tailEnd type="triangle" w="med" len="med"/>
          </a:ln>
        </p:spPr>
        <p:txBody>
          <a:bodyPr wrap="none" rtlCol="0" anchor="ctr">
            <a:noAutofit/>
          </a:bodyPr>
          <a:lstStyle/>
          <a:p>
            <a:pPr algn="ctr" fontAlgn="base">
              <a:spcBef>
                <a:spcPct val="0"/>
              </a:spcBef>
              <a:spcAft>
                <a:spcPct val="0"/>
              </a:spcAft>
            </a:pPr>
            <a:r>
              <a:rPr lang="zh-CN" altLang="en-US" sz="2000" dirty="0">
                <a:solidFill>
                  <a:srgbClr val="0000FF"/>
                </a:solidFill>
                <a:latin typeface="华文细黑" panose="02010600040101010101" pitchFamily="2" charset="-122"/>
                <a:ea typeface="华文细黑" panose="02010600040101010101" pitchFamily="2" charset="-122"/>
              </a:rPr>
              <a:t>用户故事</a:t>
            </a:r>
            <a:endParaRPr lang="en-US" altLang="zh-CN" sz="2000" dirty="0">
              <a:solidFill>
                <a:srgbClr val="0000FF"/>
              </a:solidFill>
              <a:latin typeface="华文细黑" panose="02010600040101010101" pitchFamily="2" charset="-122"/>
              <a:ea typeface="华文细黑" panose="02010600040101010101" pitchFamily="2" charset="-122"/>
            </a:endParaRPr>
          </a:p>
          <a:p>
            <a:pPr algn="ctr" fontAlgn="base">
              <a:spcBef>
                <a:spcPct val="0"/>
              </a:spcBef>
              <a:spcAft>
                <a:spcPct val="0"/>
              </a:spcAft>
            </a:pPr>
            <a:r>
              <a:rPr lang="en-US" altLang="zh-CN" sz="2000" dirty="0">
                <a:solidFill>
                  <a:srgbClr val="0000FF"/>
                </a:solidFill>
                <a:latin typeface="华文细黑" panose="02010600040101010101" pitchFamily="2" charset="-122"/>
                <a:ea typeface="华文细黑" panose="02010600040101010101" pitchFamily="2" charset="-122"/>
              </a:rPr>
              <a:t>/</a:t>
            </a:r>
            <a:r>
              <a:rPr lang="zh-CN" altLang="en-US" sz="2000" dirty="0">
                <a:solidFill>
                  <a:srgbClr val="0000FF"/>
                </a:solidFill>
                <a:latin typeface="华文细黑" panose="02010600040101010101" pitchFamily="2" charset="-122"/>
                <a:ea typeface="华文细黑" panose="02010600040101010101" pitchFamily="2" charset="-122"/>
              </a:rPr>
              <a:t>用例 </a:t>
            </a:r>
            <a:r>
              <a:rPr lang="en-US" altLang="zh-CN" sz="2000" dirty="0">
                <a:solidFill>
                  <a:srgbClr val="0000FF"/>
                </a:solidFill>
                <a:latin typeface="华文细黑" panose="02010600040101010101" pitchFamily="2" charset="-122"/>
                <a:ea typeface="华文细黑" panose="02010600040101010101" pitchFamily="2" charset="-122"/>
              </a:rPr>
              <a:t>1</a:t>
            </a:r>
            <a:endParaRPr lang="zh-CN" altLang="en-US" sz="2000" dirty="0">
              <a:solidFill>
                <a:srgbClr val="0000FF"/>
              </a:solidFill>
              <a:latin typeface="华文细黑" panose="02010600040101010101" pitchFamily="2" charset="-122"/>
              <a:ea typeface="华文细黑" panose="02010600040101010101" pitchFamily="2" charset="-122"/>
            </a:endParaRPr>
          </a:p>
        </p:txBody>
      </p:sp>
      <p:sp>
        <p:nvSpPr>
          <p:cNvPr id="5" name="矩形 4"/>
          <p:cNvSpPr/>
          <p:nvPr/>
        </p:nvSpPr>
        <p:spPr bwMode="auto">
          <a:xfrm>
            <a:off x="2143108" y="1352689"/>
            <a:ext cx="1214446" cy="642942"/>
          </a:xfrm>
          <a:prstGeom prst="rect">
            <a:avLst/>
          </a:prstGeom>
          <a:solidFill>
            <a:srgbClr val="99CCFF"/>
          </a:solidFill>
          <a:ln w="9525">
            <a:solidFill>
              <a:srgbClr val="0000FF"/>
            </a:solidFill>
            <a:round/>
            <a:headEnd/>
            <a:tailEnd type="triangle" w="med" len="med"/>
          </a:ln>
        </p:spPr>
        <p:txBody>
          <a:bodyPr wrap="none" rtlCol="0" anchor="ctr">
            <a:noAutofit/>
          </a:bodyPr>
          <a:lstStyle/>
          <a:p>
            <a:pPr algn="ctr" fontAlgn="base">
              <a:spcBef>
                <a:spcPct val="0"/>
              </a:spcBef>
              <a:spcAft>
                <a:spcPct val="0"/>
              </a:spcAft>
            </a:pPr>
            <a:r>
              <a:rPr lang="zh-CN" altLang="en-US" sz="2000" dirty="0">
                <a:solidFill>
                  <a:srgbClr val="0000FF"/>
                </a:solidFill>
                <a:latin typeface="华文细黑" panose="02010600040101010101" pitchFamily="2" charset="-122"/>
                <a:ea typeface="华文细黑" panose="02010600040101010101" pitchFamily="2" charset="-122"/>
              </a:rPr>
              <a:t>用户故事</a:t>
            </a:r>
            <a:endParaRPr lang="en-US" altLang="zh-CN" sz="2000" dirty="0">
              <a:solidFill>
                <a:srgbClr val="0000FF"/>
              </a:solidFill>
              <a:latin typeface="华文细黑" panose="02010600040101010101" pitchFamily="2" charset="-122"/>
              <a:ea typeface="华文细黑" panose="02010600040101010101" pitchFamily="2" charset="-122"/>
            </a:endParaRPr>
          </a:p>
          <a:p>
            <a:pPr algn="ctr" fontAlgn="base">
              <a:spcBef>
                <a:spcPct val="0"/>
              </a:spcBef>
              <a:spcAft>
                <a:spcPct val="0"/>
              </a:spcAft>
            </a:pPr>
            <a:r>
              <a:rPr lang="en-US" altLang="zh-CN" sz="2000" dirty="0">
                <a:solidFill>
                  <a:srgbClr val="0000FF"/>
                </a:solidFill>
                <a:latin typeface="华文细黑" panose="02010600040101010101" pitchFamily="2" charset="-122"/>
                <a:ea typeface="华文细黑" panose="02010600040101010101" pitchFamily="2" charset="-122"/>
              </a:rPr>
              <a:t>/</a:t>
            </a:r>
            <a:r>
              <a:rPr lang="zh-CN" altLang="en-US" sz="2000" dirty="0">
                <a:solidFill>
                  <a:srgbClr val="0000FF"/>
                </a:solidFill>
                <a:latin typeface="华文细黑" panose="02010600040101010101" pitchFamily="2" charset="-122"/>
                <a:ea typeface="华文细黑" panose="02010600040101010101" pitchFamily="2" charset="-122"/>
              </a:rPr>
              <a:t>用例 </a:t>
            </a:r>
            <a:r>
              <a:rPr lang="en-US" altLang="zh-CN" sz="2000" dirty="0">
                <a:solidFill>
                  <a:srgbClr val="0000FF"/>
                </a:solidFill>
                <a:latin typeface="华文细黑" panose="02010600040101010101" pitchFamily="2" charset="-122"/>
                <a:ea typeface="华文细黑" panose="02010600040101010101" pitchFamily="2" charset="-122"/>
              </a:rPr>
              <a:t>2</a:t>
            </a:r>
            <a:endParaRPr lang="zh-CN" altLang="en-US" sz="2000" dirty="0">
              <a:solidFill>
                <a:srgbClr val="0000FF"/>
              </a:solidFill>
              <a:latin typeface="华文细黑" panose="02010600040101010101" pitchFamily="2" charset="-122"/>
              <a:ea typeface="华文细黑" panose="02010600040101010101" pitchFamily="2" charset="-122"/>
            </a:endParaRPr>
          </a:p>
        </p:txBody>
      </p:sp>
      <p:sp>
        <p:nvSpPr>
          <p:cNvPr id="6" name="矩形 5"/>
          <p:cNvSpPr/>
          <p:nvPr/>
        </p:nvSpPr>
        <p:spPr bwMode="auto">
          <a:xfrm>
            <a:off x="3714744" y="1352689"/>
            <a:ext cx="1143008" cy="642942"/>
          </a:xfrm>
          <a:prstGeom prst="rect">
            <a:avLst/>
          </a:prstGeom>
          <a:solidFill>
            <a:srgbClr val="99CCFF"/>
          </a:solidFill>
          <a:ln w="9525">
            <a:solidFill>
              <a:srgbClr val="0000FF"/>
            </a:solidFill>
            <a:round/>
            <a:headEnd/>
            <a:tailEnd type="triangle" w="med" len="med"/>
          </a:ln>
        </p:spPr>
        <p:txBody>
          <a:bodyPr wrap="none" rtlCol="0" anchor="ctr">
            <a:noAutofit/>
          </a:bodyPr>
          <a:lstStyle/>
          <a:p>
            <a:pPr algn="ctr" fontAlgn="base">
              <a:spcBef>
                <a:spcPct val="0"/>
              </a:spcBef>
              <a:spcAft>
                <a:spcPct val="0"/>
              </a:spcAft>
            </a:pPr>
            <a:r>
              <a:rPr lang="zh-CN" altLang="en-US" sz="2000" dirty="0">
                <a:solidFill>
                  <a:srgbClr val="0000FF"/>
                </a:solidFill>
                <a:latin typeface="华文细黑" panose="02010600040101010101" pitchFamily="2" charset="-122"/>
                <a:ea typeface="华文细黑" panose="02010600040101010101" pitchFamily="2" charset="-122"/>
              </a:rPr>
              <a:t>用户故事</a:t>
            </a:r>
            <a:endParaRPr lang="en-US" altLang="zh-CN" sz="2000" dirty="0">
              <a:solidFill>
                <a:srgbClr val="0000FF"/>
              </a:solidFill>
              <a:latin typeface="华文细黑" panose="02010600040101010101" pitchFamily="2" charset="-122"/>
              <a:ea typeface="华文细黑" panose="02010600040101010101" pitchFamily="2" charset="-122"/>
            </a:endParaRPr>
          </a:p>
          <a:p>
            <a:pPr algn="ctr" fontAlgn="base">
              <a:spcBef>
                <a:spcPct val="0"/>
              </a:spcBef>
              <a:spcAft>
                <a:spcPct val="0"/>
              </a:spcAft>
            </a:pPr>
            <a:r>
              <a:rPr lang="en-US" altLang="zh-CN" sz="2000" dirty="0">
                <a:solidFill>
                  <a:srgbClr val="0000FF"/>
                </a:solidFill>
                <a:latin typeface="华文细黑" panose="02010600040101010101" pitchFamily="2" charset="-122"/>
                <a:ea typeface="华文细黑" panose="02010600040101010101" pitchFamily="2" charset="-122"/>
              </a:rPr>
              <a:t>/</a:t>
            </a:r>
            <a:r>
              <a:rPr lang="zh-CN" altLang="en-US" sz="2000" dirty="0">
                <a:solidFill>
                  <a:srgbClr val="0000FF"/>
                </a:solidFill>
                <a:latin typeface="华文细黑" panose="02010600040101010101" pitchFamily="2" charset="-122"/>
                <a:ea typeface="华文细黑" panose="02010600040101010101" pitchFamily="2" charset="-122"/>
              </a:rPr>
              <a:t>用例 </a:t>
            </a:r>
            <a:r>
              <a:rPr lang="en-US" altLang="zh-CN" sz="2000" dirty="0">
                <a:solidFill>
                  <a:srgbClr val="0000FF"/>
                </a:solidFill>
                <a:latin typeface="华文细黑" panose="02010600040101010101" pitchFamily="2" charset="-122"/>
                <a:ea typeface="华文细黑" panose="02010600040101010101" pitchFamily="2" charset="-122"/>
              </a:rPr>
              <a:t>…</a:t>
            </a:r>
            <a:endParaRPr lang="zh-CN" altLang="en-US" sz="2000" dirty="0">
              <a:solidFill>
                <a:srgbClr val="0000FF"/>
              </a:solidFill>
              <a:latin typeface="华文细黑" panose="02010600040101010101" pitchFamily="2" charset="-122"/>
              <a:ea typeface="华文细黑" panose="02010600040101010101" pitchFamily="2" charset="-122"/>
            </a:endParaRPr>
          </a:p>
        </p:txBody>
      </p:sp>
      <p:sp>
        <p:nvSpPr>
          <p:cNvPr id="7" name="矩形 6"/>
          <p:cNvSpPr/>
          <p:nvPr/>
        </p:nvSpPr>
        <p:spPr bwMode="auto">
          <a:xfrm>
            <a:off x="5214942" y="1352689"/>
            <a:ext cx="1143008" cy="642942"/>
          </a:xfrm>
          <a:prstGeom prst="rect">
            <a:avLst/>
          </a:prstGeom>
          <a:solidFill>
            <a:srgbClr val="99CCFF"/>
          </a:solidFill>
          <a:ln w="9525">
            <a:solidFill>
              <a:srgbClr val="0000FF"/>
            </a:solidFill>
            <a:round/>
            <a:headEnd/>
            <a:tailEnd type="triangle" w="med" len="med"/>
          </a:ln>
        </p:spPr>
        <p:txBody>
          <a:bodyPr wrap="none" rtlCol="0" anchor="ctr">
            <a:noAutofit/>
          </a:bodyPr>
          <a:lstStyle/>
          <a:p>
            <a:pPr algn="ctr" fontAlgn="base">
              <a:spcBef>
                <a:spcPct val="0"/>
              </a:spcBef>
              <a:spcAft>
                <a:spcPct val="0"/>
              </a:spcAft>
            </a:pPr>
            <a:r>
              <a:rPr lang="zh-CN" altLang="en-US" sz="2000" dirty="0">
                <a:solidFill>
                  <a:srgbClr val="0000FF"/>
                </a:solidFill>
                <a:latin typeface="华文细黑" panose="02010600040101010101" pitchFamily="2" charset="-122"/>
                <a:ea typeface="华文细黑" panose="02010600040101010101" pitchFamily="2" charset="-122"/>
              </a:rPr>
              <a:t>用户故事</a:t>
            </a:r>
            <a:endParaRPr lang="en-US" altLang="zh-CN" sz="2000" dirty="0">
              <a:solidFill>
                <a:srgbClr val="0000FF"/>
              </a:solidFill>
              <a:latin typeface="华文细黑" panose="02010600040101010101" pitchFamily="2" charset="-122"/>
              <a:ea typeface="华文细黑" panose="02010600040101010101" pitchFamily="2" charset="-122"/>
            </a:endParaRPr>
          </a:p>
          <a:p>
            <a:pPr algn="ctr" fontAlgn="base">
              <a:spcBef>
                <a:spcPct val="0"/>
              </a:spcBef>
              <a:spcAft>
                <a:spcPct val="0"/>
              </a:spcAft>
            </a:pPr>
            <a:r>
              <a:rPr lang="en-US" altLang="zh-CN" sz="2000" dirty="0">
                <a:solidFill>
                  <a:srgbClr val="0000FF"/>
                </a:solidFill>
                <a:latin typeface="华文细黑" panose="02010600040101010101" pitchFamily="2" charset="-122"/>
                <a:ea typeface="华文细黑" panose="02010600040101010101" pitchFamily="2" charset="-122"/>
              </a:rPr>
              <a:t>/</a:t>
            </a:r>
            <a:r>
              <a:rPr lang="zh-CN" altLang="en-US" sz="2000" dirty="0">
                <a:solidFill>
                  <a:srgbClr val="0000FF"/>
                </a:solidFill>
                <a:latin typeface="华文细黑" panose="02010600040101010101" pitchFamily="2" charset="-122"/>
                <a:ea typeface="华文细黑" panose="02010600040101010101" pitchFamily="2" charset="-122"/>
              </a:rPr>
              <a:t>用例 </a:t>
            </a:r>
            <a:r>
              <a:rPr lang="en-US" altLang="zh-CN" sz="2000" dirty="0">
                <a:solidFill>
                  <a:srgbClr val="0000FF"/>
                </a:solidFill>
                <a:latin typeface="华文细黑" panose="02010600040101010101" pitchFamily="2" charset="-122"/>
                <a:ea typeface="华文细黑" panose="02010600040101010101" pitchFamily="2" charset="-122"/>
              </a:rPr>
              <a:t>n</a:t>
            </a:r>
            <a:endParaRPr lang="zh-CN" altLang="en-US" sz="2000" dirty="0">
              <a:solidFill>
                <a:srgbClr val="0000FF"/>
              </a:solidFill>
              <a:latin typeface="华文细黑" panose="02010600040101010101" pitchFamily="2" charset="-122"/>
              <a:ea typeface="华文细黑" panose="02010600040101010101" pitchFamily="2" charset="-122"/>
            </a:endParaRPr>
          </a:p>
        </p:txBody>
      </p:sp>
      <p:sp>
        <p:nvSpPr>
          <p:cNvPr id="8" name="矩形 7"/>
          <p:cNvSpPr/>
          <p:nvPr/>
        </p:nvSpPr>
        <p:spPr bwMode="auto">
          <a:xfrm>
            <a:off x="571472" y="2352821"/>
            <a:ext cx="1214446" cy="642942"/>
          </a:xfrm>
          <a:prstGeom prst="rect">
            <a:avLst/>
          </a:prstGeom>
          <a:solidFill>
            <a:srgbClr val="FFFF99"/>
          </a:solidFill>
          <a:ln w="9525">
            <a:solidFill>
              <a:srgbClr val="0000FF"/>
            </a:solidFill>
            <a:round/>
            <a:headEnd/>
            <a:tailEnd type="triangle" w="med" len="med"/>
          </a:ln>
        </p:spPr>
        <p:txBody>
          <a:bodyPr wrap="none" rtlCol="0" anchor="ctr">
            <a:noAutofit/>
          </a:bodyPr>
          <a:lstStyle/>
          <a:p>
            <a:pPr algn="ctr" fontAlgn="base">
              <a:spcBef>
                <a:spcPct val="0"/>
              </a:spcBef>
              <a:spcAft>
                <a:spcPct val="0"/>
              </a:spcAft>
            </a:pPr>
            <a:r>
              <a:rPr lang="zh-CN" altLang="en-US" sz="2000" dirty="0">
                <a:solidFill>
                  <a:srgbClr val="0000FF"/>
                </a:solidFill>
                <a:latin typeface="华文细黑" panose="02010600040101010101" pitchFamily="2" charset="-122"/>
                <a:ea typeface="华文细黑" panose="02010600040101010101" pitchFamily="2" charset="-122"/>
              </a:rPr>
              <a:t>界面组</a:t>
            </a:r>
            <a:r>
              <a:rPr lang="en-US" altLang="zh-CN" sz="2000" dirty="0">
                <a:solidFill>
                  <a:srgbClr val="0000FF"/>
                </a:solidFill>
                <a:latin typeface="华文细黑" panose="02010600040101010101" pitchFamily="2" charset="-122"/>
                <a:ea typeface="华文细黑" panose="02010600040101010101" pitchFamily="2" charset="-122"/>
              </a:rPr>
              <a:t>1</a:t>
            </a:r>
            <a:endParaRPr lang="zh-CN" altLang="en-US" sz="2000" dirty="0">
              <a:solidFill>
                <a:srgbClr val="0000FF"/>
              </a:solidFill>
              <a:latin typeface="华文细黑" panose="02010600040101010101" pitchFamily="2" charset="-122"/>
              <a:ea typeface="华文细黑" panose="02010600040101010101" pitchFamily="2" charset="-122"/>
            </a:endParaRPr>
          </a:p>
        </p:txBody>
      </p:sp>
      <p:sp>
        <p:nvSpPr>
          <p:cNvPr id="9" name="矩形 8"/>
          <p:cNvSpPr/>
          <p:nvPr/>
        </p:nvSpPr>
        <p:spPr bwMode="auto">
          <a:xfrm>
            <a:off x="2143108" y="2352821"/>
            <a:ext cx="1214446" cy="642942"/>
          </a:xfrm>
          <a:prstGeom prst="rect">
            <a:avLst/>
          </a:prstGeom>
          <a:solidFill>
            <a:srgbClr val="FFFF99"/>
          </a:solidFill>
          <a:ln w="9525">
            <a:solidFill>
              <a:srgbClr val="0000FF"/>
            </a:solidFill>
            <a:round/>
            <a:headEnd/>
            <a:tailEnd type="triangle" w="med" len="med"/>
          </a:ln>
        </p:spPr>
        <p:txBody>
          <a:bodyPr wrap="none" rtlCol="0" anchor="ctr">
            <a:noAutofit/>
          </a:bodyPr>
          <a:lstStyle/>
          <a:p>
            <a:pPr algn="ctr" fontAlgn="base">
              <a:spcBef>
                <a:spcPct val="0"/>
              </a:spcBef>
              <a:spcAft>
                <a:spcPct val="0"/>
              </a:spcAft>
            </a:pPr>
            <a:r>
              <a:rPr lang="zh-CN" altLang="en-US" sz="2000" dirty="0">
                <a:solidFill>
                  <a:srgbClr val="0000FF"/>
                </a:solidFill>
                <a:latin typeface="华文细黑" panose="02010600040101010101" pitchFamily="2" charset="-122"/>
                <a:ea typeface="华文细黑" panose="02010600040101010101" pitchFamily="2" charset="-122"/>
              </a:rPr>
              <a:t>界面组</a:t>
            </a:r>
            <a:r>
              <a:rPr lang="en-US" altLang="zh-CN" sz="2000" dirty="0">
                <a:solidFill>
                  <a:srgbClr val="0000FF"/>
                </a:solidFill>
                <a:latin typeface="华文细黑" panose="02010600040101010101" pitchFamily="2" charset="-122"/>
                <a:ea typeface="华文细黑" panose="02010600040101010101" pitchFamily="2" charset="-122"/>
              </a:rPr>
              <a:t>2</a:t>
            </a:r>
            <a:endParaRPr lang="zh-CN" altLang="en-US" sz="2000" dirty="0">
              <a:solidFill>
                <a:srgbClr val="0000FF"/>
              </a:solidFill>
              <a:latin typeface="华文细黑" panose="02010600040101010101" pitchFamily="2" charset="-122"/>
              <a:ea typeface="华文细黑" panose="02010600040101010101" pitchFamily="2" charset="-122"/>
            </a:endParaRPr>
          </a:p>
        </p:txBody>
      </p:sp>
      <p:sp>
        <p:nvSpPr>
          <p:cNvPr id="10" name="矩形 9"/>
          <p:cNvSpPr/>
          <p:nvPr/>
        </p:nvSpPr>
        <p:spPr bwMode="auto">
          <a:xfrm>
            <a:off x="3714744" y="2352821"/>
            <a:ext cx="1143008" cy="642942"/>
          </a:xfrm>
          <a:prstGeom prst="rect">
            <a:avLst/>
          </a:prstGeom>
          <a:solidFill>
            <a:srgbClr val="FFFF99"/>
          </a:solidFill>
          <a:ln w="9525">
            <a:solidFill>
              <a:srgbClr val="0000FF"/>
            </a:solidFill>
            <a:round/>
            <a:headEnd/>
            <a:tailEnd type="triangle" w="med" len="med"/>
          </a:ln>
        </p:spPr>
        <p:txBody>
          <a:bodyPr wrap="none" rtlCol="0" anchor="ctr">
            <a:noAutofit/>
          </a:bodyPr>
          <a:lstStyle/>
          <a:p>
            <a:pPr algn="ctr" fontAlgn="base">
              <a:spcBef>
                <a:spcPct val="0"/>
              </a:spcBef>
              <a:spcAft>
                <a:spcPct val="0"/>
              </a:spcAft>
            </a:pPr>
            <a:r>
              <a:rPr lang="zh-CN" altLang="en-US" sz="2000" dirty="0">
                <a:solidFill>
                  <a:srgbClr val="0000FF"/>
                </a:solidFill>
                <a:latin typeface="华文细黑" panose="02010600040101010101" pitchFamily="2" charset="-122"/>
                <a:ea typeface="华文细黑" panose="02010600040101010101" pitchFamily="2" charset="-122"/>
              </a:rPr>
              <a:t>界面组</a:t>
            </a:r>
            <a:r>
              <a:rPr lang="en-US" altLang="zh-CN" sz="2000" dirty="0">
                <a:solidFill>
                  <a:srgbClr val="0000FF"/>
                </a:solidFill>
                <a:latin typeface="华文细黑" panose="02010600040101010101" pitchFamily="2" charset="-122"/>
                <a:ea typeface="华文细黑" panose="02010600040101010101" pitchFamily="2" charset="-122"/>
              </a:rPr>
              <a:t>…</a:t>
            </a:r>
            <a:endParaRPr lang="zh-CN" altLang="en-US" sz="2000" dirty="0">
              <a:solidFill>
                <a:srgbClr val="0000FF"/>
              </a:solidFill>
              <a:latin typeface="华文细黑" panose="02010600040101010101" pitchFamily="2" charset="-122"/>
              <a:ea typeface="华文细黑" panose="02010600040101010101" pitchFamily="2" charset="-122"/>
            </a:endParaRPr>
          </a:p>
        </p:txBody>
      </p:sp>
      <p:sp>
        <p:nvSpPr>
          <p:cNvPr id="11" name="矩形 10"/>
          <p:cNvSpPr/>
          <p:nvPr/>
        </p:nvSpPr>
        <p:spPr bwMode="auto">
          <a:xfrm>
            <a:off x="5214942" y="2352821"/>
            <a:ext cx="1143008" cy="642942"/>
          </a:xfrm>
          <a:prstGeom prst="rect">
            <a:avLst/>
          </a:prstGeom>
          <a:solidFill>
            <a:srgbClr val="FFFF99"/>
          </a:solidFill>
          <a:ln w="9525">
            <a:solidFill>
              <a:srgbClr val="0000FF"/>
            </a:solidFill>
            <a:round/>
            <a:headEnd/>
            <a:tailEnd type="triangle" w="med" len="med"/>
          </a:ln>
        </p:spPr>
        <p:txBody>
          <a:bodyPr wrap="none" rtlCol="0" anchor="ctr">
            <a:noAutofit/>
          </a:bodyPr>
          <a:lstStyle/>
          <a:p>
            <a:pPr algn="ctr" fontAlgn="base">
              <a:spcBef>
                <a:spcPct val="0"/>
              </a:spcBef>
              <a:spcAft>
                <a:spcPct val="0"/>
              </a:spcAft>
            </a:pPr>
            <a:r>
              <a:rPr lang="zh-CN" altLang="en-US" sz="2000" dirty="0">
                <a:solidFill>
                  <a:srgbClr val="0000FF"/>
                </a:solidFill>
                <a:latin typeface="华文细黑" panose="02010600040101010101" pitchFamily="2" charset="-122"/>
                <a:ea typeface="华文细黑" panose="02010600040101010101" pitchFamily="2" charset="-122"/>
              </a:rPr>
              <a:t>界面组</a:t>
            </a:r>
            <a:r>
              <a:rPr lang="en-US" altLang="zh-CN" sz="2000" dirty="0">
                <a:solidFill>
                  <a:srgbClr val="0000FF"/>
                </a:solidFill>
                <a:latin typeface="华文细黑" panose="02010600040101010101" pitchFamily="2" charset="-122"/>
                <a:ea typeface="华文细黑" panose="02010600040101010101" pitchFamily="2" charset="-122"/>
              </a:rPr>
              <a:t>n</a:t>
            </a:r>
            <a:endParaRPr lang="zh-CN" altLang="en-US" sz="2000" dirty="0">
              <a:solidFill>
                <a:srgbClr val="0000FF"/>
              </a:solidFill>
              <a:latin typeface="华文细黑" panose="02010600040101010101" pitchFamily="2" charset="-122"/>
              <a:ea typeface="华文细黑" panose="02010600040101010101" pitchFamily="2" charset="-122"/>
            </a:endParaRPr>
          </a:p>
        </p:txBody>
      </p:sp>
      <p:sp>
        <p:nvSpPr>
          <p:cNvPr id="12" name="矩形 11"/>
          <p:cNvSpPr/>
          <p:nvPr/>
        </p:nvSpPr>
        <p:spPr bwMode="auto">
          <a:xfrm>
            <a:off x="571472" y="3352953"/>
            <a:ext cx="5786478" cy="642942"/>
          </a:xfrm>
          <a:prstGeom prst="rect">
            <a:avLst/>
          </a:prstGeom>
          <a:solidFill>
            <a:srgbClr val="FFFF99"/>
          </a:solidFill>
          <a:ln w="9525">
            <a:solidFill>
              <a:srgbClr val="0000FF"/>
            </a:solidFill>
            <a:round/>
            <a:headEnd/>
            <a:tailEnd type="triangle" w="med" len="med"/>
          </a:ln>
        </p:spPr>
        <p:txBody>
          <a:bodyPr wrap="none" rtlCol="0" anchor="ctr">
            <a:noAutofit/>
          </a:bodyPr>
          <a:lstStyle/>
          <a:p>
            <a:pPr algn="ctr" fontAlgn="base">
              <a:spcBef>
                <a:spcPct val="0"/>
              </a:spcBef>
              <a:spcAft>
                <a:spcPct val="0"/>
              </a:spcAft>
            </a:pPr>
            <a:r>
              <a:rPr lang="zh-CN" altLang="en-US" sz="2000" dirty="0">
                <a:solidFill>
                  <a:srgbClr val="0000FF"/>
                </a:solidFill>
                <a:latin typeface="华文细黑" panose="02010600040101010101" pitchFamily="2" charset="-122"/>
                <a:ea typeface="华文细黑" panose="02010600040101010101" pitchFamily="2" charset="-122"/>
              </a:rPr>
              <a:t>业务逻辑层</a:t>
            </a:r>
          </a:p>
        </p:txBody>
      </p:sp>
      <p:sp>
        <p:nvSpPr>
          <p:cNvPr id="13" name="矩形 12"/>
          <p:cNvSpPr/>
          <p:nvPr/>
        </p:nvSpPr>
        <p:spPr bwMode="auto">
          <a:xfrm>
            <a:off x="571472" y="4281647"/>
            <a:ext cx="5786478" cy="642942"/>
          </a:xfrm>
          <a:prstGeom prst="rect">
            <a:avLst/>
          </a:prstGeom>
          <a:solidFill>
            <a:srgbClr val="FFFF99"/>
          </a:solidFill>
          <a:ln w="9525">
            <a:solidFill>
              <a:srgbClr val="0000FF"/>
            </a:solidFill>
            <a:round/>
            <a:headEnd/>
            <a:tailEnd type="triangle" w="med" len="med"/>
          </a:ln>
        </p:spPr>
        <p:txBody>
          <a:bodyPr wrap="none" rtlCol="0" anchor="ctr">
            <a:noAutofit/>
          </a:bodyPr>
          <a:lstStyle/>
          <a:p>
            <a:pPr algn="ctr" fontAlgn="base">
              <a:spcBef>
                <a:spcPct val="0"/>
              </a:spcBef>
              <a:spcAft>
                <a:spcPct val="0"/>
              </a:spcAft>
            </a:pPr>
            <a:r>
              <a:rPr lang="zh-CN" altLang="en-US" sz="2000" dirty="0">
                <a:solidFill>
                  <a:srgbClr val="0000FF"/>
                </a:solidFill>
                <a:latin typeface="华文细黑" panose="02010600040101010101" pitchFamily="2" charset="-122"/>
                <a:ea typeface="华文细黑" panose="02010600040101010101" pitchFamily="2" charset="-122"/>
              </a:rPr>
              <a:t>数据操作层</a:t>
            </a:r>
          </a:p>
        </p:txBody>
      </p:sp>
      <p:sp>
        <p:nvSpPr>
          <p:cNvPr id="14" name="矩形 13"/>
          <p:cNvSpPr/>
          <p:nvPr/>
        </p:nvSpPr>
        <p:spPr bwMode="auto">
          <a:xfrm>
            <a:off x="571472" y="5353217"/>
            <a:ext cx="5786478" cy="642942"/>
          </a:xfrm>
          <a:prstGeom prst="rect">
            <a:avLst/>
          </a:prstGeom>
          <a:solidFill>
            <a:srgbClr val="FFFF99"/>
          </a:solidFill>
          <a:ln w="9525">
            <a:solidFill>
              <a:srgbClr val="0000FF"/>
            </a:solidFill>
            <a:round/>
            <a:headEnd/>
            <a:tailEnd type="triangle" w="med" len="med"/>
          </a:ln>
        </p:spPr>
        <p:txBody>
          <a:bodyPr wrap="none" rtlCol="0" anchor="ctr">
            <a:noAutofit/>
          </a:bodyPr>
          <a:lstStyle/>
          <a:p>
            <a:pPr algn="ctr" fontAlgn="base">
              <a:spcBef>
                <a:spcPct val="0"/>
              </a:spcBef>
              <a:spcAft>
                <a:spcPct val="0"/>
              </a:spcAft>
            </a:pPr>
            <a:r>
              <a:rPr lang="zh-CN" altLang="en-US" sz="2000" dirty="0">
                <a:solidFill>
                  <a:srgbClr val="0000FF"/>
                </a:solidFill>
                <a:latin typeface="华文细黑" panose="02010600040101010101" pitchFamily="2" charset="-122"/>
                <a:ea typeface="华文细黑" panose="02010600040101010101" pitchFamily="2" charset="-122"/>
              </a:rPr>
              <a:t>数据库</a:t>
            </a:r>
          </a:p>
        </p:txBody>
      </p:sp>
      <p:sp>
        <p:nvSpPr>
          <p:cNvPr id="15" name="TextBox 30"/>
          <p:cNvSpPr txBox="1"/>
          <p:nvPr/>
        </p:nvSpPr>
        <p:spPr>
          <a:xfrm>
            <a:off x="6500826" y="1281251"/>
            <a:ext cx="2428892" cy="707886"/>
          </a:xfrm>
          <a:prstGeom prst="rect">
            <a:avLst/>
          </a:prstGeom>
          <a:noFill/>
        </p:spPr>
        <p:txBody>
          <a:bodyPr wrap="square" rtlCol="0">
            <a:spAutoFit/>
          </a:bodyPr>
          <a:lstStyle/>
          <a:p>
            <a:pPr fontAlgn="base">
              <a:spcBef>
                <a:spcPct val="0"/>
              </a:spcBef>
              <a:spcAft>
                <a:spcPct val="0"/>
              </a:spcAft>
            </a:pPr>
            <a:r>
              <a:rPr lang="zh-CN" altLang="en-US" sz="2000" dirty="0">
                <a:solidFill>
                  <a:srgbClr val="0000FF"/>
                </a:solidFill>
                <a:latin typeface="华文细黑" panose="02010600040101010101" pitchFamily="2" charset="-122"/>
                <a:ea typeface="华文细黑" panose="02010600040101010101" pitchFamily="2" charset="-122"/>
              </a:rPr>
              <a:t>业务概念、业务流程有交叉和重叠</a:t>
            </a:r>
          </a:p>
        </p:txBody>
      </p:sp>
      <p:sp>
        <p:nvSpPr>
          <p:cNvPr id="16" name="TextBox 31"/>
          <p:cNvSpPr txBox="1"/>
          <p:nvPr/>
        </p:nvSpPr>
        <p:spPr>
          <a:xfrm>
            <a:off x="6500826" y="2281383"/>
            <a:ext cx="2428892" cy="707886"/>
          </a:xfrm>
          <a:prstGeom prst="rect">
            <a:avLst/>
          </a:prstGeom>
          <a:noFill/>
        </p:spPr>
        <p:txBody>
          <a:bodyPr wrap="square" rtlCol="0">
            <a:spAutoFit/>
          </a:bodyPr>
          <a:lstStyle/>
          <a:p>
            <a:pPr fontAlgn="base">
              <a:spcBef>
                <a:spcPct val="0"/>
              </a:spcBef>
              <a:spcAft>
                <a:spcPct val="0"/>
              </a:spcAft>
            </a:pPr>
            <a:r>
              <a:rPr lang="zh-CN" altLang="en-US" sz="2000" dirty="0">
                <a:solidFill>
                  <a:srgbClr val="0000FF"/>
                </a:solidFill>
                <a:latin typeface="华文细黑" panose="02010600040101010101" pitchFamily="2" charset="-122"/>
                <a:ea typeface="华文细黑" panose="02010600040101010101" pitchFamily="2" charset="-122"/>
              </a:rPr>
              <a:t>很多界面（控件）是共享的</a:t>
            </a:r>
          </a:p>
        </p:txBody>
      </p:sp>
      <p:sp>
        <p:nvSpPr>
          <p:cNvPr id="17" name="TextBox 32"/>
          <p:cNvSpPr txBox="1"/>
          <p:nvPr/>
        </p:nvSpPr>
        <p:spPr>
          <a:xfrm>
            <a:off x="6500826" y="3352953"/>
            <a:ext cx="2428892" cy="707886"/>
          </a:xfrm>
          <a:prstGeom prst="rect">
            <a:avLst/>
          </a:prstGeom>
          <a:noFill/>
        </p:spPr>
        <p:txBody>
          <a:bodyPr wrap="square" rtlCol="0">
            <a:spAutoFit/>
          </a:bodyPr>
          <a:lstStyle/>
          <a:p>
            <a:pPr fontAlgn="base">
              <a:spcBef>
                <a:spcPct val="0"/>
              </a:spcBef>
              <a:spcAft>
                <a:spcPct val="0"/>
              </a:spcAft>
            </a:pPr>
            <a:r>
              <a:rPr lang="zh-CN" altLang="en-US" sz="2000" dirty="0">
                <a:solidFill>
                  <a:srgbClr val="0000FF"/>
                </a:solidFill>
                <a:latin typeface="华文细黑" panose="02010600040101010101" pitchFamily="2" charset="-122"/>
                <a:ea typeface="华文细黑" panose="02010600040101010101" pitchFamily="2" charset="-122"/>
              </a:rPr>
              <a:t>一个逻辑类可以支持多个界面组</a:t>
            </a:r>
          </a:p>
        </p:txBody>
      </p:sp>
      <p:sp>
        <p:nvSpPr>
          <p:cNvPr id="18" name="TextBox 33"/>
          <p:cNvSpPr txBox="1"/>
          <p:nvPr/>
        </p:nvSpPr>
        <p:spPr>
          <a:xfrm>
            <a:off x="6500826" y="4281647"/>
            <a:ext cx="2428892" cy="707886"/>
          </a:xfrm>
          <a:prstGeom prst="rect">
            <a:avLst/>
          </a:prstGeom>
          <a:noFill/>
        </p:spPr>
        <p:txBody>
          <a:bodyPr wrap="square" rtlCol="0">
            <a:spAutoFit/>
          </a:bodyPr>
          <a:lstStyle/>
          <a:p>
            <a:pPr fontAlgn="base">
              <a:spcBef>
                <a:spcPct val="0"/>
              </a:spcBef>
              <a:spcAft>
                <a:spcPct val="0"/>
              </a:spcAft>
            </a:pPr>
            <a:r>
              <a:rPr lang="en-US" altLang="zh-CN" sz="2000" dirty="0">
                <a:solidFill>
                  <a:srgbClr val="0000FF"/>
                </a:solidFill>
                <a:latin typeface="华文细黑" panose="02010600040101010101" pitchFamily="2" charset="-122"/>
                <a:ea typeface="华文细黑" panose="02010600040101010101" pitchFamily="2" charset="-122"/>
              </a:rPr>
              <a:t>CRUD</a:t>
            </a:r>
            <a:r>
              <a:rPr lang="zh-CN" altLang="en-US" sz="2000" dirty="0">
                <a:solidFill>
                  <a:srgbClr val="0000FF"/>
                </a:solidFill>
                <a:latin typeface="华文细黑" panose="02010600040101010101" pitchFamily="2" charset="-122"/>
                <a:ea typeface="华文细黑" panose="02010600040101010101" pitchFamily="2" charset="-122"/>
              </a:rPr>
              <a:t>的代码是通用的，或者是一套</a:t>
            </a:r>
          </a:p>
        </p:txBody>
      </p:sp>
      <p:sp>
        <p:nvSpPr>
          <p:cNvPr id="19" name="TextBox 34"/>
          <p:cNvSpPr txBox="1"/>
          <p:nvPr/>
        </p:nvSpPr>
        <p:spPr>
          <a:xfrm>
            <a:off x="6500826" y="5281779"/>
            <a:ext cx="2428892" cy="707886"/>
          </a:xfrm>
          <a:prstGeom prst="rect">
            <a:avLst/>
          </a:prstGeom>
          <a:noFill/>
        </p:spPr>
        <p:txBody>
          <a:bodyPr wrap="square" rtlCol="0">
            <a:spAutoFit/>
          </a:bodyPr>
          <a:lstStyle/>
          <a:p>
            <a:pPr fontAlgn="base">
              <a:spcBef>
                <a:spcPct val="0"/>
              </a:spcBef>
              <a:spcAft>
                <a:spcPct val="0"/>
              </a:spcAft>
            </a:pPr>
            <a:r>
              <a:rPr lang="zh-CN" altLang="en-US" sz="2000" dirty="0">
                <a:solidFill>
                  <a:srgbClr val="0000FF"/>
                </a:solidFill>
                <a:latin typeface="华文细黑" panose="02010600040101010101" pitchFamily="2" charset="-122"/>
                <a:ea typeface="华文细黑" panose="02010600040101010101" pitchFamily="2" charset="-122"/>
              </a:rPr>
              <a:t>一个数据表支持多个用例</a:t>
            </a:r>
          </a:p>
        </p:txBody>
      </p:sp>
      <p:cxnSp>
        <p:nvCxnSpPr>
          <p:cNvPr id="20" name="直接连接符 19"/>
          <p:cNvCxnSpPr/>
          <p:nvPr/>
        </p:nvCxnSpPr>
        <p:spPr bwMode="auto">
          <a:xfrm>
            <a:off x="571472" y="2138507"/>
            <a:ext cx="8143932" cy="1588"/>
          </a:xfrm>
          <a:prstGeom prst="line">
            <a:avLst/>
          </a:prstGeom>
          <a:noFill/>
          <a:ln w="25400" cap="flat" cmpd="sng" algn="ctr">
            <a:solidFill>
              <a:srgbClr val="008000"/>
            </a:solidFill>
            <a:prstDash val="solid"/>
            <a:round/>
            <a:headEnd type="none" w="med" len="med"/>
            <a:tailEnd type="none"/>
          </a:ln>
          <a:effectLst/>
        </p:spPr>
      </p:cxnSp>
      <p:cxnSp>
        <p:nvCxnSpPr>
          <p:cNvPr id="21" name="直接连接符 20"/>
          <p:cNvCxnSpPr/>
          <p:nvPr/>
        </p:nvCxnSpPr>
        <p:spPr bwMode="auto">
          <a:xfrm>
            <a:off x="571472" y="3138639"/>
            <a:ext cx="8143932" cy="1588"/>
          </a:xfrm>
          <a:prstGeom prst="line">
            <a:avLst/>
          </a:prstGeom>
          <a:noFill/>
          <a:ln w="25400" cap="flat" cmpd="sng" algn="ctr">
            <a:solidFill>
              <a:srgbClr val="008000"/>
            </a:solidFill>
            <a:prstDash val="solid"/>
            <a:round/>
            <a:headEnd type="none" w="med" len="med"/>
            <a:tailEnd type="none"/>
          </a:ln>
          <a:effectLst/>
        </p:spPr>
      </p:cxnSp>
      <p:cxnSp>
        <p:nvCxnSpPr>
          <p:cNvPr id="22" name="直接连接符 21"/>
          <p:cNvCxnSpPr/>
          <p:nvPr/>
        </p:nvCxnSpPr>
        <p:spPr bwMode="auto">
          <a:xfrm>
            <a:off x="571472" y="4138771"/>
            <a:ext cx="8143932" cy="1588"/>
          </a:xfrm>
          <a:prstGeom prst="line">
            <a:avLst/>
          </a:prstGeom>
          <a:noFill/>
          <a:ln w="25400" cap="flat" cmpd="sng" algn="ctr">
            <a:solidFill>
              <a:srgbClr val="008000"/>
            </a:solidFill>
            <a:prstDash val="solid"/>
            <a:round/>
            <a:headEnd type="none" w="med" len="med"/>
            <a:tailEnd type="none"/>
          </a:ln>
          <a:effectLst/>
        </p:spPr>
      </p:cxnSp>
      <p:cxnSp>
        <p:nvCxnSpPr>
          <p:cNvPr id="23" name="直接连接符 22"/>
          <p:cNvCxnSpPr/>
          <p:nvPr/>
        </p:nvCxnSpPr>
        <p:spPr bwMode="auto">
          <a:xfrm>
            <a:off x="571472" y="5137315"/>
            <a:ext cx="8143932" cy="1588"/>
          </a:xfrm>
          <a:prstGeom prst="line">
            <a:avLst/>
          </a:prstGeom>
          <a:noFill/>
          <a:ln w="25400" cap="flat" cmpd="sng" algn="ctr">
            <a:solidFill>
              <a:srgbClr val="008000"/>
            </a:solidFill>
            <a:prstDash val="solid"/>
            <a:round/>
            <a:headEnd type="none" w="med" len="med"/>
            <a:tailEnd type="none"/>
          </a:ln>
          <a:effectLst/>
        </p:spPr>
      </p:cxnSp>
    </p:spTree>
    <p:extLst>
      <p:ext uri="{BB962C8B-B14F-4D97-AF65-F5344CB8AC3E}">
        <p14:creationId xmlns:p14="http://schemas.microsoft.com/office/powerpoint/2010/main" val="6702762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sz="3600" smtClean="0"/>
              <a:t>11. </a:t>
            </a:r>
            <a:r>
              <a:rPr lang="en-US" altLang="zh-CN" sz="3600"/>
              <a:t>2 </a:t>
            </a:r>
            <a:r>
              <a:rPr lang="en-US" altLang="zh-CN" sz="3600" smtClean="0"/>
              <a:t> </a:t>
            </a:r>
            <a:r>
              <a:rPr lang="zh-CN" altLang="en-US" sz="3600" smtClean="0"/>
              <a:t>软件设计方面一：架构设计</a:t>
            </a:r>
            <a:endParaRPr lang="zh-CN" altLang="en-US" sz="360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9443" y="2835024"/>
            <a:ext cx="4865113" cy="2737437"/>
          </a:xfrm>
          <a:prstGeom prst="rect">
            <a:avLst/>
          </a:prstGeom>
        </p:spPr>
      </p:pic>
    </p:spTree>
    <p:extLst>
      <p:ext uri="{BB962C8B-B14F-4D97-AF65-F5344CB8AC3E}">
        <p14:creationId xmlns:p14="http://schemas.microsoft.com/office/powerpoint/2010/main" val="130496366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软件设计中的常见问题</a:t>
            </a:r>
            <a:endParaRPr lang="zh-CN" altLang="en-US"/>
          </a:p>
        </p:txBody>
      </p:sp>
      <p:sp>
        <p:nvSpPr>
          <p:cNvPr id="3" name="内容占位符 2"/>
          <p:cNvSpPr>
            <a:spLocks noGrp="1"/>
          </p:cNvSpPr>
          <p:nvPr>
            <p:ph idx="1"/>
          </p:nvPr>
        </p:nvSpPr>
        <p:spPr/>
        <p:txBody>
          <a:bodyPr/>
          <a:lstStyle/>
          <a:p>
            <a:r>
              <a:rPr lang="zh-CN" altLang="en-US"/>
              <a:t>需求并不是由一个个孤立的“用户故事”组成</a:t>
            </a:r>
            <a:r>
              <a:rPr lang="zh-CN" altLang="en-US" smtClean="0"/>
              <a:t>的：领域模型、动态模型、功能模型其实</a:t>
            </a:r>
            <a:r>
              <a:rPr lang="zh-CN" altLang="en-US"/>
              <a:t>是贯穿多个用户</a:t>
            </a:r>
            <a:r>
              <a:rPr lang="zh-CN" altLang="en-US" smtClean="0"/>
              <a:t>故事；</a:t>
            </a:r>
            <a:endParaRPr lang="en-US" altLang="zh-CN" smtClean="0"/>
          </a:p>
          <a:p>
            <a:r>
              <a:rPr lang="zh-CN" altLang="en-US" smtClean="0"/>
              <a:t>业务</a:t>
            </a:r>
            <a:r>
              <a:rPr lang="zh-CN" altLang="en-US"/>
              <a:t>逻辑层中的一些类很难将其分拆开来与用户故事、界面组一一对应，存在交叉、共享和重用的可能；</a:t>
            </a:r>
            <a:endParaRPr lang="en-US" altLang="zh-CN"/>
          </a:p>
          <a:p>
            <a:r>
              <a:rPr lang="zh-CN" altLang="en-US"/>
              <a:t>数据操作层的代码，有可能是用工具自动生成的、通用的；</a:t>
            </a:r>
            <a:endParaRPr lang="en-US" altLang="zh-CN"/>
          </a:p>
          <a:p>
            <a:r>
              <a:rPr lang="zh-CN" altLang="en-US"/>
              <a:t>数据层中的某张表，通常会支撑多个用户故事而不是一个用户故事。</a:t>
            </a:r>
          </a:p>
          <a:p>
            <a:endParaRPr lang="zh-CN" altLang="en-US" sz="2400"/>
          </a:p>
          <a:p>
            <a:endParaRPr lang="zh-CN" altLang="en-US" sz="2400"/>
          </a:p>
        </p:txBody>
      </p:sp>
    </p:spTree>
    <p:extLst>
      <p:ext uri="{BB962C8B-B14F-4D97-AF65-F5344CB8AC3E}">
        <p14:creationId xmlns:p14="http://schemas.microsoft.com/office/powerpoint/2010/main" val="2937211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par>
                                <p:cTn id="13" presetID="14" presetClass="exit" presetSubtype="10" fill="hold" nodeType="withEffect">
                                  <p:stCondLst>
                                    <p:cond delay="0"/>
                                  </p:stCondLst>
                                  <p:childTnLst>
                                    <p:animEffect transition="out" filter="randombar(horizontal)">
                                      <p:cBhvr>
                                        <p:cTn id="14" dur="500"/>
                                        <p:tgtEl>
                                          <p:spTgt spid="3">
                                            <p:txEl>
                                              <p:pRg st="0" end="0"/>
                                            </p:txEl>
                                          </p:spTgt>
                                        </p:tgtEl>
                                      </p:cBhvr>
                                    </p:animEffect>
                                    <p:set>
                                      <p:cBhvr>
                                        <p:cTn id="15"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0" dur="500"/>
                                        <p:tgtEl>
                                          <p:spTgt spid="3">
                                            <p:txEl>
                                              <p:pRg st="2" end="2"/>
                                            </p:txEl>
                                          </p:spTgt>
                                        </p:tgtEl>
                                      </p:cBhvr>
                                    </p:animEffect>
                                  </p:childTnLst>
                                </p:cTn>
                              </p:par>
                              <p:par>
                                <p:cTn id="21" presetID="14" presetClass="exit" presetSubtype="10" fill="hold" nodeType="withEffect">
                                  <p:stCondLst>
                                    <p:cond delay="0"/>
                                  </p:stCondLst>
                                  <p:childTnLst>
                                    <p:animEffect transition="out" filter="randombar(horizontal)">
                                      <p:cBhvr>
                                        <p:cTn id="22" dur="500"/>
                                        <p:tgtEl>
                                          <p:spTgt spid="3">
                                            <p:txEl>
                                              <p:pRg st="1" end="1"/>
                                            </p:txEl>
                                          </p:spTgt>
                                        </p:tgtEl>
                                      </p:cBhvr>
                                    </p:animEffect>
                                    <p:set>
                                      <p:cBhvr>
                                        <p:cTn id="23" dur="1" fill="hold">
                                          <p:stCondLst>
                                            <p:cond delay="499"/>
                                          </p:stCondLst>
                                        </p:cTn>
                                        <p:tgtEl>
                                          <p:spTgt spid="3">
                                            <p:txEl>
                                              <p:pRg st="1" end="1"/>
                                            </p:txEl>
                                          </p:spTgt>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8" dur="500"/>
                                        <p:tgtEl>
                                          <p:spTgt spid="3">
                                            <p:txEl>
                                              <p:pRg st="3" end="3"/>
                                            </p:txEl>
                                          </p:spTgt>
                                        </p:tgtEl>
                                      </p:cBhvr>
                                    </p:animEffect>
                                  </p:childTnLst>
                                </p:cTn>
                              </p:par>
                              <p:par>
                                <p:cTn id="29" presetID="14" presetClass="exit" presetSubtype="10" fill="hold" nodeType="withEffect">
                                  <p:stCondLst>
                                    <p:cond delay="0"/>
                                  </p:stCondLst>
                                  <p:childTnLst>
                                    <p:animEffect transition="out" filter="randombar(horizontal)">
                                      <p:cBhvr>
                                        <p:cTn id="30" dur="500"/>
                                        <p:tgtEl>
                                          <p:spTgt spid="3">
                                            <p:txEl>
                                              <p:pRg st="2" end="2"/>
                                            </p:txEl>
                                          </p:spTgt>
                                        </p:tgtEl>
                                      </p:cBhvr>
                                    </p:animEffect>
                                    <p:set>
                                      <p:cBhvr>
                                        <p:cTn id="31" dur="1" fill="hold">
                                          <p:stCondLst>
                                            <p:cond delay="499"/>
                                          </p:stCondLst>
                                        </p:cTn>
                                        <p:tgtEl>
                                          <p:spTgt spid="3">
                                            <p:txEl>
                                              <p:pRg st="2" end="2"/>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软件</a:t>
            </a:r>
            <a:r>
              <a:rPr lang="zh-CN" altLang="en-US"/>
              <a:t>设计的三种</a:t>
            </a:r>
            <a:r>
              <a:rPr lang="zh-CN" altLang="en-US" smtClean="0"/>
              <a:t>策略</a:t>
            </a:r>
            <a:endParaRPr lang="zh-CN" altLang="en-US"/>
          </a:p>
        </p:txBody>
      </p:sp>
      <p:sp>
        <p:nvSpPr>
          <p:cNvPr id="3" name="内容占位符 2"/>
          <p:cNvSpPr>
            <a:spLocks noGrp="1"/>
          </p:cNvSpPr>
          <p:nvPr>
            <p:ph idx="1"/>
          </p:nvPr>
        </p:nvSpPr>
        <p:spPr/>
        <p:txBody>
          <a:bodyPr/>
          <a:lstStyle/>
          <a:p>
            <a:r>
              <a:rPr lang="zh-CN" altLang="en-US"/>
              <a:t>思路</a:t>
            </a:r>
            <a:r>
              <a:rPr lang="en-US" altLang="zh-CN" smtClean="0"/>
              <a:t>1</a:t>
            </a:r>
            <a:r>
              <a:rPr lang="zh-CN" altLang="en-US" smtClean="0"/>
              <a:t>，自顶向下：先</a:t>
            </a:r>
            <a:r>
              <a:rPr lang="zh-CN" altLang="en-US"/>
              <a:t>做界面，再做其他部分</a:t>
            </a:r>
          </a:p>
          <a:p>
            <a:r>
              <a:rPr lang="zh-CN" altLang="en-US"/>
              <a:t>思路</a:t>
            </a:r>
            <a:r>
              <a:rPr lang="en-US" altLang="zh-CN" smtClean="0"/>
              <a:t>2</a:t>
            </a:r>
            <a:r>
              <a:rPr lang="zh-CN" altLang="en-US" smtClean="0"/>
              <a:t>，自底向上：先</a:t>
            </a:r>
            <a:r>
              <a:rPr lang="zh-CN" altLang="en-US"/>
              <a:t>设计数据库，然后再搭建软件的上层建筑。</a:t>
            </a:r>
          </a:p>
          <a:p>
            <a:r>
              <a:rPr lang="zh-CN" altLang="en-US"/>
              <a:t>思路</a:t>
            </a:r>
            <a:r>
              <a:rPr lang="en-US" altLang="zh-CN" smtClean="0"/>
              <a:t>3</a:t>
            </a:r>
            <a:r>
              <a:rPr lang="zh-CN" altLang="en-US" smtClean="0"/>
              <a:t>，由中间到上下：先</a:t>
            </a:r>
            <a:r>
              <a:rPr lang="zh-CN" altLang="en-US"/>
              <a:t>不考虑界面和数据库，而是先定义出中间部分，然后向界面和数据库扩展</a:t>
            </a:r>
          </a:p>
          <a:p>
            <a:endParaRPr lang="zh-CN" altLang="en-US"/>
          </a:p>
        </p:txBody>
      </p:sp>
    </p:spTree>
    <p:extLst>
      <p:ext uri="{BB962C8B-B14F-4D97-AF65-F5344CB8AC3E}">
        <p14:creationId xmlns:p14="http://schemas.microsoft.com/office/powerpoint/2010/main" val="2635546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par>
                                <p:cTn id="13" presetID="14" presetClass="exit" presetSubtype="10" fill="hold" nodeType="withEffect">
                                  <p:stCondLst>
                                    <p:cond delay="0"/>
                                  </p:stCondLst>
                                  <p:childTnLst>
                                    <p:animEffect transition="out" filter="randombar(horizontal)">
                                      <p:cBhvr>
                                        <p:cTn id="14" dur="500"/>
                                        <p:tgtEl>
                                          <p:spTgt spid="3">
                                            <p:txEl>
                                              <p:pRg st="0" end="0"/>
                                            </p:txEl>
                                          </p:spTgt>
                                        </p:tgtEl>
                                      </p:cBhvr>
                                    </p:animEffect>
                                    <p:set>
                                      <p:cBhvr>
                                        <p:cTn id="15"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0" dur="500"/>
                                        <p:tgtEl>
                                          <p:spTgt spid="3">
                                            <p:txEl>
                                              <p:pRg st="2" end="2"/>
                                            </p:txEl>
                                          </p:spTgt>
                                        </p:tgtEl>
                                      </p:cBhvr>
                                    </p:animEffect>
                                  </p:childTnLst>
                                </p:cTn>
                              </p:par>
                              <p:par>
                                <p:cTn id="21" presetID="14" presetClass="exit" presetSubtype="10" fill="hold" nodeType="withEffect">
                                  <p:stCondLst>
                                    <p:cond delay="0"/>
                                  </p:stCondLst>
                                  <p:childTnLst>
                                    <p:animEffect transition="out" filter="randombar(horizontal)">
                                      <p:cBhvr>
                                        <p:cTn id="22" dur="500"/>
                                        <p:tgtEl>
                                          <p:spTgt spid="3">
                                            <p:txEl>
                                              <p:pRg st="1" end="1"/>
                                            </p:txEl>
                                          </p:spTgt>
                                        </p:tgtEl>
                                      </p:cBhvr>
                                    </p:animEffect>
                                    <p:set>
                                      <p:cBhvr>
                                        <p:cTn id="23" dur="1" fill="hold">
                                          <p:stCondLst>
                                            <p:cond delay="499"/>
                                          </p:stCondLst>
                                        </p:cTn>
                                        <p:tgtEl>
                                          <p:spTgt spid="3">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“自顶向下”</a:t>
            </a:r>
            <a:r>
              <a:rPr lang="zh-CN" altLang="en-US"/>
              <a:t>的设计</a:t>
            </a:r>
            <a:r>
              <a:rPr lang="zh-CN" altLang="en-US" smtClean="0"/>
              <a:t>思路</a:t>
            </a:r>
            <a:endParaRPr lang="zh-CN" altLang="en-US"/>
          </a:p>
        </p:txBody>
      </p:sp>
      <p:pic>
        <p:nvPicPr>
          <p:cNvPr id="4" name="Picture 7"/>
          <p:cNvPicPr>
            <a:picLocks noChangeAspect="1" noChangeArrowheads="1"/>
          </p:cNvPicPr>
          <p:nvPr/>
        </p:nvPicPr>
        <p:blipFill>
          <a:blip r:embed="rId2"/>
          <a:srcRect/>
          <a:stretch>
            <a:fillRect/>
          </a:stretch>
        </p:blipFill>
        <p:spPr bwMode="auto">
          <a:xfrm>
            <a:off x="1665237" y="1533516"/>
            <a:ext cx="5991222" cy="4133410"/>
          </a:xfrm>
          <a:prstGeom prst="rect">
            <a:avLst/>
          </a:prstGeom>
          <a:noFill/>
          <a:ln w="3175">
            <a:solidFill>
              <a:srgbClr val="3333CC"/>
            </a:solidFill>
            <a:miter lim="800000"/>
            <a:headEnd/>
            <a:tailEnd/>
          </a:ln>
          <a:effectLst/>
        </p:spPr>
      </p:pic>
      <p:cxnSp>
        <p:nvCxnSpPr>
          <p:cNvPr id="6" name="直接连接符 5"/>
          <p:cNvCxnSpPr/>
          <p:nvPr/>
        </p:nvCxnSpPr>
        <p:spPr bwMode="auto">
          <a:xfrm>
            <a:off x="450791" y="3105152"/>
            <a:ext cx="8286808" cy="1588"/>
          </a:xfrm>
          <a:prstGeom prst="line">
            <a:avLst/>
          </a:prstGeom>
          <a:noFill/>
          <a:ln w="50800" cap="flat" cmpd="sng" algn="ctr">
            <a:solidFill>
              <a:srgbClr val="008000"/>
            </a:solidFill>
            <a:prstDash val="solid"/>
            <a:round/>
            <a:headEnd type="none" w="med" len="med"/>
            <a:tailEnd type="none"/>
          </a:ln>
          <a:effectLst/>
        </p:spPr>
      </p:cxnSp>
      <p:sp>
        <p:nvSpPr>
          <p:cNvPr id="7" name="矩形 6"/>
          <p:cNvSpPr/>
          <p:nvPr/>
        </p:nvSpPr>
        <p:spPr>
          <a:xfrm>
            <a:off x="7669887" y="2533648"/>
            <a:ext cx="1210588" cy="400110"/>
          </a:xfrm>
          <a:prstGeom prst="rect">
            <a:avLst/>
          </a:prstGeom>
        </p:spPr>
        <p:txBody>
          <a:bodyPr wrap="none">
            <a:spAutoFit/>
          </a:bodyPr>
          <a:lstStyle/>
          <a:p>
            <a:pPr fontAlgn="base">
              <a:spcBef>
                <a:spcPct val="0"/>
              </a:spcBef>
              <a:spcAft>
                <a:spcPct val="0"/>
              </a:spcAft>
            </a:pPr>
            <a:r>
              <a:rPr lang="zh-CN" altLang="en-US" sz="2000" dirty="0">
                <a:solidFill>
                  <a:srgbClr val="0000FF"/>
                </a:solidFill>
                <a:latin typeface="华文细黑" panose="02010600040101010101" pitchFamily="2" charset="-122"/>
                <a:ea typeface="华文细黑" panose="02010600040101010101" pitchFamily="2" charset="-122"/>
              </a:rPr>
              <a:t>需求驱动</a:t>
            </a:r>
          </a:p>
        </p:txBody>
      </p:sp>
      <p:sp>
        <p:nvSpPr>
          <p:cNvPr id="8" name="下箭头 7"/>
          <p:cNvSpPr/>
          <p:nvPr/>
        </p:nvSpPr>
        <p:spPr bwMode="auto">
          <a:xfrm>
            <a:off x="8098515" y="2962276"/>
            <a:ext cx="500066" cy="1000132"/>
          </a:xfrm>
          <a:prstGeom prst="downArrow">
            <a:avLst/>
          </a:prstGeom>
          <a:solidFill>
            <a:srgbClr val="FFFF99"/>
          </a:solidFill>
          <a:ln w="9525">
            <a:solidFill>
              <a:srgbClr val="0000FF"/>
            </a:solidFill>
            <a:round/>
            <a:headEnd/>
            <a:tailEnd type="triangle" w="med" len="med"/>
          </a:ln>
        </p:spPr>
        <p:txBody>
          <a:bodyPr wrap="none" rtlCol="0" anchor="ctr">
            <a:noAutofit/>
          </a:bodyPr>
          <a:lstStyle/>
          <a:p>
            <a:pPr algn="ctr" fontAlgn="base">
              <a:spcBef>
                <a:spcPct val="0"/>
              </a:spcBef>
              <a:spcAft>
                <a:spcPct val="0"/>
              </a:spcAft>
            </a:pPr>
            <a:endParaRPr lang="zh-CN" altLang="en-US" sz="2000">
              <a:solidFill>
                <a:srgbClr val="000000"/>
              </a:solidFill>
              <a:latin typeface="Comic Sans MS"/>
              <a:ea typeface="楷体" pitchFamily="49" charset="-122"/>
            </a:endParaRPr>
          </a:p>
        </p:txBody>
      </p:sp>
      <p:sp>
        <p:nvSpPr>
          <p:cNvPr id="9" name="矩形 8"/>
          <p:cNvSpPr/>
          <p:nvPr/>
        </p:nvSpPr>
        <p:spPr>
          <a:xfrm>
            <a:off x="450791" y="2247896"/>
            <a:ext cx="1071570" cy="707886"/>
          </a:xfrm>
          <a:prstGeom prst="rect">
            <a:avLst/>
          </a:prstGeom>
        </p:spPr>
        <p:txBody>
          <a:bodyPr wrap="square">
            <a:spAutoFit/>
          </a:bodyPr>
          <a:lstStyle/>
          <a:p>
            <a:pPr fontAlgn="base">
              <a:spcBef>
                <a:spcPct val="0"/>
              </a:spcBef>
              <a:spcAft>
                <a:spcPct val="0"/>
              </a:spcAft>
            </a:pPr>
            <a:r>
              <a:rPr lang="zh-CN" altLang="en-US" sz="2000" dirty="0">
                <a:solidFill>
                  <a:srgbClr val="0000FF"/>
                </a:solidFill>
                <a:latin typeface="华文细黑" panose="02010600040101010101" pitchFamily="2" charset="-122"/>
                <a:ea typeface="华文细黑" panose="02010600040101010101" pitchFamily="2" charset="-122"/>
              </a:rPr>
              <a:t>需求分析部分</a:t>
            </a:r>
          </a:p>
        </p:txBody>
      </p:sp>
      <p:sp>
        <p:nvSpPr>
          <p:cNvPr id="10" name="矩形 9"/>
          <p:cNvSpPr/>
          <p:nvPr/>
        </p:nvSpPr>
        <p:spPr>
          <a:xfrm>
            <a:off x="379353" y="3462342"/>
            <a:ext cx="1285884" cy="1323439"/>
          </a:xfrm>
          <a:prstGeom prst="rect">
            <a:avLst/>
          </a:prstGeom>
        </p:spPr>
        <p:txBody>
          <a:bodyPr wrap="square">
            <a:spAutoFit/>
          </a:bodyPr>
          <a:lstStyle/>
          <a:p>
            <a:pPr fontAlgn="base">
              <a:spcBef>
                <a:spcPct val="0"/>
              </a:spcBef>
              <a:spcAft>
                <a:spcPct val="0"/>
              </a:spcAft>
            </a:pPr>
            <a:r>
              <a:rPr lang="en-US" sz="2000" dirty="0">
                <a:solidFill>
                  <a:srgbClr val="0000FF"/>
                </a:solidFill>
                <a:latin typeface="华文细黑" panose="02010600040101010101" pitchFamily="2" charset="-122"/>
                <a:ea typeface="华文细黑" panose="02010600040101010101" pitchFamily="2" charset="-122"/>
              </a:rPr>
              <a:t>“</a:t>
            </a:r>
            <a:r>
              <a:rPr lang="zh-CN" altLang="en-US" sz="2000" dirty="0">
                <a:solidFill>
                  <a:srgbClr val="0000FF"/>
                </a:solidFill>
                <a:latin typeface="华文细黑" panose="02010600040101010101" pitchFamily="2" charset="-122"/>
                <a:ea typeface="华文细黑" panose="02010600040101010101" pitchFamily="2" charset="-122"/>
              </a:rPr>
              <a:t>什么需求</a:t>
            </a:r>
            <a:r>
              <a:rPr lang="en-US" sz="2000" dirty="0">
                <a:solidFill>
                  <a:srgbClr val="0000FF"/>
                </a:solidFill>
                <a:latin typeface="华文细黑" panose="02010600040101010101" pitchFamily="2" charset="-122"/>
                <a:ea typeface="华文细黑" panose="02010600040101010101" pitchFamily="2" charset="-122"/>
              </a:rPr>
              <a:t>”</a:t>
            </a:r>
            <a:r>
              <a:rPr lang="zh-CN" altLang="en-US" sz="2000" dirty="0">
                <a:solidFill>
                  <a:srgbClr val="0000FF"/>
                </a:solidFill>
                <a:latin typeface="华文细黑" panose="02010600040101010101" pitchFamily="2" charset="-122"/>
                <a:ea typeface="华文细黑" panose="02010600040101010101" pitchFamily="2" charset="-122"/>
              </a:rPr>
              <a:t>驱动</a:t>
            </a:r>
            <a:endParaRPr lang="en-US" altLang="zh-CN" sz="2000" dirty="0">
              <a:solidFill>
                <a:srgbClr val="0000FF"/>
              </a:solidFill>
              <a:latin typeface="华文细黑" panose="02010600040101010101" pitchFamily="2" charset="-122"/>
              <a:ea typeface="华文细黑" panose="02010600040101010101" pitchFamily="2" charset="-122"/>
            </a:endParaRPr>
          </a:p>
          <a:p>
            <a:pPr fontAlgn="base">
              <a:spcBef>
                <a:spcPct val="0"/>
              </a:spcBef>
              <a:spcAft>
                <a:spcPct val="0"/>
              </a:spcAft>
            </a:pPr>
            <a:r>
              <a:rPr lang="en-US" sz="2000" dirty="0">
                <a:solidFill>
                  <a:srgbClr val="0000FF"/>
                </a:solidFill>
                <a:latin typeface="华文细黑" panose="02010600040101010101" pitchFamily="2" charset="-122"/>
                <a:ea typeface="华文细黑" panose="02010600040101010101" pitchFamily="2" charset="-122"/>
              </a:rPr>
              <a:t>“</a:t>
            </a:r>
            <a:r>
              <a:rPr lang="zh-CN" altLang="en-US" sz="2000" dirty="0">
                <a:solidFill>
                  <a:srgbClr val="0000FF"/>
                </a:solidFill>
                <a:latin typeface="华文细黑" panose="02010600040101010101" pitchFamily="2" charset="-122"/>
                <a:ea typeface="华文细黑" panose="02010600040101010101" pitchFamily="2" charset="-122"/>
              </a:rPr>
              <a:t>什么设计</a:t>
            </a:r>
            <a:r>
              <a:rPr lang="en-US" sz="2000" dirty="0">
                <a:solidFill>
                  <a:srgbClr val="0000FF"/>
                </a:solidFill>
                <a:latin typeface="华文细黑" panose="02010600040101010101" pitchFamily="2" charset="-122"/>
                <a:ea typeface="华文细黑" panose="02010600040101010101" pitchFamily="2" charset="-122"/>
              </a:rPr>
              <a:t>”</a:t>
            </a:r>
            <a:endParaRPr lang="zh-CN" altLang="en-US" sz="2000" dirty="0">
              <a:solidFill>
                <a:srgbClr val="0000FF"/>
              </a:solidFill>
              <a:latin typeface="华文细黑" panose="02010600040101010101" pitchFamily="2" charset="-122"/>
              <a:ea typeface="华文细黑" panose="02010600040101010101" pitchFamily="2" charset="-122"/>
            </a:endParaRPr>
          </a:p>
        </p:txBody>
      </p:sp>
      <p:sp>
        <p:nvSpPr>
          <p:cNvPr id="11" name="矩形 10"/>
          <p:cNvSpPr/>
          <p:nvPr/>
        </p:nvSpPr>
        <p:spPr>
          <a:xfrm>
            <a:off x="1522361" y="5711821"/>
            <a:ext cx="7476621" cy="461665"/>
          </a:xfrm>
          <a:prstGeom prst="rect">
            <a:avLst/>
          </a:prstGeom>
        </p:spPr>
        <p:txBody>
          <a:bodyPr wrap="square">
            <a:spAutoFit/>
          </a:bodyPr>
          <a:lstStyle/>
          <a:p>
            <a:r>
              <a:rPr lang="zh-CN" altLang="en-US" sz="2400">
                <a:solidFill>
                  <a:srgbClr val="0000FF"/>
                </a:solidFill>
                <a:latin typeface="华文细黑" panose="02010600040101010101" pitchFamily="2" charset="-122"/>
                <a:ea typeface="华文细黑" panose="02010600040101010101" pitchFamily="2" charset="-122"/>
              </a:rPr>
              <a:t>需求含糊，可以按照“自顶向下”的设计思路。</a:t>
            </a:r>
          </a:p>
        </p:txBody>
      </p:sp>
    </p:spTree>
    <p:extLst>
      <p:ext uri="{BB962C8B-B14F-4D97-AF65-F5344CB8AC3E}">
        <p14:creationId xmlns:p14="http://schemas.microsoft.com/office/powerpoint/2010/main" val="2961309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blinds(horizontal)">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randombar(horizontal)">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p:bldP spid="10" grpId="0"/>
      <p:bldP spid="11"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“自底向上”的设计思路</a:t>
            </a:r>
            <a:endParaRPr lang="zh-CN" altLang="en-US"/>
          </a:p>
        </p:txBody>
      </p:sp>
      <p:pic>
        <p:nvPicPr>
          <p:cNvPr id="4" name="Picture 2"/>
          <p:cNvPicPr>
            <a:picLocks noChangeAspect="1" noChangeArrowheads="1"/>
          </p:cNvPicPr>
          <p:nvPr/>
        </p:nvPicPr>
        <p:blipFill>
          <a:blip r:embed="rId2"/>
          <a:srcRect/>
          <a:stretch>
            <a:fillRect/>
          </a:stretch>
        </p:blipFill>
        <p:spPr bwMode="auto">
          <a:xfrm>
            <a:off x="1169424" y="1366368"/>
            <a:ext cx="6405584" cy="4286280"/>
          </a:xfrm>
          <a:prstGeom prst="rect">
            <a:avLst/>
          </a:prstGeom>
          <a:noFill/>
          <a:ln w="3175">
            <a:solidFill>
              <a:srgbClr val="0000FF"/>
            </a:solidFill>
            <a:miter lim="800000"/>
            <a:headEnd/>
            <a:tailEnd/>
          </a:ln>
          <a:effectLst/>
        </p:spPr>
      </p:pic>
      <p:sp>
        <p:nvSpPr>
          <p:cNvPr id="5" name="下箭头 4"/>
          <p:cNvSpPr/>
          <p:nvPr/>
        </p:nvSpPr>
        <p:spPr bwMode="auto">
          <a:xfrm>
            <a:off x="7936056" y="2795127"/>
            <a:ext cx="500066" cy="1000132"/>
          </a:xfrm>
          <a:prstGeom prst="downArrow">
            <a:avLst/>
          </a:prstGeom>
          <a:solidFill>
            <a:srgbClr val="FFFF99"/>
          </a:solidFill>
          <a:ln w="9525">
            <a:solidFill>
              <a:srgbClr val="0000FF"/>
            </a:solidFill>
            <a:round/>
            <a:headEnd/>
            <a:tailEnd type="triangle" w="med" len="med"/>
          </a:ln>
        </p:spPr>
        <p:txBody>
          <a:bodyPr wrap="none" rtlCol="0" anchor="ctr">
            <a:noAutofit/>
          </a:bodyPr>
          <a:lstStyle/>
          <a:p>
            <a:pPr algn="ctr" fontAlgn="base">
              <a:spcBef>
                <a:spcPct val="0"/>
              </a:spcBef>
              <a:spcAft>
                <a:spcPct val="0"/>
              </a:spcAft>
            </a:pPr>
            <a:endParaRPr lang="zh-CN" altLang="en-US" sz="2000">
              <a:solidFill>
                <a:srgbClr val="000000"/>
              </a:solidFill>
              <a:latin typeface="华文细黑" panose="02010600040101010101" pitchFamily="2" charset="-122"/>
              <a:ea typeface="华文细黑" panose="02010600040101010101" pitchFamily="2" charset="-122"/>
            </a:endParaRPr>
          </a:p>
        </p:txBody>
      </p:sp>
      <p:sp>
        <p:nvSpPr>
          <p:cNvPr id="6" name="矩形 5"/>
          <p:cNvSpPr/>
          <p:nvPr/>
        </p:nvSpPr>
        <p:spPr>
          <a:xfrm>
            <a:off x="7507428" y="2366499"/>
            <a:ext cx="1210588" cy="400110"/>
          </a:xfrm>
          <a:prstGeom prst="rect">
            <a:avLst/>
          </a:prstGeom>
        </p:spPr>
        <p:txBody>
          <a:bodyPr wrap="none">
            <a:spAutoFit/>
          </a:bodyPr>
          <a:lstStyle/>
          <a:p>
            <a:pPr fontAlgn="base">
              <a:spcBef>
                <a:spcPct val="0"/>
              </a:spcBef>
              <a:spcAft>
                <a:spcPct val="0"/>
              </a:spcAft>
            </a:pPr>
            <a:r>
              <a:rPr lang="zh-CN" altLang="en-US" sz="2000" b="1" dirty="0">
                <a:solidFill>
                  <a:srgbClr val="0000FF"/>
                </a:solidFill>
                <a:latin typeface="华文细黑" panose="02010600040101010101" pitchFamily="2" charset="-122"/>
                <a:ea typeface="华文细黑" panose="02010600040101010101" pitchFamily="2" charset="-122"/>
              </a:rPr>
              <a:t>需求驱动</a:t>
            </a:r>
          </a:p>
        </p:txBody>
      </p:sp>
      <p:cxnSp>
        <p:nvCxnSpPr>
          <p:cNvPr id="7" name="直接连接符 6"/>
          <p:cNvCxnSpPr/>
          <p:nvPr/>
        </p:nvCxnSpPr>
        <p:spPr bwMode="auto">
          <a:xfrm flipV="1">
            <a:off x="662493" y="2959510"/>
            <a:ext cx="8055523" cy="29252"/>
          </a:xfrm>
          <a:prstGeom prst="line">
            <a:avLst/>
          </a:prstGeom>
          <a:noFill/>
          <a:ln w="50800" cap="flat" cmpd="sng" algn="ctr">
            <a:solidFill>
              <a:srgbClr val="008000"/>
            </a:solidFill>
            <a:prstDash val="solid"/>
            <a:round/>
            <a:headEnd type="none" w="med" len="med"/>
            <a:tailEnd type="none"/>
          </a:ln>
          <a:effectLst/>
        </p:spPr>
      </p:cxnSp>
      <p:sp>
        <p:nvSpPr>
          <p:cNvPr id="9" name="矩形 8"/>
          <p:cNvSpPr/>
          <p:nvPr/>
        </p:nvSpPr>
        <p:spPr>
          <a:xfrm>
            <a:off x="896866" y="5681166"/>
            <a:ext cx="8335624" cy="461665"/>
          </a:xfrm>
          <a:prstGeom prst="rect">
            <a:avLst/>
          </a:prstGeom>
        </p:spPr>
        <p:txBody>
          <a:bodyPr wrap="square">
            <a:spAutoFit/>
          </a:bodyPr>
          <a:lstStyle/>
          <a:p>
            <a:r>
              <a:rPr lang="zh-CN" altLang="en-US" sz="2400">
                <a:solidFill>
                  <a:srgbClr val="0000FF"/>
                </a:solidFill>
                <a:latin typeface="华文细黑" panose="02010600040101010101" pitchFamily="2" charset="-122"/>
                <a:ea typeface="华文细黑" panose="02010600040101010101" pitchFamily="2" charset="-122"/>
              </a:rPr>
              <a:t>需求明确，</a:t>
            </a:r>
            <a:r>
              <a:rPr lang="zh-CN" altLang="en-US" sz="2400" smtClean="0">
                <a:solidFill>
                  <a:srgbClr val="0000FF"/>
                </a:solidFill>
                <a:latin typeface="华文细黑" panose="02010600040101010101" pitchFamily="2" charset="-122"/>
                <a:ea typeface="华文细黑" panose="02010600040101010101" pitchFamily="2" charset="-122"/>
              </a:rPr>
              <a:t>或有成型产品</a:t>
            </a:r>
            <a:r>
              <a:rPr lang="zh-CN" altLang="en-US" sz="2400">
                <a:solidFill>
                  <a:srgbClr val="0000FF"/>
                </a:solidFill>
                <a:latin typeface="华文细黑" panose="02010600040101010101" pitchFamily="2" charset="-122"/>
                <a:ea typeface="华文细黑" panose="02010600040101010101" pitchFamily="2" charset="-122"/>
              </a:rPr>
              <a:t>做参考，可以</a:t>
            </a:r>
            <a:r>
              <a:rPr lang="zh-CN" altLang="en-US" sz="2400" smtClean="0">
                <a:solidFill>
                  <a:srgbClr val="0000FF"/>
                </a:solidFill>
                <a:latin typeface="华文细黑" panose="02010600040101010101" pitchFamily="2" charset="-122"/>
                <a:ea typeface="华文细黑" panose="02010600040101010101" pitchFamily="2" charset="-122"/>
              </a:rPr>
              <a:t>按照此设计思路。</a:t>
            </a:r>
            <a:endParaRPr lang="zh-CN" altLang="en-US" sz="2400">
              <a:solidFill>
                <a:srgbClr val="0000FF"/>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198885922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“由中间到上下</a:t>
            </a:r>
            <a:r>
              <a:rPr lang="zh-CN" altLang="en-US" smtClean="0"/>
              <a:t>”的设计思路</a:t>
            </a:r>
            <a:endParaRPr lang="zh-CN" altLang="en-US"/>
          </a:p>
        </p:txBody>
      </p:sp>
      <p:pic>
        <p:nvPicPr>
          <p:cNvPr id="4" name="Picture 2"/>
          <p:cNvPicPr>
            <a:picLocks noChangeAspect="1" noChangeArrowheads="1"/>
          </p:cNvPicPr>
          <p:nvPr/>
        </p:nvPicPr>
        <p:blipFill>
          <a:blip r:embed="rId2"/>
          <a:srcRect/>
          <a:stretch>
            <a:fillRect/>
          </a:stretch>
        </p:blipFill>
        <p:spPr bwMode="auto">
          <a:xfrm>
            <a:off x="1761003" y="1243443"/>
            <a:ext cx="5838837" cy="4301951"/>
          </a:xfrm>
          <a:prstGeom prst="rect">
            <a:avLst/>
          </a:prstGeom>
          <a:noFill/>
          <a:ln w="3175">
            <a:solidFill>
              <a:srgbClr val="3333CC"/>
            </a:solidFill>
            <a:miter lim="800000"/>
            <a:headEnd/>
            <a:tailEnd/>
          </a:ln>
          <a:effectLst/>
        </p:spPr>
      </p:pic>
      <p:cxnSp>
        <p:nvCxnSpPr>
          <p:cNvPr id="5" name="直接连接符 4"/>
          <p:cNvCxnSpPr/>
          <p:nvPr/>
        </p:nvCxnSpPr>
        <p:spPr bwMode="auto">
          <a:xfrm flipV="1">
            <a:off x="652661" y="2635045"/>
            <a:ext cx="8055523" cy="29252"/>
          </a:xfrm>
          <a:prstGeom prst="line">
            <a:avLst/>
          </a:prstGeom>
          <a:noFill/>
          <a:ln w="50800" cap="flat" cmpd="sng" algn="ctr">
            <a:solidFill>
              <a:srgbClr val="008000"/>
            </a:solidFill>
            <a:prstDash val="solid"/>
            <a:round/>
            <a:headEnd type="none" w="med" len="med"/>
            <a:tailEnd type="none"/>
          </a:ln>
          <a:effectLst/>
        </p:spPr>
      </p:cxnSp>
      <p:sp>
        <p:nvSpPr>
          <p:cNvPr id="6" name="矩形 5"/>
          <p:cNvSpPr/>
          <p:nvPr/>
        </p:nvSpPr>
        <p:spPr>
          <a:xfrm>
            <a:off x="652661" y="5663299"/>
            <a:ext cx="8347587" cy="461665"/>
          </a:xfrm>
          <a:prstGeom prst="rect">
            <a:avLst/>
          </a:prstGeom>
        </p:spPr>
        <p:txBody>
          <a:bodyPr wrap="square">
            <a:spAutoFit/>
          </a:bodyPr>
          <a:lstStyle/>
          <a:p>
            <a:r>
              <a:rPr lang="zh-CN" altLang="en-US" sz="2400">
                <a:solidFill>
                  <a:srgbClr val="0000FF"/>
                </a:solidFill>
                <a:latin typeface="华文细黑" panose="02010600040101010101" pitchFamily="2" charset="-122"/>
                <a:ea typeface="华文细黑" panose="02010600040101010101" pitchFamily="2" charset="-122"/>
              </a:rPr>
              <a:t>如果程序需要支持多数据库，那么可能考虑“由中间到上下”</a:t>
            </a:r>
          </a:p>
        </p:txBody>
      </p:sp>
    </p:spTree>
    <p:extLst>
      <p:ext uri="{BB962C8B-B14F-4D97-AF65-F5344CB8AC3E}">
        <p14:creationId xmlns:p14="http://schemas.microsoft.com/office/powerpoint/2010/main" val="273242234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本章小结</a:t>
            </a:r>
          </a:p>
        </p:txBody>
      </p:sp>
      <p:sp>
        <p:nvSpPr>
          <p:cNvPr id="3" name="内容占位符 2"/>
          <p:cNvSpPr>
            <a:spLocks noGrp="1"/>
          </p:cNvSpPr>
          <p:nvPr>
            <p:ph idx="1"/>
          </p:nvPr>
        </p:nvSpPr>
        <p:spPr/>
        <p:txBody>
          <a:bodyPr/>
          <a:lstStyle/>
          <a:p>
            <a:r>
              <a:rPr lang="en-US" altLang="zh-CN" sz="2000" b="1"/>
              <a:t>1</a:t>
            </a:r>
            <a:r>
              <a:rPr lang="zh-CN" altLang="en-US" sz="2000" b="1"/>
              <a:t>、软件设计的四个</a:t>
            </a:r>
            <a:r>
              <a:rPr lang="zh-CN" altLang="en-US" sz="2000" b="1" smtClean="0"/>
              <a:t>方面（架构设计，数据设计、接口设计、模块设计）</a:t>
            </a:r>
            <a:endParaRPr lang="zh-CN" altLang="en-US" sz="2000" b="1"/>
          </a:p>
          <a:p>
            <a:r>
              <a:rPr lang="en-US" altLang="zh-CN" sz="2000" b="1"/>
              <a:t>2</a:t>
            </a:r>
            <a:r>
              <a:rPr lang="zh-CN" altLang="en-US" sz="2000" b="1"/>
              <a:t>、软件设计方面一：架构</a:t>
            </a:r>
            <a:r>
              <a:rPr lang="zh-CN" altLang="en-US" sz="2000" b="1" smtClean="0"/>
              <a:t>设计（架构的概念，逻辑架构和物理架构的概念、架构的表示，软件架构的四大思想，</a:t>
            </a:r>
            <a:r>
              <a:rPr lang="en-US" altLang="zh-CN" sz="2000" b="1" smtClean="0"/>
              <a:t>C/S</a:t>
            </a:r>
            <a:r>
              <a:rPr lang="zh-CN" altLang="en-US" sz="2000" b="1" smtClean="0"/>
              <a:t>，</a:t>
            </a:r>
            <a:r>
              <a:rPr lang="en-US" altLang="zh-CN" sz="2000" b="1" smtClean="0"/>
              <a:t>B/S</a:t>
            </a:r>
            <a:r>
              <a:rPr lang="zh-CN" altLang="en-US" sz="2000" b="1" smtClean="0"/>
              <a:t>架构及</a:t>
            </a:r>
            <a:r>
              <a:rPr lang="en-US" altLang="zh-CN" sz="2000" b="1" smtClean="0"/>
              <a:t>C/S+B/S</a:t>
            </a:r>
            <a:r>
              <a:rPr lang="zh-CN" altLang="en-US" sz="2000" b="1" smtClean="0"/>
              <a:t>架构，架构风格、层次风格、架构设计过程）</a:t>
            </a:r>
            <a:endParaRPr lang="zh-CN" altLang="en-US" sz="2000" b="1"/>
          </a:p>
          <a:p>
            <a:r>
              <a:rPr lang="en-US" altLang="zh-CN" sz="2000" b="1" smtClean="0"/>
              <a:t>3</a:t>
            </a:r>
            <a:r>
              <a:rPr lang="zh-CN" altLang="en-US" sz="2000" b="1" smtClean="0"/>
              <a:t>、软件</a:t>
            </a:r>
            <a:r>
              <a:rPr lang="zh-CN" altLang="en-US" sz="2000" b="1"/>
              <a:t>设计方面二：数据</a:t>
            </a:r>
            <a:r>
              <a:rPr lang="zh-CN" altLang="en-US" sz="2000" b="1" smtClean="0"/>
              <a:t>设计（略，参考</a:t>
            </a:r>
            <a:r>
              <a:rPr lang="en-US" altLang="zh-CN" sz="2000" b="1" smtClean="0"/>
              <a:t>SD</a:t>
            </a:r>
            <a:r>
              <a:rPr lang="zh-CN" altLang="en-US" sz="2000" b="1" smtClean="0"/>
              <a:t>需求分析一章，很重要！）</a:t>
            </a:r>
            <a:endParaRPr lang="en-US" altLang="zh-CN" sz="2000" b="1" smtClean="0"/>
          </a:p>
          <a:p>
            <a:r>
              <a:rPr lang="en-US" altLang="zh-CN" sz="2000" b="1" smtClean="0"/>
              <a:t>4</a:t>
            </a:r>
            <a:r>
              <a:rPr lang="zh-CN" altLang="en-US" sz="2000" b="1" smtClean="0"/>
              <a:t>、</a:t>
            </a:r>
            <a:r>
              <a:rPr lang="zh-CN" altLang="en-US" sz="2000" b="1"/>
              <a:t>软件设计方面三：接口设计（</a:t>
            </a:r>
            <a:r>
              <a:rPr lang="zh-CN" altLang="en-US" sz="2000" b="1" smtClean="0"/>
              <a:t>略，参考</a:t>
            </a:r>
            <a:r>
              <a:rPr lang="en-US" altLang="zh-CN" sz="2000" b="1" smtClean="0"/>
              <a:t>SD</a:t>
            </a:r>
            <a:r>
              <a:rPr lang="zh-CN" altLang="en-US" sz="2000" b="1" smtClean="0"/>
              <a:t>方法中接口定义部分内容。）</a:t>
            </a:r>
            <a:endParaRPr lang="zh-CN" altLang="en-US" sz="2000" b="1"/>
          </a:p>
          <a:p>
            <a:r>
              <a:rPr lang="en-US" altLang="zh-CN" sz="2000" b="1" smtClean="0"/>
              <a:t>5</a:t>
            </a:r>
            <a:r>
              <a:rPr lang="zh-CN" altLang="en-US" sz="2000" b="1" smtClean="0"/>
              <a:t>、</a:t>
            </a:r>
            <a:r>
              <a:rPr lang="zh-CN" altLang="en-US" sz="2000" b="1"/>
              <a:t>软件设计方面四：模块</a:t>
            </a:r>
            <a:r>
              <a:rPr lang="en-US" altLang="zh-CN" sz="2000" b="1"/>
              <a:t>/</a:t>
            </a:r>
            <a:r>
              <a:rPr lang="zh-CN" altLang="en-US" sz="2000" b="1"/>
              <a:t>对象</a:t>
            </a:r>
            <a:r>
              <a:rPr lang="zh-CN" altLang="en-US" sz="2000" b="1" smtClean="0"/>
              <a:t>设计（</a:t>
            </a:r>
            <a:r>
              <a:rPr lang="en-US" altLang="zh-CN" sz="2000" b="1" smtClean="0"/>
              <a:t>GRASP9</a:t>
            </a:r>
            <a:r>
              <a:rPr lang="zh-CN" altLang="en-US" sz="2000" b="1" smtClean="0"/>
              <a:t>个模式，需要掌握理解）</a:t>
            </a:r>
            <a:endParaRPr lang="zh-CN" altLang="en-US" sz="2000" b="1"/>
          </a:p>
          <a:p>
            <a:r>
              <a:rPr lang="en-US" altLang="zh-CN" sz="2000" b="1"/>
              <a:t>6</a:t>
            </a:r>
            <a:r>
              <a:rPr lang="zh-CN" altLang="en-US" sz="2000" b="1"/>
              <a:t>、软件设计的三种策略</a:t>
            </a:r>
          </a:p>
          <a:p>
            <a:endParaRPr lang="zh-CN" altLang="en-US" sz="2000"/>
          </a:p>
        </p:txBody>
      </p:sp>
    </p:spTree>
    <p:extLst>
      <p:ext uri="{BB962C8B-B14F-4D97-AF65-F5344CB8AC3E}">
        <p14:creationId xmlns:p14="http://schemas.microsoft.com/office/powerpoint/2010/main" val="40039238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软件</a:t>
            </a:r>
            <a:r>
              <a:rPr lang="zh-CN" altLang="en-US" smtClean="0"/>
              <a:t>架构的关注点</a:t>
            </a:r>
            <a:endParaRPr lang="zh-CN" altLang="en-US"/>
          </a:p>
        </p:txBody>
      </p:sp>
      <p:sp>
        <p:nvSpPr>
          <p:cNvPr id="3" name="内容占位符 2"/>
          <p:cNvSpPr>
            <a:spLocks noGrp="1"/>
          </p:cNvSpPr>
          <p:nvPr>
            <p:ph idx="1"/>
          </p:nvPr>
        </p:nvSpPr>
        <p:spPr/>
        <p:txBody>
          <a:bodyPr/>
          <a:lstStyle/>
          <a:p>
            <a:r>
              <a:rPr lang="zh-CN" altLang="en-US"/>
              <a:t>软件架构</a:t>
            </a:r>
            <a:r>
              <a:rPr lang="zh-CN" altLang="en-US" smtClean="0"/>
              <a:t>（</a:t>
            </a:r>
            <a:r>
              <a:rPr lang="en-US" altLang="zh-CN"/>
              <a:t>Software </a:t>
            </a:r>
            <a:r>
              <a:rPr lang="en-US" altLang="zh-CN" smtClean="0"/>
              <a:t>Architecture , SA</a:t>
            </a:r>
            <a:r>
              <a:rPr lang="zh-CN" altLang="en-US" smtClean="0"/>
              <a:t>）的关注点：</a:t>
            </a:r>
            <a:endParaRPr lang="en-US" altLang="zh-CN" smtClean="0"/>
          </a:p>
          <a:p>
            <a:pPr lvl="1"/>
            <a:r>
              <a:rPr lang="zh-CN" altLang="en-US" smtClean="0"/>
              <a:t>如何</a:t>
            </a:r>
            <a:r>
              <a:rPr lang="zh-CN" altLang="en-US"/>
              <a:t>将复杂的软件系统划分为</a:t>
            </a:r>
            <a:r>
              <a:rPr lang="zh-CN" altLang="en-US" smtClean="0">
                <a:solidFill>
                  <a:srgbClr val="0000FF"/>
                </a:solidFill>
              </a:rPr>
              <a:t>模块；</a:t>
            </a:r>
            <a:endParaRPr lang="en-US" altLang="zh-CN" smtClean="0">
              <a:solidFill>
                <a:srgbClr val="0000FF"/>
              </a:solidFill>
            </a:endParaRPr>
          </a:p>
          <a:p>
            <a:pPr lvl="1"/>
            <a:r>
              <a:rPr lang="zh-CN" altLang="en-US" smtClean="0"/>
              <a:t>如何</a:t>
            </a:r>
            <a:r>
              <a:rPr lang="zh-CN" altLang="en-US">
                <a:solidFill>
                  <a:srgbClr val="0000FF"/>
                </a:solidFill>
              </a:rPr>
              <a:t>规范模块的构成和</a:t>
            </a:r>
            <a:r>
              <a:rPr lang="zh-CN" altLang="en-US" smtClean="0">
                <a:solidFill>
                  <a:srgbClr val="0000FF"/>
                </a:solidFill>
              </a:rPr>
              <a:t>性能；</a:t>
            </a:r>
            <a:endParaRPr lang="en-US" altLang="zh-CN" smtClean="0">
              <a:solidFill>
                <a:srgbClr val="0000FF"/>
              </a:solidFill>
            </a:endParaRPr>
          </a:p>
          <a:p>
            <a:pPr lvl="1"/>
            <a:r>
              <a:rPr lang="zh-CN" altLang="en-US" smtClean="0"/>
              <a:t>以及</a:t>
            </a:r>
            <a:r>
              <a:rPr lang="zh-CN" altLang="en-US">
                <a:solidFill>
                  <a:srgbClr val="0000FF"/>
                </a:solidFill>
              </a:rPr>
              <a:t>如何将这些模块组织为完整的</a:t>
            </a:r>
            <a:r>
              <a:rPr lang="zh-CN" altLang="en-US" smtClean="0">
                <a:solidFill>
                  <a:srgbClr val="0000FF"/>
                </a:solidFill>
              </a:rPr>
              <a:t>系统；</a:t>
            </a:r>
            <a:endParaRPr lang="en-US" altLang="zh-CN" smtClean="0">
              <a:solidFill>
                <a:srgbClr val="0000FF"/>
              </a:solidFill>
            </a:endParaRPr>
          </a:p>
          <a:p>
            <a:r>
              <a:rPr lang="zh-CN" altLang="en-US" smtClean="0"/>
              <a:t>什么是</a:t>
            </a:r>
            <a:r>
              <a:rPr lang="zh-CN" altLang="en-US"/>
              <a:t>软件</a:t>
            </a:r>
            <a:r>
              <a:rPr lang="zh-CN" altLang="en-US" smtClean="0"/>
              <a:t>架构 ？</a:t>
            </a:r>
            <a:endParaRPr lang="zh-CN" altLang="en-US"/>
          </a:p>
        </p:txBody>
      </p:sp>
    </p:spTree>
    <p:extLst>
      <p:ext uri="{BB962C8B-B14F-4D97-AF65-F5344CB8AC3E}">
        <p14:creationId xmlns:p14="http://schemas.microsoft.com/office/powerpoint/2010/main" val="2422437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已经接触的架构</a:t>
            </a:r>
            <a:endParaRPr lang="zh-CN" altLang="en-US"/>
          </a:p>
        </p:txBody>
      </p:sp>
      <p:sp>
        <p:nvSpPr>
          <p:cNvPr id="3" name="内容占位符 2"/>
          <p:cNvSpPr>
            <a:spLocks noGrp="1"/>
          </p:cNvSpPr>
          <p:nvPr>
            <p:ph idx="1"/>
          </p:nvPr>
        </p:nvSpPr>
        <p:spPr/>
        <p:txBody>
          <a:bodyPr/>
          <a:lstStyle/>
          <a:p>
            <a:r>
              <a:rPr lang="zh-CN" altLang="en-US"/>
              <a:t>生活中的架构</a:t>
            </a:r>
            <a:endParaRPr lang="en-US" altLang="zh-CN" smtClean="0"/>
          </a:p>
          <a:p>
            <a:pPr lvl="1"/>
            <a:r>
              <a:rPr lang="zh-CN" altLang="en-US" smtClean="0"/>
              <a:t>超市</a:t>
            </a:r>
            <a:r>
              <a:rPr lang="zh-CN" altLang="en-US"/>
              <a:t>的多个收银台，顾客排长队   </a:t>
            </a:r>
            <a:r>
              <a:rPr lang="en-US" altLang="zh-CN"/>
              <a:t>===  </a:t>
            </a:r>
            <a:r>
              <a:rPr lang="zh-CN" altLang="en-US">
                <a:solidFill>
                  <a:srgbClr val="0000FF"/>
                </a:solidFill>
              </a:rPr>
              <a:t>服务器并发处理的性能和容量</a:t>
            </a:r>
          </a:p>
          <a:p>
            <a:pPr lvl="1"/>
            <a:r>
              <a:rPr lang="zh-CN" altLang="en-US"/>
              <a:t>十字路口的车辆等待转弯  </a:t>
            </a:r>
            <a:r>
              <a:rPr lang="en-US" altLang="zh-CN"/>
              <a:t>=== </a:t>
            </a:r>
            <a:r>
              <a:rPr lang="zh-CN" altLang="en-US">
                <a:solidFill>
                  <a:srgbClr val="0000FF"/>
                </a:solidFill>
              </a:rPr>
              <a:t>通过缓存来提高交通</a:t>
            </a:r>
            <a:r>
              <a:rPr lang="zh-CN" altLang="en-US" smtClean="0">
                <a:solidFill>
                  <a:srgbClr val="0000FF"/>
                </a:solidFill>
              </a:rPr>
              <a:t>吞吐率</a:t>
            </a:r>
            <a:endParaRPr lang="en-US" altLang="zh-CN" smtClean="0">
              <a:solidFill>
                <a:srgbClr val="0000FF"/>
              </a:solidFill>
            </a:endParaRPr>
          </a:p>
          <a:p>
            <a:pPr lvl="1"/>
            <a:r>
              <a:rPr lang="en-US" altLang="zh-CN" smtClean="0">
                <a:solidFill>
                  <a:srgbClr val="0000FF"/>
                </a:solidFill>
              </a:rPr>
              <a:t>…</a:t>
            </a:r>
            <a:endParaRPr lang="zh-CN" altLang="en-US">
              <a:solidFill>
                <a:srgbClr val="0000FF"/>
              </a:solidFill>
            </a:endParaRPr>
          </a:p>
          <a:p>
            <a:endParaRPr lang="zh-CN" altLang="en-US"/>
          </a:p>
        </p:txBody>
      </p:sp>
    </p:spTree>
    <p:extLst>
      <p:ext uri="{BB962C8B-B14F-4D97-AF65-F5344CB8AC3E}">
        <p14:creationId xmlns:p14="http://schemas.microsoft.com/office/powerpoint/2010/main" val="14311198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已经</a:t>
            </a:r>
            <a:r>
              <a:rPr lang="zh-CN" altLang="en-US"/>
              <a:t>接触的</a:t>
            </a:r>
            <a:r>
              <a:rPr lang="zh-CN" altLang="en-US" smtClean="0"/>
              <a:t>架构</a:t>
            </a:r>
            <a:endParaRPr lang="zh-CN" altLang="en-US"/>
          </a:p>
        </p:txBody>
      </p:sp>
      <p:pic>
        <p:nvPicPr>
          <p:cNvPr id="4098" name="Picture 2" descr="相关图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520" y="1273628"/>
            <a:ext cx="7215972" cy="463255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427402" y="5906182"/>
            <a:ext cx="1774845" cy="369332"/>
          </a:xfrm>
          <a:prstGeom prst="rect">
            <a:avLst/>
          </a:prstGeom>
        </p:spPr>
        <p:txBody>
          <a:bodyPr wrap="none">
            <a:spAutoFit/>
          </a:bodyPr>
          <a:lstStyle/>
          <a:p>
            <a:r>
              <a:rPr lang="en-US" altLang="zh-CN">
                <a:solidFill>
                  <a:srgbClr val="0000FF"/>
                </a:solidFill>
                <a:latin typeface="华文细黑" panose="02010600040101010101" pitchFamily="2" charset="-122"/>
                <a:ea typeface="华文细黑" panose="02010600040101010101" pitchFamily="2" charset="-122"/>
              </a:rPr>
              <a:t>JDK</a:t>
            </a:r>
            <a:r>
              <a:rPr lang="zh-CN" altLang="en-US">
                <a:solidFill>
                  <a:srgbClr val="0000FF"/>
                </a:solidFill>
                <a:latin typeface="华文细黑" panose="02010600040101010101" pitchFamily="2" charset="-122"/>
                <a:ea typeface="华文细黑" panose="02010600040101010101" pitchFamily="2" charset="-122"/>
              </a:rPr>
              <a:t>的分层架构</a:t>
            </a:r>
          </a:p>
        </p:txBody>
      </p:sp>
    </p:spTree>
    <p:extLst>
      <p:ext uri="{BB962C8B-B14F-4D97-AF65-F5344CB8AC3E}">
        <p14:creationId xmlns:p14="http://schemas.microsoft.com/office/powerpoint/2010/main" val="9320529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11.2.1 </a:t>
            </a:r>
            <a:r>
              <a:rPr lang="zh-CN" altLang="en-US" smtClean="0"/>
              <a:t>架构的概念</a:t>
            </a:r>
            <a:endParaRPr lang="zh-CN" altLang="en-US"/>
          </a:p>
        </p:txBody>
      </p:sp>
      <p:sp>
        <p:nvSpPr>
          <p:cNvPr id="3" name="内容占位符 2"/>
          <p:cNvSpPr>
            <a:spLocks noGrp="1"/>
          </p:cNvSpPr>
          <p:nvPr>
            <p:ph idx="1"/>
          </p:nvPr>
        </p:nvSpPr>
        <p:spPr/>
        <p:txBody>
          <a:bodyPr/>
          <a:lstStyle/>
          <a:p>
            <a:r>
              <a:rPr lang="zh-CN" altLang="en-US" smtClean="0"/>
              <a:t>架构</a:t>
            </a:r>
            <a:r>
              <a:rPr lang="en-US" altLang="zh-CN"/>
              <a:t>(Architecture</a:t>
            </a:r>
            <a:r>
              <a:rPr lang="en-US" altLang="zh-CN" smtClean="0"/>
              <a:t>)</a:t>
            </a:r>
            <a:r>
              <a:rPr lang="zh-CN" altLang="en-US" smtClean="0"/>
              <a:t>一</a:t>
            </a:r>
            <a:r>
              <a:rPr lang="zh-CN" altLang="en-US"/>
              <a:t>词起源于</a:t>
            </a:r>
            <a:r>
              <a:rPr lang="zh-CN" altLang="en-US" smtClean="0"/>
              <a:t>建筑学。表达如何</a:t>
            </a:r>
            <a:r>
              <a:rPr lang="zh-CN" altLang="en-US"/>
              <a:t>使用基本的建筑模块构造一座完整的</a:t>
            </a:r>
            <a:r>
              <a:rPr lang="zh-CN" altLang="en-US" smtClean="0"/>
              <a:t>建筑。</a:t>
            </a:r>
            <a:endParaRPr lang="zh-CN" altLang="en-US"/>
          </a:p>
          <a:p>
            <a:r>
              <a:rPr lang="zh-CN" altLang="en-US"/>
              <a:t>包含两个因素：</a:t>
            </a:r>
          </a:p>
          <a:p>
            <a:pPr lvl="1"/>
            <a:r>
              <a:rPr lang="zh-CN" altLang="en-US">
                <a:solidFill>
                  <a:srgbClr val="0000FF"/>
                </a:solidFill>
              </a:rPr>
              <a:t>基本的建筑模块</a:t>
            </a:r>
            <a:r>
              <a:rPr lang="zh-CN" altLang="en-US"/>
              <a:t>：砖、瓦、灰、沙、石、预制梁、柱、屋面板</a:t>
            </a:r>
            <a:r>
              <a:rPr lang="en-US" altLang="zh-CN"/>
              <a:t>…</a:t>
            </a:r>
          </a:p>
          <a:p>
            <a:pPr lvl="1"/>
            <a:r>
              <a:rPr lang="zh-CN" altLang="en-US">
                <a:solidFill>
                  <a:srgbClr val="0000FF"/>
                </a:solidFill>
              </a:rPr>
              <a:t>建筑模块之间的粘接关系</a:t>
            </a:r>
            <a:r>
              <a:rPr lang="zh-CN" altLang="en-US"/>
              <a:t>：如何把这些“砖、瓦、灰、沙、石、预制梁、柱、屋面板”有机的组合起来形成整体建筑？</a:t>
            </a:r>
          </a:p>
          <a:p>
            <a:endParaRPr lang="zh-CN" altLang="en-US"/>
          </a:p>
        </p:txBody>
      </p:sp>
    </p:spTree>
    <p:extLst>
      <p:ext uri="{BB962C8B-B14F-4D97-AF65-F5344CB8AC3E}">
        <p14:creationId xmlns:p14="http://schemas.microsoft.com/office/powerpoint/2010/main" val="3470566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计算机硬件系统</a:t>
            </a:r>
            <a:r>
              <a:rPr lang="zh-CN" altLang="en-US" smtClean="0"/>
              <a:t>的架构</a:t>
            </a:r>
            <a:endParaRPr lang="zh-CN" altLang="en-US"/>
          </a:p>
        </p:txBody>
      </p:sp>
      <p:sp>
        <p:nvSpPr>
          <p:cNvPr id="3" name="内容占位符 2"/>
          <p:cNvSpPr>
            <a:spLocks noGrp="1"/>
          </p:cNvSpPr>
          <p:nvPr>
            <p:ph idx="1"/>
          </p:nvPr>
        </p:nvSpPr>
        <p:spPr/>
        <p:txBody>
          <a:bodyPr/>
          <a:lstStyle/>
          <a:p>
            <a:r>
              <a:rPr lang="zh-CN" altLang="en-US" smtClean="0"/>
              <a:t>对应上述概念：计算机</a:t>
            </a:r>
            <a:r>
              <a:rPr lang="zh-CN" altLang="en-US"/>
              <a:t>硬件系统的</a:t>
            </a:r>
            <a:r>
              <a:rPr lang="zh-CN" altLang="en-US" smtClean="0"/>
              <a:t>“架构”是指如何</a:t>
            </a:r>
            <a:r>
              <a:rPr lang="zh-CN" altLang="en-US"/>
              <a:t>将设备组装起来形成完整的计算机硬件</a:t>
            </a:r>
            <a:r>
              <a:rPr lang="zh-CN" altLang="en-US" smtClean="0"/>
              <a:t>系统</a:t>
            </a:r>
            <a:endParaRPr lang="zh-CN" altLang="en-US"/>
          </a:p>
          <a:p>
            <a:r>
              <a:rPr lang="zh-CN" altLang="en-US" smtClean="0"/>
              <a:t>包含的两</a:t>
            </a:r>
            <a:r>
              <a:rPr lang="zh-CN" altLang="en-US"/>
              <a:t>个因素：</a:t>
            </a:r>
          </a:p>
          <a:p>
            <a:pPr lvl="1"/>
            <a:r>
              <a:rPr lang="zh-CN" altLang="en-US">
                <a:solidFill>
                  <a:srgbClr val="0000FF"/>
                </a:solidFill>
              </a:rPr>
              <a:t>基本的硬件模块：</a:t>
            </a:r>
            <a:r>
              <a:rPr lang="zh-CN" altLang="en-US"/>
              <a:t>控制器、运算器、内存储器、外存储器、输入设备、输出设备</a:t>
            </a:r>
            <a:r>
              <a:rPr lang="en-US" altLang="zh-CN"/>
              <a:t>…</a:t>
            </a:r>
          </a:p>
          <a:p>
            <a:pPr lvl="1"/>
            <a:r>
              <a:rPr lang="zh-CN" altLang="en-US">
                <a:solidFill>
                  <a:srgbClr val="0000FF"/>
                </a:solidFill>
              </a:rPr>
              <a:t>硬件模块之间的连接关系</a:t>
            </a:r>
            <a:r>
              <a:rPr lang="zh-CN" altLang="en-US"/>
              <a:t>：</a:t>
            </a:r>
            <a:r>
              <a:rPr lang="zh-CN" altLang="en-US" smtClean="0"/>
              <a:t>总线</a:t>
            </a:r>
            <a:endParaRPr lang="zh-CN" altLang="en-US"/>
          </a:p>
        </p:txBody>
      </p:sp>
    </p:spTree>
    <p:extLst>
      <p:ext uri="{BB962C8B-B14F-4D97-AF65-F5344CB8AC3E}">
        <p14:creationId xmlns:p14="http://schemas.microsoft.com/office/powerpoint/2010/main" val="179792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逻辑架构和物理架构</a:t>
            </a:r>
            <a:endParaRPr lang="zh-CN" altLang="en-US"/>
          </a:p>
        </p:txBody>
      </p:sp>
      <p:sp>
        <p:nvSpPr>
          <p:cNvPr id="3" name="内容占位符 2"/>
          <p:cNvSpPr>
            <a:spLocks noGrp="1"/>
          </p:cNvSpPr>
          <p:nvPr>
            <p:ph idx="1"/>
          </p:nvPr>
        </p:nvSpPr>
        <p:spPr/>
        <p:txBody>
          <a:bodyPr/>
          <a:lstStyle/>
          <a:p>
            <a:r>
              <a:rPr lang="zh-CN" altLang="en-US"/>
              <a:t>逻辑架构</a:t>
            </a:r>
            <a:r>
              <a:rPr lang="en-US" altLang="zh-CN"/>
              <a:t>(Logical Architecture)</a:t>
            </a:r>
            <a:r>
              <a:rPr lang="zh-CN" altLang="en-US"/>
              <a:t>是</a:t>
            </a:r>
            <a:r>
              <a:rPr lang="zh-CN" altLang="en-US" smtClean="0"/>
              <a:t>软件的</a:t>
            </a:r>
            <a:r>
              <a:rPr lang="zh-CN" altLang="en-US"/>
              <a:t>宏观组织</a:t>
            </a:r>
            <a:r>
              <a:rPr lang="zh-CN" altLang="en-US" smtClean="0"/>
              <a:t>结构。</a:t>
            </a:r>
            <a:endParaRPr lang="en-US" altLang="zh-CN" smtClean="0"/>
          </a:p>
          <a:p>
            <a:r>
              <a:rPr lang="zh-CN" altLang="en-US" smtClean="0"/>
              <a:t>之所以</a:t>
            </a:r>
            <a:r>
              <a:rPr lang="zh-CN" altLang="en-US"/>
              <a:t>称其为逻辑架构，是因为</a:t>
            </a:r>
            <a:r>
              <a:rPr lang="zh-CN" altLang="en-US">
                <a:solidFill>
                  <a:srgbClr val="0000FF"/>
                </a:solidFill>
              </a:rPr>
              <a:t>并未决定如何在不同的操作系统进程或网络中物理的计算机上对这些元素进行部署</a:t>
            </a:r>
            <a:r>
              <a:rPr lang="zh-CN" altLang="en-US" smtClean="0">
                <a:solidFill>
                  <a:srgbClr val="0000FF"/>
                </a:solidFill>
              </a:rPr>
              <a:t>。</a:t>
            </a:r>
            <a:endParaRPr lang="en-US" altLang="zh-CN" smtClean="0">
              <a:solidFill>
                <a:srgbClr val="0000FF"/>
              </a:solidFill>
            </a:endParaRPr>
          </a:p>
          <a:p>
            <a:r>
              <a:rPr lang="zh-CN" altLang="en-US" smtClean="0"/>
              <a:t>物理架构一般是指软件在物理系统上的部署。通常采用拓扑结构进行表示。</a:t>
            </a:r>
            <a:endParaRPr lang="en-US" altLang="zh-CN" smtClean="0"/>
          </a:p>
          <a:p>
            <a:pPr marL="0" indent="0">
              <a:buNone/>
            </a:pPr>
            <a:endParaRPr lang="zh-CN" altLang="en-US"/>
          </a:p>
          <a:p>
            <a:endParaRPr lang="zh-CN" altLang="en-US"/>
          </a:p>
          <a:p>
            <a:endParaRPr lang="zh-CN" altLang="en-US"/>
          </a:p>
        </p:txBody>
      </p:sp>
    </p:spTree>
    <p:extLst>
      <p:ext uri="{BB962C8B-B14F-4D97-AF65-F5344CB8AC3E}">
        <p14:creationId xmlns:p14="http://schemas.microsoft.com/office/powerpoint/2010/main" val="176613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逻辑架构和物理架构</a:t>
            </a:r>
            <a:endParaRPr lang="zh-CN" altLang="en-US"/>
          </a:p>
        </p:txBody>
      </p:sp>
      <p:pic>
        <p:nvPicPr>
          <p:cNvPr id="18434" name="Picture 2" descr="https://timgsa.baidu.com/timg?image&amp;quality=80&amp;size=b9999_10000&amp;sec=1576032818118&amp;di=9313c378121397e70651d120145effcf&amp;imgtype=0&amp;src=http%3A%2F%2Fwww.volink.cn%2Fuploads%2Fallimg%2F150721%2F1-150H115124230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1" y="1655805"/>
            <a:ext cx="4109528" cy="309862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3"/>
          <a:stretch>
            <a:fillRect/>
          </a:stretch>
        </p:blipFill>
        <p:spPr>
          <a:xfrm>
            <a:off x="4558504" y="1655805"/>
            <a:ext cx="4321969" cy="3098628"/>
          </a:xfrm>
          <a:prstGeom prst="rect">
            <a:avLst/>
          </a:prstGeom>
          <a:ln>
            <a:noFill/>
          </a:ln>
        </p:spPr>
      </p:pic>
      <p:sp>
        <p:nvSpPr>
          <p:cNvPr id="6" name="矩形 5"/>
          <p:cNvSpPr/>
          <p:nvPr/>
        </p:nvSpPr>
        <p:spPr>
          <a:xfrm>
            <a:off x="457201" y="4831101"/>
            <a:ext cx="3543300" cy="369332"/>
          </a:xfrm>
          <a:prstGeom prst="rect">
            <a:avLst/>
          </a:prstGeom>
        </p:spPr>
        <p:txBody>
          <a:bodyPr wrap="square">
            <a:spAutoFit/>
          </a:bodyPr>
          <a:lstStyle/>
          <a:p>
            <a:pPr algn="ctr"/>
            <a:r>
              <a:rPr lang="zh-CN" altLang="en-US">
                <a:solidFill>
                  <a:srgbClr val="000000"/>
                </a:solidFill>
                <a:latin typeface="华文细黑" panose="02010600040101010101" pitchFamily="2" charset="-122"/>
                <a:ea typeface="华文细黑" panose="02010600040101010101" pitchFamily="2" charset="-122"/>
              </a:rPr>
              <a:t>逻辑架构</a:t>
            </a:r>
          </a:p>
        </p:txBody>
      </p:sp>
      <p:sp>
        <p:nvSpPr>
          <p:cNvPr id="9" name="矩形 8"/>
          <p:cNvSpPr/>
          <p:nvPr/>
        </p:nvSpPr>
        <p:spPr>
          <a:xfrm>
            <a:off x="4558505" y="4831101"/>
            <a:ext cx="4321969" cy="369332"/>
          </a:xfrm>
          <a:prstGeom prst="rect">
            <a:avLst/>
          </a:prstGeom>
        </p:spPr>
        <p:txBody>
          <a:bodyPr wrap="square">
            <a:spAutoFit/>
          </a:bodyPr>
          <a:lstStyle/>
          <a:p>
            <a:pPr algn="ctr"/>
            <a:r>
              <a:rPr lang="zh-CN" altLang="en-US">
                <a:solidFill>
                  <a:srgbClr val="000000"/>
                </a:solidFill>
                <a:latin typeface="华文细黑" panose="02010600040101010101" pitchFamily="2" charset="-122"/>
                <a:ea typeface="华文细黑" panose="02010600040101010101" pitchFamily="2" charset="-122"/>
              </a:rPr>
              <a:t>物理架构</a:t>
            </a:r>
            <a:endParaRPr lang="en-US" altLang="zh-CN">
              <a:solidFill>
                <a:srgbClr val="000000"/>
              </a:solidFill>
              <a:latin typeface="华文细黑" panose="02010600040101010101" pitchFamily="2" charset="-122"/>
              <a:ea typeface="华文细黑" panose="02010600040101010101" pitchFamily="2" charset="-122"/>
            </a:endParaRPr>
          </a:p>
        </p:txBody>
      </p:sp>
      <p:sp>
        <p:nvSpPr>
          <p:cNvPr id="7" name="矩形 6"/>
          <p:cNvSpPr/>
          <p:nvPr/>
        </p:nvSpPr>
        <p:spPr>
          <a:xfrm>
            <a:off x="4558505" y="5292766"/>
            <a:ext cx="4476308" cy="646331"/>
          </a:xfrm>
          <a:prstGeom prst="rect">
            <a:avLst/>
          </a:prstGeom>
        </p:spPr>
        <p:txBody>
          <a:bodyPr wrap="square">
            <a:spAutoFit/>
          </a:bodyPr>
          <a:lstStyle/>
          <a:p>
            <a:r>
              <a:rPr lang="zh-CN" altLang="en-US">
                <a:solidFill>
                  <a:srgbClr val="0000FF"/>
                </a:solidFill>
                <a:latin typeface="华文细黑" panose="02010600040101010101" pitchFamily="2" charset="-122"/>
                <a:ea typeface="华文细黑" panose="02010600040101010101" pitchFamily="2" charset="-122"/>
              </a:rPr>
              <a:t>软件运行的软硬件环境，采用网络拓扑结构形式表述，在</a:t>
            </a:r>
            <a:r>
              <a:rPr lang="en-US" altLang="zh-CN">
                <a:solidFill>
                  <a:srgbClr val="0000FF"/>
                </a:solidFill>
                <a:latin typeface="华文细黑" panose="02010600040101010101" pitchFamily="2" charset="-122"/>
                <a:ea typeface="华文细黑" panose="02010600040101010101" pitchFamily="2" charset="-122"/>
              </a:rPr>
              <a:t>UML</a:t>
            </a:r>
            <a:r>
              <a:rPr lang="zh-CN" altLang="en-US">
                <a:solidFill>
                  <a:srgbClr val="0000FF"/>
                </a:solidFill>
                <a:latin typeface="华文细黑" panose="02010600040101010101" pitchFamily="2" charset="-122"/>
                <a:ea typeface="华文细黑" panose="02010600040101010101" pitchFamily="2" charset="-122"/>
              </a:rPr>
              <a:t>中采用部署图表达</a:t>
            </a:r>
          </a:p>
        </p:txBody>
      </p:sp>
      <p:sp>
        <p:nvSpPr>
          <p:cNvPr id="8" name="矩形 7"/>
          <p:cNvSpPr/>
          <p:nvPr/>
        </p:nvSpPr>
        <p:spPr>
          <a:xfrm>
            <a:off x="353285" y="5292766"/>
            <a:ext cx="4109528" cy="646331"/>
          </a:xfrm>
          <a:prstGeom prst="rect">
            <a:avLst/>
          </a:prstGeom>
        </p:spPr>
        <p:txBody>
          <a:bodyPr wrap="square">
            <a:spAutoFit/>
          </a:bodyPr>
          <a:lstStyle/>
          <a:p>
            <a:r>
              <a:rPr lang="zh-CN" altLang="en-US">
                <a:solidFill>
                  <a:srgbClr val="0000FF"/>
                </a:solidFill>
                <a:latin typeface="华文细黑" panose="02010600040101010101" pitchFamily="2" charset="-122"/>
                <a:ea typeface="华文细黑" panose="02010600040101010101" pitchFamily="2" charset="-122"/>
              </a:rPr>
              <a:t>通常采用分层形式进行表述，在</a:t>
            </a:r>
            <a:r>
              <a:rPr lang="en-US" altLang="zh-CN">
                <a:solidFill>
                  <a:srgbClr val="0000FF"/>
                </a:solidFill>
                <a:latin typeface="华文细黑" panose="02010600040101010101" pitchFamily="2" charset="-122"/>
                <a:ea typeface="华文细黑" panose="02010600040101010101" pitchFamily="2" charset="-122"/>
              </a:rPr>
              <a:t>UML</a:t>
            </a:r>
            <a:r>
              <a:rPr lang="zh-CN" altLang="en-US">
                <a:solidFill>
                  <a:srgbClr val="0000FF"/>
                </a:solidFill>
                <a:latin typeface="华文细黑" panose="02010600040101010101" pitchFamily="2" charset="-122"/>
                <a:ea typeface="华文细黑" panose="02010600040101010101" pitchFamily="2" charset="-122"/>
              </a:rPr>
              <a:t>中常用包图表达</a:t>
            </a:r>
          </a:p>
        </p:txBody>
      </p:sp>
    </p:spTree>
    <p:extLst>
      <p:ext uri="{BB962C8B-B14F-4D97-AF65-F5344CB8AC3E}">
        <p14:creationId xmlns:p14="http://schemas.microsoft.com/office/powerpoint/2010/main" val="1732938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面向对象分析</a:t>
            </a:r>
            <a:r>
              <a:rPr lang="en-US" altLang="zh-CN" smtClean="0"/>
              <a:t>OOA</a:t>
            </a:r>
            <a:r>
              <a:rPr lang="zh-CN" altLang="en-US" smtClean="0"/>
              <a:t>的基本过程</a:t>
            </a:r>
            <a:endParaRPr lang="zh-CN" altLang="en-US"/>
          </a:p>
        </p:txBody>
      </p:sp>
      <p:pic>
        <p:nvPicPr>
          <p:cNvPr id="135" name="图片 134"/>
          <p:cNvPicPr>
            <a:picLocks noChangeAspect="1"/>
          </p:cNvPicPr>
          <p:nvPr/>
        </p:nvPicPr>
        <p:blipFill>
          <a:blip r:embed="rId3"/>
          <a:stretch>
            <a:fillRect/>
          </a:stretch>
        </p:blipFill>
        <p:spPr>
          <a:xfrm>
            <a:off x="2016279" y="1020030"/>
            <a:ext cx="6897594" cy="5267335"/>
          </a:xfrm>
          <a:prstGeom prst="rect">
            <a:avLst/>
          </a:prstGeom>
        </p:spPr>
      </p:pic>
      <p:sp>
        <p:nvSpPr>
          <p:cNvPr id="137" name="矩形 136"/>
          <p:cNvSpPr/>
          <p:nvPr/>
        </p:nvSpPr>
        <p:spPr>
          <a:xfrm>
            <a:off x="505606" y="2138995"/>
            <a:ext cx="1231314" cy="369332"/>
          </a:xfrm>
          <a:prstGeom prst="rect">
            <a:avLst/>
          </a:prstGeom>
        </p:spPr>
        <p:txBody>
          <a:bodyPr wrap="square">
            <a:spAutoFit/>
          </a:bodyPr>
          <a:lstStyle/>
          <a:p>
            <a:pPr algn="r"/>
            <a:r>
              <a:rPr lang="zh-CN" altLang="en-US" kern="0">
                <a:solidFill>
                  <a:srgbClr val="0000FF"/>
                </a:solidFill>
                <a:latin typeface="华文细黑" pitchFamily="2" charset="-122"/>
                <a:ea typeface="华文细黑" pitchFamily="2" charset="-122"/>
              </a:rPr>
              <a:t>问题识别</a:t>
            </a:r>
            <a:endParaRPr lang="zh-CN" altLang="en-US">
              <a:solidFill>
                <a:srgbClr val="000000"/>
              </a:solidFill>
            </a:endParaRPr>
          </a:p>
        </p:txBody>
      </p:sp>
      <p:sp>
        <p:nvSpPr>
          <p:cNvPr id="138" name="矩形 137"/>
          <p:cNvSpPr/>
          <p:nvPr/>
        </p:nvSpPr>
        <p:spPr>
          <a:xfrm>
            <a:off x="390088" y="4038497"/>
            <a:ext cx="1346832" cy="369332"/>
          </a:xfrm>
          <a:prstGeom prst="rect">
            <a:avLst/>
          </a:prstGeom>
        </p:spPr>
        <p:txBody>
          <a:bodyPr wrap="square">
            <a:spAutoFit/>
          </a:bodyPr>
          <a:lstStyle/>
          <a:p>
            <a:pPr algn="r"/>
            <a:r>
              <a:rPr lang="zh-CN" altLang="en-US" kern="0">
                <a:solidFill>
                  <a:srgbClr val="0000FF"/>
                </a:solidFill>
                <a:latin typeface="华文细黑" pitchFamily="2" charset="-122"/>
                <a:ea typeface="华文细黑" pitchFamily="2" charset="-122"/>
              </a:rPr>
              <a:t>业务分析</a:t>
            </a:r>
            <a:endParaRPr lang="zh-CN" altLang="en-US">
              <a:solidFill>
                <a:srgbClr val="000000"/>
              </a:solidFill>
            </a:endParaRPr>
          </a:p>
        </p:txBody>
      </p:sp>
      <p:sp>
        <p:nvSpPr>
          <p:cNvPr id="139" name="矩形 138"/>
          <p:cNvSpPr/>
          <p:nvPr/>
        </p:nvSpPr>
        <p:spPr>
          <a:xfrm>
            <a:off x="390089" y="5372260"/>
            <a:ext cx="1346831" cy="369332"/>
          </a:xfrm>
          <a:prstGeom prst="rect">
            <a:avLst/>
          </a:prstGeom>
        </p:spPr>
        <p:txBody>
          <a:bodyPr wrap="square">
            <a:spAutoFit/>
          </a:bodyPr>
          <a:lstStyle/>
          <a:p>
            <a:pPr algn="r"/>
            <a:r>
              <a:rPr lang="zh-CN" altLang="en-US" kern="0">
                <a:solidFill>
                  <a:srgbClr val="0000FF"/>
                </a:solidFill>
                <a:latin typeface="华文细黑" pitchFamily="2" charset="-122"/>
                <a:ea typeface="华文细黑" pitchFamily="2" charset="-122"/>
              </a:rPr>
              <a:t>制定规格</a:t>
            </a:r>
            <a:endParaRPr lang="zh-CN" altLang="en-US">
              <a:solidFill>
                <a:srgbClr val="000000"/>
              </a:solidFill>
            </a:endParaRPr>
          </a:p>
        </p:txBody>
      </p:sp>
      <p:sp>
        <p:nvSpPr>
          <p:cNvPr id="3" name="左大括号 2"/>
          <p:cNvSpPr/>
          <p:nvPr/>
        </p:nvSpPr>
        <p:spPr bwMode="auto">
          <a:xfrm>
            <a:off x="1737828" y="1587458"/>
            <a:ext cx="376958" cy="1572301"/>
          </a:xfrm>
          <a:prstGeom prst="leftBrace">
            <a:avLst/>
          </a:prstGeom>
          <a:noFill/>
          <a:ln w="12700">
            <a:solidFill>
              <a:srgbClr val="0000FF"/>
            </a:solidFill>
            <a:miter lim="800000"/>
            <a:headEnd/>
            <a:tailEnd type="none" w="med" len="med"/>
          </a:ln>
        </p:spPr>
        <p:txBody>
          <a:bodyPr rtlCol="0" anchor="ctr"/>
          <a:lstStyle/>
          <a:p>
            <a:pPr algn="ctr"/>
            <a:endParaRPr lang="zh-CN" altLang="en-US">
              <a:solidFill>
                <a:srgbClr val="000000"/>
              </a:solidFill>
            </a:endParaRPr>
          </a:p>
        </p:txBody>
      </p:sp>
      <p:sp>
        <p:nvSpPr>
          <p:cNvPr id="8" name="左大括号 7"/>
          <p:cNvSpPr/>
          <p:nvPr/>
        </p:nvSpPr>
        <p:spPr bwMode="auto">
          <a:xfrm>
            <a:off x="1735011" y="3387065"/>
            <a:ext cx="376958" cy="1703095"/>
          </a:xfrm>
          <a:prstGeom prst="leftBrace">
            <a:avLst/>
          </a:prstGeom>
          <a:noFill/>
          <a:ln w="12700">
            <a:solidFill>
              <a:srgbClr val="0000FF"/>
            </a:solidFill>
            <a:miter lim="800000"/>
            <a:headEnd/>
            <a:tailEnd type="none" w="med" len="med"/>
          </a:ln>
        </p:spPr>
        <p:txBody>
          <a:bodyPr rtlCol="0" anchor="ctr"/>
          <a:lstStyle/>
          <a:p>
            <a:pPr algn="ctr"/>
            <a:endParaRPr lang="zh-CN" altLang="en-US">
              <a:solidFill>
                <a:srgbClr val="000000"/>
              </a:solidFill>
            </a:endParaRPr>
          </a:p>
        </p:txBody>
      </p:sp>
      <p:sp>
        <p:nvSpPr>
          <p:cNvPr id="9" name="左大括号 8"/>
          <p:cNvSpPr/>
          <p:nvPr/>
        </p:nvSpPr>
        <p:spPr bwMode="auto">
          <a:xfrm>
            <a:off x="1735011" y="5221170"/>
            <a:ext cx="376958" cy="716829"/>
          </a:xfrm>
          <a:prstGeom prst="leftBrace">
            <a:avLst/>
          </a:prstGeom>
          <a:noFill/>
          <a:ln w="12700">
            <a:solidFill>
              <a:srgbClr val="0000FF"/>
            </a:solidFill>
            <a:miter lim="800000"/>
            <a:headEnd/>
            <a:tailEnd type="none" w="med" len="med"/>
          </a:ln>
        </p:spPr>
        <p:txBody>
          <a:bodyPr rtlCol="0" anchor="ctr"/>
          <a:lstStyle/>
          <a:p>
            <a:pPr algn="ctr"/>
            <a:endParaRPr lang="zh-CN" altLang="en-US">
              <a:solidFill>
                <a:srgbClr val="000000"/>
              </a:solidFill>
            </a:endParaRPr>
          </a:p>
        </p:txBody>
      </p:sp>
    </p:spTree>
    <p:extLst>
      <p:ext uri="{BB962C8B-B14F-4D97-AF65-F5344CB8AC3E}">
        <p14:creationId xmlns:p14="http://schemas.microsoft.com/office/powerpoint/2010/main" val="34421305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架构的</a:t>
            </a:r>
            <a:r>
              <a:rPr lang="zh-CN" altLang="en-US" smtClean="0"/>
              <a:t>共性</a:t>
            </a:r>
            <a:endParaRPr lang="zh-CN" altLang="en-US"/>
          </a:p>
        </p:txBody>
      </p:sp>
      <p:sp>
        <p:nvSpPr>
          <p:cNvPr id="3" name="内容占位符 2"/>
          <p:cNvSpPr>
            <a:spLocks noGrp="1"/>
          </p:cNvSpPr>
          <p:nvPr>
            <p:ph idx="1"/>
          </p:nvPr>
        </p:nvSpPr>
        <p:spPr/>
        <p:txBody>
          <a:bodyPr/>
          <a:lstStyle/>
          <a:p>
            <a:pPr marL="228600" lvl="0" indent="-228600" algn="ctr" eaLnBrk="1" hangingPunct="1">
              <a:spcBef>
                <a:spcPct val="35000"/>
              </a:spcBef>
              <a:spcAft>
                <a:spcPct val="15000"/>
              </a:spcAft>
              <a:buClr>
                <a:srgbClr val="FF822D"/>
              </a:buClr>
              <a:buNone/>
            </a:pPr>
            <a:r>
              <a:rPr lang="zh-CN" altLang="en-US">
                <a:solidFill>
                  <a:srgbClr val="0000FF"/>
                </a:solidFill>
              </a:rPr>
              <a:t>架构 </a:t>
            </a:r>
            <a:r>
              <a:rPr lang="en-US" altLang="zh-CN">
                <a:solidFill>
                  <a:srgbClr val="0000FF"/>
                </a:solidFill>
              </a:rPr>
              <a:t>= </a:t>
            </a:r>
            <a:r>
              <a:rPr lang="zh-CN" altLang="en-US">
                <a:solidFill>
                  <a:srgbClr val="0000FF"/>
                </a:solidFill>
              </a:rPr>
              <a:t>构件 </a:t>
            </a:r>
            <a:r>
              <a:rPr lang="en-US" altLang="zh-CN">
                <a:solidFill>
                  <a:srgbClr val="0000FF"/>
                </a:solidFill>
              </a:rPr>
              <a:t>+ </a:t>
            </a:r>
            <a:r>
              <a:rPr lang="zh-CN" altLang="en-US">
                <a:solidFill>
                  <a:srgbClr val="0000FF"/>
                </a:solidFill>
              </a:rPr>
              <a:t>连接件 </a:t>
            </a:r>
            <a:r>
              <a:rPr lang="en-US" altLang="zh-CN">
                <a:solidFill>
                  <a:srgbClr val="0000FF"/>
                </a:solidFill>
              </a:rPr>
              <a:t>+ </a:t>
            </a:r>
            <a:r>
              <a:rPr lang="zh-CN" altLang="en-US">
                <a:solidFill>
                  <a:srgbClr val="0000FF"/>
                </a:solidFill>
              </a:rPr>
              <a:t>拓扑结构 </a:t>
            </a:r>
            <a:r>
              <a:rPr lang="en-US" altLang="zh-CN">
                <a:solidFill>
                  <a:srgbClr val="0000FF"/>
                </a:solidFill>
              </a:rPr>
              <a:t>+ </a:t>
            </a:r>
            <a:r>
              <a:rPr lang="zh-CN" altLang="en-US">
                <a:solidFill>
                  <a:srgbClr val="0000FF"/>
                </a:solidFill>
              </a:rPr>
              <a:t>约束 </a:t>
            </a:r>
            <a:r>
              <a:rPr lang="en-US" altLang="zh-CN">
                <a:solidFill>
                  <a:srgbClr val="0000FF"/>
                </a:solidFill>
              </a:rPr>
              <a:t>+ </a:t>
            </a:r>
            <a:r>
              <a:rPr lang="zh-CN" altLang="en-US">
                <a:solidFill>
                  <a:srgbClr val="0000FF"/>
                </a:solidFill>
              </a:rPr>
              <a:t>质量</a:t>
            </a:r>
          </a:p>
          <a:p>
            <a:pPr marL="457200" lvl="1" indent="-227013" algn="ctr" eaLnBrk="1" hangingPunct="1">
              <a:spcBef>
                <a:spcPct val="25000"/>
              </a:spcBef>
              <a:spcAft>
                <a:spcPct val="15000"/>
              </a:spcAft>
              <a:buClr>
                <a:srgbClr val="FF822D"/>
              </a:buClr>
              <a:buNone/>
            </a:pPr>
            <a:r>
              <a:rPr lang="en-US" altLang="zh-CN">
                <a:solidFill>
                  <a:srgbClr val="0000FF"/>
                </a:solidFill>
              </a:rPr>
              <a:t>Architecture = Components + Connectors +  Topology + Constraints + Performance</a:t>
            </a:r>
          </a:p>
          <a:p>
            <a:endParaRPr lang="en-US" altLang="zh-CN" smtClean="0"/>
          </a:p>
          <a:p>
            <a:endParaRPr lang="zh-CN" altLang="en-US"/>
          </a:p>
        </p:txBody>
      </p:sp>
      <p:sp>
        <p:nvSpPr>
          <p:cNvPr id="5" name="矩形 4"/>
          <p:cNvSpPr/>
          <p:nvPr/>
        </p:nvSpPr>
        <p:spPr>
          <a:xfrm>
            <a:off x="1109767" y="3235362"/>
            <a:ext cx="7068927" cy="2246769"/>
          </a:xfrm>
          <a:prstGeom prst="rect">
            <a:avLst/>
          </a:prstGeom>
        </p:spPr>
        <p:txBody>
          <a:bodyPr wrap="square">
            <a:spAutoFit/>
          </a:bodyPr>
          <a:lstStyle/>
          <a:p>
            <a:pPr eaLnBrk="0" fontAlgn="base" hangingPunct="0">
              <a:spcBef>
                <a:spcPts val="300"/>
              </a:spcBef>
              <a:spcAft>
                <a:spcPts val="300"/>
              </a:spcAft>
              <a:buClr>
                <a:srgbClr val="800000"/>
              </a:buClr>
            </a:pPr>
            <a:r>
              <a:rPr lang="zh-CN" altLang="en-US" sz="2400" kern="0">
                <a:solidFill>
                  <a:srgbClr val="0000FF"/>
                </a:solidFill>
                <a:latin typeface="华文细黑" panose="02010600040101010101" pitchFamily="2" charset="-122"/>
                <a:ea typeface="华文细黑" panose="02010600040101010101" pitchFamily="2" charset="-122"/>
              </a:rPr>
              <a:t>构件：</a:t>
            </a:r>
            <a:r>
              <a:rPr lang="zh-CN" altLang="en-US" sz="2400" kern="0">
                <a:solidFill>
                  <a:srgbClr val="000000"/>
                </a:solidFill>
                <a:latin typeface="华文细黑" panose="02010600040101010101" pitchFamily="2" charset="-122"/>
                <a:ea typeface="华文细黑" panose="02010600040101010101" pitchFamily="2" charset="-122"/>
              </a:rPr>
              <a:t>一组基本的构成要素</a:t>
            </a:r>
            <a:endParaRPr lang="en-US" altLang="zh-CN" sz="2400" kern="0">
              <a:solidFill>
                <a:srgbClr val="000000"/>
              </a:solidFill>
              <a:latin typeface="华文细黑" panose="02010600040101010101" pitchFamily="2" charset="-122"/>
              <a:ea typeface="华文细黑" panose="02010600040101010101" pitchFamily="2" charset="-122"/>
            </a:endParaRPr>
          </a:p>
          <a:p>
            <a:pPr eaLnBrk="0" fontAlgn="base" hangingPunct="0">
              <a:spcBef>
                <a:spcPts val="300"/>
              </a:spcBef>
              <a:spcAft>
                <a:spcPts val="300"/>
              </a:spcAft>
              <a:buClr>
                <a:srgbClr val="800000"/>
              </a:buClr>
            </a:pPr>
            <a:r>
              <a:rPr lang="zh-CN" altLang="en-US" sz="2400" kern="0">
                <a:solidFill>
                  <a:srgbClr val="0000FF"/>
                </a:solidFill>
                <a:latin typeface="华文细黑" panose="02010600040101010101" pitchFamily="2" charset="-122"/>
                <a:ea typeface="华文细黑" panose="02010600040101010101" pitchFamily="2" charset="-122"/>
              </a:rPr>
              <a:t>连接件：</a:t>
            </a:r>
            <a:r>
              <a:rPr lang="zh-CN" altLang="en-US" sz="2400" kern="0">
                <a:solidFill>
                  <a:srgbClr val="000000"/>
                </a:solidFill>
                <a:latin typeface="华文细黑" panose="02010600040101010101" pitchFamily="2" charset="-122"/>
                <a:ea typeface="华文细黑" panose="02010600040101010101" pitchFamily="2" charset="-122"/>
              </a:rPr>
              <a:t>这些要素之间的连接关系</a:t>
            </a:r>
            <a:endParaRPr lang="en-US" altLang="zh-CN" sz="2400" kern="0">
              <a:solidFill>
                <a:srgbClr val="000000"/>
              </a:solidFill>
              <a:latin typeface="华文细黑" panose="02010600040101010101" pitchFamily="2" charset="-122"/>
              <a:ea typeface="华文细黑" panose="02010600040101010101" pitchFamily="2" charset="-122"/>
            </a:endParaRPr>
          </a:p>
          <a:p>
            <a:pPr eaLnBrk="0" fontAlgn="base" hangingPunct="0">
              <a:spcBef>
                <a:spcPts val="300"/>
              </a:spcBef>
              <a:spcAft>
                <a:spcPts val="300"/>
              </a:spcAft>
              <a:buClr>
                <a:srgbClr val="800000"/>
              </a:buClr>
            </a:pPr>
            <a:r>
              <a:rPr lang="zh-CN" altLang="en-US" sz="2400" kern="0">
                <a:solidFill>
                  <a:srgbClr val="0000FF"/>
                </a:solidFill>
                <a:latin typeface="华文细黑" panose="02010600040101010101" pitchFamily="2" charset="-122"/>
                <a:ea typeface="华文细黑" panose="02010600040101010101" pitchFamily="2" charset="-122"/>
              </a:rPr>
              <a:t>拓扑结构</a:t>
            </a:r>
            <a:r>
              <a:rPr lang="zh-CN" altLang="en-US" sz="2400" kern="0">
                <a:solidFill>
                  <a:srgbClr val="000000"/>
                </a:solidFill>
                <a:latin typeface="华文细黑" panose="02010600040101010101" pitchFamily="2" charset="-122"/>
                <a:ea typeface="华文细黑" panose="02010600040101010101" pitchFamily="2" charset="-122"/>
              </a:rPr>
              <a:t>：这些要素连接之后形成的物理分布</a:t>
            </a:r>
          </a:p>
          <a:p>
            <a:pPr eaLnBrk="0" fontAlgn="base" hangingPunct="0">
              <a:spcBef>
                <a:spcPts val="300"/>
              </a:spcBef>
              <a:spcAft>
                <a:spcPts val="300"/>
              </a:spcAft>
              <a:buClr>
                <a:srgbClr val="800000"/>
              </a:buClr>
            </a:pPr>
            <a:r>
              <a:rPr lang="zh-CN" altLang="en-US" sz="2400" kern="0">
                <a:solidFill>
                  <a:srgbClr val="0000FF"/>
                </a:solidFill>
                <a:latin typeface="华文细黑" panose="02010600040101010101" pitchFamily="2" charset="-122"/>
                <a:ea typeface="华文细黑" panose="02010600040101010101" pitchFamily="2" charset="-122"/>
              </a:rPr>
              <a:t>约束：</a:t>
            </a:r>
            <a:r>
              <a:rPr lang="zh-CN" altLang="en-US" sz="2400" kern="0">
                <a:solidFill>
                  <a:srgbClr val="000000"/>
                </a:solidFill>
                <a:latin typeface="华文细黑" panose="02010600040101010101" pitchFamily="2" charset="-122"/>
                <a:ea typeface="华文细黑" panose="02010600040101010101" pitchFamily="2" charset="-122"/>
              </a:rPr>
              <a:t>作用于这些要素或连接关系的限制条件</a:t>
            </a:r>
            <a:endParaRPr lang="en-US" altLang="zh-CN" sz="2400" kern="0">
              <a:solidFill>
                <a:srgbClr val="000000"/>
              </a:solidFill>
              <a:latin typeface="华文细黑" panose="02010600040101010101" pitchFamily="2" charset="-122"/>
              <a:ea typeface="华文细黑" panose="02010600040101010101" pitchFamily="2" charset="-122"/>
            </a:endParaRPr>
          </a:p>
          <a:p>
            <a:pPr eaLnBrk="0" fontAlgn="base" hangingPunct="0">
              <a:spcBef>
                <a:spcPts val="300"/>
              </a:spcBef>
              <a:spcAft>
                <a:spcPts val="300"/>
              </a:spcAft>
              <a:buClr>
                <a:srgbClr val="800000"/>
              </a:buClr>
            </a:pPr>
            <a:r>
              <a:rPr lang="zh-CN" altLang="en-US" sz="2400" kern="0">
                <a:solidFill>
                  <a:srgbClr val="0000FF"/>
                </a:solidFill>
                <a:latin typeface="华文细黑" panose="02010600040101010101" pitchFamily="2" charset="-122"/>
                <a:ea typeface="华文细黑" panose="02010600040101010101" pitchFamily="2" charset="-122"/>
              </a:rPr>
              <a:t>质量</a:t>
            </a:r>
            <a:r>
              <a:rPr lang="zh-CN" altLang="en-US" sz="2400" kern="0">
                <a:solidFill>
                  <a:srgbClr val="000000"/>
                </a:solidFill>
                <a:latin typeface="华文细黑" panose="02010600040101010101" pitchFamily="2" charset="-122"/>
                <a:ea typeface="华文细黑" panose="02010600040101010101" pitchFamily="2" charset="-122"/>
              </a:rPr>
              <a:t>：性能</a:t>
            </a:r>
          </a:p>
        </p:txBody>
      </p:sp>
    </p:spTree>
    <p:extLst>
      <p:ext uri="{BB962C8B-B14F-4D97-AF65-F5344CB8AC3E}">
        <p14:creationId xmlns:p14="http://schemas.microsoft.com/office/powerpoint/2010/main" val="4230475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11.2.2 </a:t>
            </a:r>
            <a:r>
              <a:rPr lang="zh-CN" altLang="en-US" smtClean="0"/>
              <a:t>架构</a:t>
            </a:r>
            <a:r>
              <a:rPr lang="zh-CN" altLang="en-US"/>
              <a:t>中</a:t>
            </a:r>
            <a:r>
              <a:rPr lang="zh-CN" altLang="en-US" smtClean="0"/>
              <a:t>的元素</a:t>
            </a:r>
            <a:endParaRPr lang="zh-CN" altLang="en-US"/>
          </a:p>
        </p:txBody>
      </p:sp>
      <p:grpSp>
        <p:nvGrpSpPr>
          <p:cNvPr id="160" name="组合 159"/>
          <p:cNvGrpSpPr/>
          <p:nvPr/>
        </p:nvGrpSpPr>
        <p:grpSpPr>
          <a:xfrm>
            <a:off x="323850" y="1296699"/>
            <a:ext cx="8411597" cy="4719931"/>
            <a:chOff x="323850" y="1296699"/>
            <a:chExt cx="8411597" cy="4719931"/>
          </a:xfrm>
        </p:grpSpPr>
        <p:sp>
          <p:nvSpPr>
            <p:cNvPr id="103" name="Oval 4">
              <a:extLst>
                <a:ext uri="{FF2B5EF4-FFF2-40B4-BE49-F238E27FC236}">
                  <a16:creationId xmlns:a16="http://schemas.microsoft.com/office/drawing/2014/main" xmlns="" id="{E37ADC73-4669-4D97-B177-423D35611ED7}"/>
                </a:ext>
              </a:extLst>
            </p:cNvPr>
            <p:cNvSpPr>
              <a:spLocks noChangeArrowheads="1"/>
            </p:cNvSpPr>
            <p:nvPr/>
          </p:nvSpPr>
          <p:spPr bwMode="auto">
            <a:xfrm>
              <a:off x="4568647" y="3287299"/>
              <a:ext cx="235726" cy="250668"/>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fontAlgn="base">
                <a:spcBef>
                  <a:spcPct val="0"/>
                </a:spcBef>
                <a:spcAft>
                  <a:spcPct val="0"/>
                </a:spcAft>
                <a:buClrTx/>
                <a:buFontTx/>
                <a:buNone/>
                <a:defRPr/>
              </a:pPr>
              <a:endParaRPr lang="zh-CN" altLang="en-US" sz="1600" b="0" kern="0">
                <a:latin typeface="华文细黑" panose="02010600040101010101" pitchFamily="2" charset="-122"/>
                <a:ea typeface="华文细黑" panose="02010600040101010101" pitchFamily="2" charset="-122"/>
              </a:endParaRPr>
            </a:p>
          </p:txBody>
        </p:sp>
        <p:sp>
          <p:nvSpPr>
            <p:cNvPr id="104" name="Rectangle 5">
              <a:extLst>
                <a:ext uri="{FF2B5EF4-FFF2-40B4-BE49-F238E27FC236}">
                  <a16:creationId xmlns:a16="http://schemas.microsoft.com/office/drawing/2014/main" xmlns="" id="{5A3073FB-79DE-4F47-A041-1A07EF630264}"/>
                </a:ext>
              </a:extLst>
            </p:cNvPr>
            <p:cNvSpPr>
              <a:spLocks noChangeArrowheads="1"/>
            </p:cNvSpPr>
            <p:nvPr/>
          </p:nvSpPr>
          <p:spPr bwMode="auto">
            <a:xfrm>
              <a:off x="4490650" y="3384986"/>
              <a:ext cx="471452" cy="3336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fontAlgn="base">
                <a:spcBef>
                  <a:spcPct val="0"/>
                </a:spcBef>
                <a:spcAft>
                  <a:spcPct val="0"/>
                </a:spcAft>
                <a:buClrTx/>
                <a:buFontTx/>
                <a:buNone/>
                <a:defRPr/>
              </a:pPr>
              <a:endParaRPr lang="zh-CN" altLang="en-US" sz="1600" b="0" kern="0">
                <a:latin typeface="华文细黑" panose="02010600040101010101" pitchFamily="2" charset="-122"/>
                <a:ea typeface="华文细黑" panose="02010600040101010101" pitchFamily="2" charset="-122"/>
              </a:endParaRPr>
            </a:p>
          </p:txBody>
        </p:sp>
        <p:sp>
          <p:nvSpPr>
            <p:cNvPr id="105" name="Rectangle 6">
              <a:extLst>
                <a:ext uri="{FF2B5EF4-FFF2-40B4-BE49-F238E27FC236}">
                  <a16:creationId xmlns:a16="http://schemas.microsoft.com/office/drawing/2014/main" xmlns="" id="{B5ED7E40-5486-40C6-9C5E-994FFF1EC05C}"/>
                </a:ext>
              </a:extLst>
            </p:cNvPr>
            <p:cNvSpPr>
              <a:spLocks noChangeArrowheads="1"/>
            </p:cNvSpPr>
            <p:nvPr/>
          </p:nvSpPr>
          <p:spPr bwMode="auto">
            <a:xfrm>
              <a:off x="3717608" y="1296699"/>
              <a:ext cx="1965537" cy="836789"/>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fontAlgn="base">
                <a:spcBef>
                  <a:spcPct val="0"/>
                </a:spcBef>
                <a:spcAft>
                  <a:spcPct val="0"/>
                </a:spcAft>
                <a:buClrTx/>
                <a:buFontTx/>
                <a:buNone/>
                <a:defRPr/>
              </a:pPr>
              <a:r>
                <a:rPr lang="en-US" altLang="zh-CN" sz="1800" b="0" kern="0">
                  <a:latin typeface="华文细黑" panose="02010600040101010101" pitchFamily="2" charset="-122"/>
                  <a:ea typeface="华文细黑" panose="02010600040101010101" pitchFamily="2" charset="-122"/>
                </a:rPr>
                <a:t>Software</a:t>
              </a:r>
            </a:p>
            <a:p>
              <a:pPr algn="ctr" fontAlgn="base">
                <a:spcBef>
                  <a:spcPct val="0"/>
                </a:spcBef>
                <a:spcAft>
                  <a:spcPct val="0"/>
                </a:spcAft>
                <a:buClrTx/>
                <a:buFontTx/>
                <a:buNone/>
                <a:defRPr/>
              </a:pPr>
              <a:r>
                <a:rPr lang="en-US" altLang="zh-CN" sz="1800" b="0" kern="0">
                  <a:latin typeface="华文细黑" panose="02010600040101010101" pitchFamily="2" charset="-122"/>
                  <a:ea typeface="华文细黑" panose="02010600040101010101" pitchFamily="2" charset="-122"/>
                </a:rPr>
                <a:t>Architecture</a:t>
              </a:r>
            </a:p>
          </p:txBody>
        </p:sp>
        <p:sp>
          <p:nvSpPr>
            <p:cNvPr id="106" name="Rectangle 7">
              <a:extLst>
                <a:ext uri="{FF2B5EF4-FFF2-40B4-BE49-F238E27FC236}">
                  <a16:creationId xmlns:a16="http://schemas.microsoft.com/office/drawing/2014/main" xmlns="" id="{E5D76836-5DCE-4830-B42E-F847180A8ACA}"/>
                </a:ext>
              </a:extLst>
            </p:cNvPr>
            <p:cNvSpPr>
              <a:spLocks noChangeArrowheads="1"/>
            </p:cNvSpPr>
            <p:nvPr/>
          </p:nvSpPr>
          <p:spPr bwMode="auto">
            <a:xfrm>
              <a:off x="2211389" y="3049533"/>
              <a:ext cx="1572083" cy="669063"/>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fontAlgn="base">
                <a:spcBef>
                  <a:spcPct val="0"/>
                </a:spcBef>
                <a:spcAft>
                  <a:spcPct val="0"/>
                </a:spcAft>
                <a:buClrTx/>
                <a:buFontTx/>
                <a:buNone/>
                <a:defRPr/>
              </a:pPr>
              <a:r>
                <a:rPr lang="en-US" altLang="zh-CN" sz="1800" b="0" kern="0">
                  <a:latin typeface="华文细黑" panose="02010600040101010101" pitchFamily="2" charset="-122"/>
                  <a:ea typeface="华文细黑" panose="02010600040101010101" pitchFamily="2" charset="-122"/>
                </a:rPr>
                <a:t>Component</a:t>
              </a:r>
            </a:p>
          </p:txBody>
        </p:sp>
        <p:sp>
          <p:nvSpPr>
            <p:cNvPr id="107" name="Rectangle 8">
              <a:extLst>
                <a:ext uri="{FF2B5EF4-FFF2-40B4-BE49-F238E27FC236}">
                  <a16:creationId xmlns:a16="http://schemas.microsoft.com/office/drawing/2014/main" xmlns="" id="{2050AF4C-930D-454A-8D8C-3AD8FEA2FFBD}"/>
                </a:ext>
              </a:extLst>
            </p:cNvPr>
            <p:cNvSpPr>
              <a:spLocks noChangeArrowheads="1"/>
            </p:cNvSpPr>
            <p:nvPr/>
          </p:nvSpPr>
          <p:spPr bwMode="auto">
            <a:xfrm>
              <a:off x="5591281" y="3049533"/>
              <a:ext cx="1572083" cy="669063"/>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fontAlgn="base">
                <a:spcBef>
                  <a:spcPct val="0"/>
                </a:spcBef>
                <a:spcAft>
                  <a:spcPct val="0"/>
                </a:spcAft>
                <a:buClrTx/>
                <a:buFontTx/>
                <a:buNone/>
                <a:defRPr/>
              </a:pPr>
              <a:r>
                <a:rPr lang="en-US" altLang="zh-CN" sz="1800" b="0" kern="0">
                  <a:latin typeface="华文细黑" panose="02010600040101010101" pitchFamily="2" charset="-122"/>
                  <a:ea typeface="华文细黑" panose="02010600040101010101" pitchFamily="2" charset="-122"/>
                </a:rPr>
                <a:t>Connector</a:t>
              </a:r>
            </a:p>
          </p:txBody>
        </p:sp>
        <p:sp>
          <p:nvSpPr>
            <p:cNvPr id="108" name="Rectangle 9">
              <a:extLst>
                <a:ext uri="{FF2B5EF4-FFF2-40B4-BE49-F238E27FC236}">
                  <a16:creationId xmlns:a16="http://schemas.microsoft.com/office/drawing/2014/main" xmlns="" id="{CF9F7091-5F1F-41E3-B728-04B92C170FA0}"/>
                </a:ext>
              </a:extLst>
            </p:cNvPr>
            <p:cNvSpPr>
              <a:spLocks noChangeArrowheads="1"/>
            </p:cNvSpPr>
            <p:nvPr/>
          </p:nvSpPr>
          <p:spPr bwMode="auto">
            <a:xfrm>
              <a:off x="2145525" y="5347567"/>
              <a:ext cx="1572083" cy="669063"/>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fontAlgn="base">
                <a:spcBef>
                  <a:spcPct val="0"/>
                </a:spcBef>
                <a:spcAft>
                  <a:spcPct val="0"/>
                </a:spcAft>
                <a:buClrTx/>
                <a:buFontTx/>
                <a:buNone/>
                <a:defRPr/>
              </a:pPr>
              <a:r>
                <a:rPr lang="en-US" altLang="zh-CN" sz="1800" b="0" kern="0">
                  <a:latin typeface="华文细黑" panose="02010600040101010101" pitchFamily="2" charset="-122"/>
                  <a:ea typeface="华文细黑" panose="02010600040101010101" pitchFamily="2" charset="-122"/>
                </a:rPr>
                <a:t>Topology</a:t>
              </a:r>
            </a:p>
          </p:txBody>
        </p:sp>
        <p:sp>
          <p:nvSpPr>
            <p:cNvPr id="109" name="Rectangle 10">
              <a:extLst>
                <a:ext uri="{FF2B5EF4-FFF2-40B4-BE49-F238E27FC236}">
                  <a16:creationId xmlns:a16="http://schemas.microsoft.com/office/drawing/2014/main" xmlns="" id="{65B5FE9F-7F5E-487D-ADF0-D3AC11843D8B}"/>
                </a:ext>
              </a:extLst>
            </p:cNvPr>
            <p:cNvSpPr>
              <a:spLocks noChangeArrowheads="1"/>
            </p:cNvSpPr>
            <p:nvPr/>
          </p:nvSpPr>
          <p:spPr bwMode="auto">
            <a:xfrm>
              <a:off x="3915201" y="5347567"/>
              <a:ext cx="1572083" cy="669063"/>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fontAlgn="base">
                <a:spcBef>
                  <a:spcPct val="0"/>
                </a:spcBef>
                <a:spcAft>
                  <a:spcPct val="0"/>
                </a:spcAft>
                <a:buClrTx/>
                <a:buFontTx/>
                <a:buNone/>
                <a:defRPr/>
              </a:pPr>
              <a:r>
                <a:rPr lang="en-US" altLang="zh-CN" sz="1800" b="0" kern="0">
                  <a:latin typeface="华文细黑" panose="02010600040101010101" pitchFamily="2" charset="-122"/>
                  <a:ea typeface="华文细黑" panose="02010600040101010101" pitchFamily="2" charset="-122"/>
                </a:rPr>
                <a:t>Constraint</a:t>
              </a:r>
            </a:p>
          </p:txBody>
        </p:sp>
        <p:sp>
          <p:nvSpPr>
            <p:cNvPr id="110" name="Rectangle 11">
              <a:extLst>
                <a:ext uri="{FF2B5EF4-FFF2-40B4-BE49-F238E27FC236}">
                  <a16:creationId xmlns:a16="http://schemas.microsoft.com/office/drawing/2014/main" xmlns="" id="{325241E1-443C-4AC3-B55C-292C147DA0C5}"/>
                </a:ext>
              </a:extLst>
            </p:cNvPr>
            <p:cNvSpPr>
              <a:spLocks noChangeArrowheads="1"/>
            </p:cNvSpPr>
            <p:nvPr/>
          </p:nvSpPr>
          <p:spPr bwMode="auto">
            <a:xfrm>
              <a:off x="5683145" y="5347567"/>
              <a:ext cx="1572083" cy="669063"/>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fontAlgn="base">
                <a:spcBef>
                  <a:spcPct val="0"/>
                </a:spcBef>
                <a:spcAft>
                  <a:spcPct val="0"/>
                </a:spcAft>
                <a:buClrTx/>
                <a:buFontTx/>
                <a:buNone/>
                <a:defRPr/>
              </a:pPr>
              <a:r>
                <a:rPr lang="en-US" altLang="zh-CN" sz="1800" b="0" kern="0">
                  <a:latin typeface="华文细黑" panose="02010600040101010101" pitchFamily="2" charset="-122"/>
                  <a:ea typeface="华文细黑" panose="02010600040101010101" pitchFamily="2" charset="-122"/>
                </a:rPr>
                <a:t>Performance</a:t>
              </a:r>
            </a:p>
          </p:txBody>
        </p:sp>
        <p:sp>
          <p:nvSpPr>
            <p:cNvPr id="111" name="Rectangle 12">
              <a:extLst>
                <a:ext uri="{FF2B5EF4-FFF2-40B4-BE49-F238E27FC236}">
                  <a16:creationId xmlns:a16="http://schemas.microsoft.com/office/drawing/2014/main" xmlns="" id="{0E1DB9A0-F33B-4B72-8D8E-9A911448AFCC}"/>
                </a:ext>
              </a:extLst>
            </p:cNvPr>
            <p:cNvSpPr>
              <a:spLocks noChangeArrowheads="1"/>
            </p:cNvSpPr>
            <p:nvPr/>
          </p:nvSpPr>
          <p:spPr bwMode="auto">
            <a:xfrm>
              <a:off x="323850" y="2380470"/>
              <a:ext cx="1100631" cy="669063"/>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fontAlgn="base">
                <a:spcBef>
                  <a:spcPct val="0"/>
                </a:spcBef>
                <a:spcAft>
                  <a:spcPct val="0"/>
                </a:spcAft>
                <a:buClrTx/>
                <a:buFontTx/>
                <a:buNone/>
                <a:defRPr/>
              </a:pPr>
              <a:r>
                <a:rPr lang="en-US" altLang="zh-CN" sz="1800" b="0" kern="0">
                  <a:latin typeface="华文细黑" panose="02010600040101010101" pitchFamily="2" charset="-122"/>
                  <a:ea typeface="华文细黑" panose="02010600040101010101" pitchFamily="2" charset="-122"/>
                </a:rPr>
                <a:t>Interface</a:t>
              </a:r>
            </a:p>
          </p:txBody>
        </p:sp>
        <p:sp>
          <p:nvSpPr>
            <p:cNvPr id="112" name="Rectangle 13">
              <a:extLst>
                <a:ext uri="{FF2B5EF4-FFF2-40B4-BE49-F238E27FC236}">
                  <a16:creationId xmlns:a16="http://schemas.microsoft.com/office/drawing/2014/main" xmlns="" id="{47D01B4E-43BB-48E6-BD90-366CC84DAD33}"/>
                </a:ext>
              </a:extLst>
            </p:cNvPr>
            <p:cNvSpPr>
              <a:spLocks noChangeArrowheads="1"/>
            </p:cNvSpPr>
            <p:nvPr/>
          </p:nvSpPr>
          <p:spPr bwMode="auto">
            <a:xfrm>
              <a:off x="323850" y="3718596"/>
              <a:ext cx="1100631" cy="669063"/>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fontAlgn="base">
                <a:spcBef>
                  <a:spcPct val="0"/>
                </a:spcBef>
                <a:spcAft>
                  <a:spcPct val="0"/>
                </a:spcAft>
                <a:buClrTx/>
                <a:buFontTx/>
                <a:buNone/>
                <a:defRPr/>
              </a:pPr>
              <a:r>
                <a:rPr lang="en-US" altLang="zh-CN" sz="1800" b="0" kern="0">
                  <a:latin typeface="华文细黑" panose="02010600040101010101" pitchFamily="2" charset="-122"/>
                  <a:ea typeface="华文细黑" panose="02010600040101010101" pitchFamily="2" charset="-122"/>
                </a:rPr>
                <a:t>Function</a:t>
              </a:r>
            </a:p>
          </p:txBody>
        </p:sp>
        <p:sp>
          <p:nvSpPr>
            <p:cNvPr id="113" name="Rectangle 14">
              <a:extLst>
                <a:ext uri="{FF2B5EF4-FFF2-40B4-BE49-F238E27FC236}">
                  <a16:creationId xmlns:a16="http://schemas.microsoft.com/office/drawing/2014/main" xmlns="" id="{AE17DA77-B5CD-4E1D-BE36-29AB72CE8FB7}"/>
                </a:ext>
              </a:extLst>
            </p:cNvPr>
            <p:cNvSpPr>
              <a:spLocks noChangeArrowheads="1"/>
            </p:cNvSpPr>
            <p:nvPr/>
          </p:nvSpPr>
          <p:spPr bwMode="auto">
            <a:xfrm>
              <a:off x="7792544" y="3051376"/>
              <a:ext cx="942903" cy="669063"/>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fontAlgn="base">
                <a:spcBef>
                  <a:spcPct val="0"/>
                </a:spcBef>
                <a:spcAft>
                  <a:spcPct val="0"/>
                </a:spcAft>
                <a:buClrTx/>
                <a:buFontTx/>
                <a:buNone/>
                <a:defRPr/>
              </a:pPr>
              <a:r>
                <a:rPr lang="en-US" altLang="zh-CN" sz="1800" b="0" kern="0">
                  <a:latin typeface="华文细黑" panose="02010600040101010101" pitchFamily="2" charset="-122"/>
                  <a:ea typeface="华文细黑" panose="02010600040101010101" pitchFamily="2" charset="-122"/>
                </a:rPr>
                <a:t>Role</a:t>
              </a:r>
            </a:p>
          </p:txBody>
        </p:sp>
        <p:cxnSp>
          <p:nvCxnSpPr>
            <p:cNvPr id="114" name="AutoShape 15">
              <a:extLst>
                <a:ext uri="{FF2B5EF4-FFF2-40B4-BE49-F238E27FC236}">
                  <a16:creationId xmlns:a16="http://schemas.microsoft.com/office/drawing/2014/main" xmlns="" id="{456A25B7-7E74-41EE-82DE-C25883443BAC}"/>
                </a:ext>
              </a:extLst>
            </p:cNvPr>
            <p:cNvCxnSpPr>
              <a:cxnSpLocks noChangeShapeType="1"/>
              <a:stCxn id="106" idx="0"/>
              <a:endCxn id="105" idx="2"/>
            </p:cNvCxnSpPr>
            <p:nvPr/>
          </p:nvCxnSpPr>
          <p:spPr bwMode="auto">
            <a:xfrm rot="5400000" flipH="1" flipV="1">
              <a:off x="3390448" y="1739605"/>
              <a:ext cx="916045" cy="1703812"/>
            </a:xfrm>
            <a:prstGeom prst="bentConnector3">
              <a:avLst>
                <a:gd name="adj1" fmla="val 50000"/>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5" name="AutoShape 16">
              <a:extLst>
                <a:ext uri="{FF2B5EF4-FFF2-40B4-BE49-F238E27FC236}">
                  <a16:creationId xmlns:a16="http://schemas.microsoft.com/office/drawing/2014/main" xmlns="" id="{0031FD5D-1778-4AF0-B1F4-413BF9021E7F}"/>
                </a:ext>
              </a:extLst>
            </p:cNvPr>
            <p:cNvCxnSpPr>
              <a:cxnSpLocks noChangeShapeType="1"/>
              <a:stCxn id="107" idx="0"/>
              <a:endCxn id="105" idx="2"/>
            </p:cNvCxnSpPr>
            <p:nvPr/>
          </p:nvCxnSpPr>
          <p:spPr bwMode="auto">
            <a:xfrm rot="16200000" flipV="1">
              <a:off x="5080394" y="1753471"/>
              <a:ext cx="916045" cy="1676080"/>
            </a:xfrm>
            <a:prstGeom prst="bentConnector3">
              <a:avLst>
                <a:gd name="adj1" fmla="val 50000"/>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6" name="AutoShape 17">
              <a:extLst>
                <a:ext uri="{FF2B5EF4-FFF2-40B4-BE49-F238E27FC236}">
                  <a16:creationId xmlns:a16="http://schemas.microsoft.com/office/drawing/2014/main" xmlns="" id="{9F1031B1-E7CF-4CF2-8F02-9BCB9B090823}"/>
                </a:ext>
              </a:extLst>
            </p:cNvPr>
            <p:cNvCxnSpPr>
              <a:cxnSpLocks noChangeShapeType="1"/>
              <a:stCxn id="106" idx="1"/>
              <a:endCxn id="111" idx="3"/>
            </p:cNvCxnSpPr>
            <p:nvPr/>
          </p:nvCxnSpPr>
          <p:spPr bwMode="auto">
            <a:xfrm rot="10800000">
              <a:off x="1424481" y="2715923"/>
              <a:ext cx="786908" cy="669063"/>
            </a:xfrm>
            <a:prstGeom prst="bentConnector3">
              <a:avLst>
                <a:gd name="adj1" fmla="val 50000"/>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 name="AutoShape 18">
              <a:extLst>
                <a:ext uri="{FF2B5EF4-FFF2-40B4-BE49-F238E27FC236}">
                  <a16:creationId xmlns:a16="http://schemas.microsoft.com/office/drawing/2014/main" xmlns="" id="{18002A88-3465-4F4C-9609-9BE068E2C4DB}"/>
                </a:ext>
              </a:extLst>
            </p:cNvPr>
            <p:cNvCxnSpPr>
              <a:cxnSpLocks noChangeShapeType="1"/>
              <a:stCxn id="106" idx="1"/>
              <a:endCxn id="112" idx="3"/>
            </p:cNvCxnSpPr>
            <p:nvPr/>
          </p:nvCxnSpPr>
          <p:spPr bwMode="auto">
            <a:xfrm rot="10800000" flipV="1">
              <a:off x="1424481" y="3384986"/>
              <a:ext cx="786908" cy="669063"/>
            </a:xfrm>
            <a:prstGeom prst="bentConnector3">
              <a:avLst>
                <a:gd name="adj1" fmla="val 50000"/>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8" name="AutoShape 19">
              <a:extLst>
                <a:ext uri="{FF2B5EF4-FFF2-40B4-BE49-F238E27FC236}">
                  <a16:creationId xmlns:a16="http://schemas.microsoft.com/office/drawing/2014/main" xmlns="" id="{A8A9FF85-60D0-4577-92E2-2761BFF328FC}"/>
                </a:ext>
              </a:extLst>
            </p:cNvPr>
            <p:cNvCxnSpPr>
              <a:cxnSpLocks noChangeShapeType="1"/>
              <a:stCxn id="140" idx="3"/>
              <a:endCxn id="113" idx="1"/>
            </p:cNvCxnSpPr>
            <p:nvPr/>
          </p:nvCxnSpPr>
          <p:spPr bwMode="auto">
            <a:xfrm flipV="1">
              <a:off x="7478821" y="3385908"/>
              <a:ext cx="313723" cy="611"/>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9" name="AutoShape 20">
              <a:extLst>
                <a:ext uri="{FF2B5EF4-FFF2-40B4-BE49-F238E27FC236}">
                  <a16:creationId xmlns:a16="http://schemas.microsoft.com/office/drawing/2014/main" xmlns="" id="{D8EB9CCE-6B58-4973-9372-EAA6FB7F858B}"/>
                </a:ext>
              </a:extLst>
            </p:cNvPr>
            <p:cNvCxnSpPr>
              <a:cxnSpLocks noChangeShapeType="1"/>
              <a:stCxn id="111" idx="2"/>
              <a:endCxn id="112" idx="0"/>
            </p:cNvCxnSpPr>
            <p:nvPr/>
          </p:nvCxnSpPr>
          <p:spPr bwMode="auto">
            <a:xfrm>
              <a:off x="875032" y="3049533"/>
              <a:ext cx="0" cy="669063"/>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0" name="Rectangle 21">
              <a:extLst>
                <a:ext uri="{FF2B5EF4-FFF2-40B4-BE49-F238E27FC236}">
                  <a16:creationId xmlns:a16="http://schemas.microsoft.com/office/drawing/2014/main" xmlns="" id="{76D0E647-42B9-4277-A106-DDD8FA040057}"/>
                </a:ext>
              </a:extLst>
            </p:cNvPr>
            <p:cNvSpPr>
              <a:spLocks noChangeArrowheads="1"/>
            </p:cNvSpPr>
            <p:nvPr/>
          </p:nvSpPr>
          <p:spPr bwMode="auto">
            <a:xfrm>
              <a:off x="3795605" y="4054049"/>
              <a:ext cx="1809542" cy="669063"/>
            </a:xfrm>
            <a:prstGeom prst="rect">
              <a:avLst/>
            </a:prstGeom>
            <a:solidFill>
              <a:srgbClr val="FFCC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fontAlgn="base">
                <a:spcBef>
                  <a:spcPct val="0"/>
                </a:spcBef>
                <a:spcAft>
                  <a:spcPct val="0"/>
                </a:spcAft>
                <a:buClrTx/>
                <a:buFontTx/>
                <a:buNone/>
                <a:defRPr/>
              </a:pPr>
              <a:r>
                <a:rPr lang="en-US" altLang="zh-CN" sz="1800" b="0" kern="0">
                  <a:latin typeface="华文细黑" panose="02010600040101010101" pitchFamily="2" charset="-122"/>
                  <a:ea typeface="华文细黑" panose="02010600040101010101" pitchFamily="2" charset="-122"/>
                </a:rPr>
                <a:t>Configuration</a:t>
              </a:r>
            </a:p>
          </p:txBody>
        </p:sp>
        <p:cxnSp>
          <p:nvCxnSpPr>
            <p:cNvPr id="121" name="AutoShape 22">
              <a:extLst>
                <a:ext uri="{FF2B5EF4-FFF2-40B4-BE49-F238E27FC236}">
                  <a16:creationId xmlns:a16="http://schemas.microsoft.com/office/drawing/2014/main" xmlns="" id="{ECE66791-0509-4165-80EE-FA31CAEFEBC2}"/>
                </a:ext>
              </a:extLst>
            </p:cNvPr>
            <p:cNvCxnSpPr>
              <a:cxnSpLocks noChangeShapeType="1"/>
              <a:stCxn id="108" idx="0"/>
              <a:endCxn id="120" idx="2"/>
            </p:cNvCxnSpPr>
            <p:nvPr/>
          </p:nvCxnSpPr>
          <p:spPr bwMode="auto">
            <a:xfrm rot="5400000" flipH="1" flipV="1">
              <a:off x="3503744" y="4150936"/>
              <a:ext cx="624455" cy="1768809"/>
            </a:xfrm>
            <a:prstGeom prst="bentConnector3">
              <a:avLst>
                <a:gd name="adj1" fmla="val 50000"/>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2" name="AutoShape 23">
              <a:extLst>
                <a:ext uri="{FF2B5EF4-FFF2-40B4-BE49-F238E27FC236}">
                  <a16:creationId xmlns:a16="http://schemas.microsoft.com/office/drawing/2014/main" xmlns="" id="{2C39E7A4-925E-4396-98D9-724C09A7E8AC}"/>
                </a:ext>
              </a:extLst>
            </p:cNvPr>
            <p:cNvCxnSpPr>
              <a:cxnSpLocks noChangeShapeType="1"/>
              <a:stCxn id="109" idx="0"/>
              <a:endCxn id="120" idx="2"/>
            </p:cNvCxnSpPr>
            <p:nvPr/>
          </p:nvCxnSpPr>
          <p:spPr bwMode="auto">
            <a:xfrm rot="16200000" flipV="1">
              <a:off x="4388583" y="5034906"/>
              <a:ext cx="624455" cy="867"/>
            </a:xfrm>
            <a:prstGeom prst="bentConnector3">
              <a:avLst>
                <a:gd name="adj1" fmla="val 50000"/>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 name="AutoShape 24">
              <a:extLst>
                <a:ext uri="{FF2B5EF4-FFF2-40B4-BE49-F238E27FC236}">
                  <a16:creationId xmlns:a16="http://schemas.microsoft.com/office/drawing/2014/main" xmlns="" id="{129C9A45-8E4C-49D4-B0C1-C6953955366D}"/>
                </a:ext>
              </a:extLst>
            </p:cNvPr>
            <p:cNvCxnSpPr>
              <a:cxnSpLocks noChangeShapeType="1"/>
              <a:stCxn id="110" idx="0"/>
              <a:endCxn id="120" idx="2"/>
            </p:cNvCxnSpPr>
            <p:nvPr/>
          </p:nvCxnSpPr>
          <p:spPr bwMode="auto">
            <a:xfrm rot="16200000" flipV="1">
              <a:off x="5272555" y="4150934"/>
              <a:ext cx="624455" cy="1768811"/>
            </a:xfrm>
            <a:prstGeom prst="bentConnector3">
              <a:avLst>
                <a:gd name="adj1" fmla="val 50000"/>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 name="AutoShape 25">
              <a:extLst>
                <a:ext uri="{FF2B5EF4-FFF2-40B4-BE49-F238E27FC236}">
                  <a16:creationId xmlns:a16="http://schemas.microsoft.com/office/drawing/2014/main" xmlns="" id="{58F864C7-EB26-49FE-A6A0-CC17D918C4B7}"/>
                </a:ext>
              </a:extLst>
            </p:cNvPr>
            <p:cNvCxnSpPr>
              <a:cxnSpLocks noChangeShapeType="1"/>
              <a:stCxn id="120" idx="1"/>
              <a:endCxn id="106" idx="2"/>
            </p:cNvCxnSpPr>
            <p:nvPr/>
          </p:nvCxnSpPr>
          <p:spPr bwMode="auto">
            <a:xfrm rot="10800000">
              <a:off x="2998298" y="3718596"/>
              <a:ext cx="797308" cy="670906"/>
            </a:xfrm>
            <a:prstGeom prst="bentConnector2">
              <a:avLst/>
            </a:prstGeom>
            <a:noFill/>
            <a:ln w="9525">
              <a:solidFill>
                <a:srgbClr val="000000"/>
              </a:solidFill>
              <a:prstDash val="dash"/>
              <a:miter lim="800000"/>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5" name="AutoShape 26">
              <a:extLst>
                <a:ext uri="{FF2B5EF4-FFF2-40B4-BE49-F238E27FC236}">
                  <a16:creationId xmlns:a16="http://schemas.microsoft.com/office/drawing/2014/main" xmlns="" id="{15D3767B-DDBA-436E-BD0F-FCF669969BCB}"/>
                </a:ext>
              </a:extLst>
            </p:cNvPr>
            <p:cNvCxnSpPr>
              <a:cxnSpLocks noChangeShapeType="1"/>
              <a:stCxn id="120" idx="3"/>
              <a:endCxn id="107" idx="2"/>
            </p:cNvCxnSpPr>
            <p:nvPr/>
          </p:nvCxnSpPr>
          <p:spPr bwMode="auto">
            <a:xfrm flipV="1">
              <a:off x="5605147" y="3718596"/>
              <a:ext cx="773042" cy="670906"/>
            </a:xfrm>
            <a:prstGeom prst="bentConnector2">
              <a:avLst/>
            </a:prstGeom>
            <a:noFill/>
            <a:ln w="9525">
              <a:solidFill>
                <a:srgbClr val="000000"/>
              </a:solidFill>
              <a:prstDash val="dash"/>
              <a:miter lim="800000"/>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6" name="AutoShape 27">
              <a:extLst>
                <a:ext uri="{FF2B5EF4-FFF2-40B4-BE49-F238E27FC236}">
                  <a16:creationId xmlns:a16="http://schemas.microsoft.com/office/drawing/2014/main" xmlns="" id="{835587D6-7B08-4D97-A275-C2244E4E8540}"/>
                </a:ext>
              </a:extLst>
            </p:cNvPr>
            <p:cNvSpPr>
              <a:spLocks noChangeArrowheads="1"/>
            </p:cNvSpPr>
            <p:nvPr/>
          </p:nvSpPr>
          <p:spPr bwMode="auto">
            <a:xfrm>
              <a:off x="4587713" y="4723111"/>
              <a:ext cx="235726" cy="250668"/>
            </a:xfrm>
            <a:prstGeom prst="triangle">
              <a:avLst>
                <a:gd name="adj" fmla="val 50000"/>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fontAlgn="base">
                <a:spcBef>
                  <a:spcPct val="0"/>
                </a:spcBef>
                <a:spcAft>
                  <a:spcPct val="0"/>
                </a:spcAft>
                <a:buClrTx/>
                <a:buFontTx/>
                <a:buNone/>
                <a:defRPr/>
              </a:pPr>
              <a:endParaRPr lang="zh-CN" altLang="en-US" sz="1600" b="0" kern="0">
                <a:latin typeface="华文细黑" panose="02010600040101010101" pitchFamily="2" charset="-122"/>
                <a:ea typeface="华文细黑" panose="02010600040101010101" pitchFamily="2" charset="-122"/>
              </a:endParaRPr>
            </a:p>
          </p:txBody>
        </p:sp>
        <p:cxnSp>
          <p:nvCxnSpPr>
            <p:cNvPr id="127" name="AutoShape 28">
              <a:extLst>
                <a:ext uri="{FF2B5EF4-FFF2-40B4-BE49-F238E27FC236}">
                  <a16:creationId xmlns:a16="http://schemas.microsoft.com/office/drawing/2014/main" xmlns="" id="{AE422212-62AE-45D6-898F-7371BC79F56F}"/>
                </a:ext>
              </a:extLst>
            </p:cNvPr>
            <p:cNvCxnSpPr>
              <a:cxnSpLocks noChangeShapeType="1"/>
              <a:stCxn id="120" idx="0"/>
              <a:endCxn id="128" idx="3"/>
            </p:cNvCxnSpPr>
            <p:nvPr/>
          </p:nvCxnSpPr>
          <p:spPr bwMode="auto">
            <a:xfrm flipH="1" flipV="1">
              <a:off x="4700375" y="2447560"/>
              <a:ext cx="1" cy="1606489"/>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8" name="AutoShape 29">
              <a:extLst>
                <a:ext uri="{FF2B5EF4-FFF2-40B4-BE49-F238E27FC236}">
                  <a16:creationId xmlns:a16="http://schemas.microsoft.com/office/drawing/2014/main" xmlns="" id="{C336EF77-56D5-4BEF-93B6-77A982A9F24B}"/>
                </a:ext>
              </a:extLst>
            </p:cNvPr>
            <p:cNvSpPr>
              <a:spLocks noChangeArrowheads="1"/>
            </p:cNvSpPr>
            <p:nvPr/>
          </p:nvSpPr>
          <p:spPr bwMode="auto">
            <a:xfrm rot="5400000">
              <a:off x="4532648" y="2168903"/>
              <a:ext cx="335453" cy="221860"/>
            </a:xfrm>
            <a:prstGeom prst="diamond">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fontAlgn="base">
                <a:spcBef>
                  <a:spcPct val="0"/>
                </a:spcBef>
                <a:spcAft>
                  <a:spcPct val="0"/>
                </a:spcAft>
                <a:buClrTx/>
                <a:buFontTx/>
                <a:buNone/>
                <a:defRPr/>
              </a:pPr>
              <a:endParaRPr lang="zh-CN" altLang="en-US" sz="1600" b="0" kern="0">
                <a:latin typeface="华文细黑" panose="02010600040101010101" pitchFamily="2" charset="-122"/>
                <a:ea typeface="华文细黑" panose="02010600040101010101" pitchFamily="2" charset="-122"/>
              </a:endParaRPr>
            </a:p>
          </p:txBody>
        </p:sp>
        <p:sp>
          <p:nvSpPr>
            <p:cNvPr id="129" name="Line 30">
              <a:extLst>
                <a:ext uri="{FF2B5EF4-FFF2-40B4-BE49-F238E27FC236}">
                  <a16:creationId xmlns:a16="http://schemas.microsoft.com/office/drawing/2014/main" xmlns="" id="{4A12097F-EC06-428E-866F-AF68D5C8A825}"/>
                </a:ext>
              </a:extLst>
            </p:cNvPr>
            <p:cNvSpPr>
              <a:spLocks noChangeShapeType="1"/>
            </p:cNvSpPr>
            <p:nvPr/>
          </p:nvSpPr>
          <p:spPr bwMode="auto">
            <a:xfrm>
              <a:off x="3781739" y="3384986"/>
              <a:ext cx="786908"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zh-CN" altLang="en-US" sz="1600" kern="0">
                <a:solidFill>
                  <a:srgbClr val="000000"/>
                </a:solidFill>
                <a:latin typeface="华文细黑" panose="02010600040101010101" pitchFamily="2" charset="-122"/>
                <a:ea typeface="华文细黑" panose="02010600040101010101" pitchFamily="2" charset="-122"/>
              </a:endParaRPr>
            </a:p>
          </p:txBody>
        </p:sp>
        <p:sp>
          <p:nvSpPr>
            <p:cNvPr id="130" name="Line 31">
              <a:extLst>
                <a:ext uri="{FF2B5EF4-FFF2-40B4-BE49-F238E27FC236}">
                  <a16:creationId xmlns:a16="http://schemas.microsoft.com/office/drawing/2014/main" xmlns="" id="{19AE11D9-A63B-42E5-B296-DD27DFEDCD25}"/>
                </a:ext>
              </a:extLst>
            </p:cNvPr>
            <p:cNvSpPr>
              <a:spLocks noChangeShapeType="1"/>
            </p:cNvSpPr>
            <p:nvPr/>
          </p:nvSpPr>
          <p:spPr bwMode="auto">
            <a:xfrm>
              <a:off x="4790507" y="3384986"/>
              <a:ext cx="786908"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zh-CN" altLang="en-US" sz="1600" kern="0">
                <a:solidFill>
                  <a:srgbClr val="000000"/>
                </a:solidFill>
                <a:latin typeface="华文细黑" panose="02010600040101010101" pitchFamily="2" charset="-122"/>
                <a:ea typeface="华文细黑" panose="02010600040101010101" pitchFamily="2" charset="-122"/>
              </a:endParaRPr>
            </a:p>
          </p:txBody>
        </p:sp>
        <p:sp>
          <p:nvSpPr>
            <p:cNvPr id="131" name="Line 32">
              <a:extLst>
                <a:ext uri="{FF2B5EF4-FFF2-40B4-BE49-F238E27FC236}">
                  <a16:creationId xmlns:a16="http://schemas.microsoft.com/office/drawing/2014/main" xmlns="" id="{893ECF34-5CDF-4EAF-BC1E-EB6B87E04825}"/>
                </a:ext>
              </a:extLst>
            </p:cNvPr>
            <p:cNvSpPr>
              <a:spLocks noChangeShapeType="1"/>
            </p:cNvSpPr>
            <p:nvPr/>
          </p:nvSpPr>
          <p:spPr bwMode="auto">
            <a:xfrm flipH="1">
              <a:off x="2916833" y="3720439"/>
              <a:ext cx="79731" cy="165883"/>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zh-CN" altLang="en-US" sz="1600" kern="0">
                <a:solidFill>
                  <a:srgbClr val="000000"/>
                </a:solidFill>
                <a:latin typeface="华文细黑" panose="02010600040101010101" pitchFamily="2" charset="-122"/>
                <a:ea typeface="华文细黑" panose="02010600040101010101" pitchFamily="2" charset="-122"/>
              </a:endParaRPr>
            </a:p>
          </p:txBody>
        </p:sp>
        <p:sp>
          <p:nvSpPr>
            <p:cNvPr id="132" name="Line 33">
              <a:extLst>
                <a:ext uri="{FF2B5EF4-FFF2-40B4-BE49-F238E27FC236}">
                  <a16:creationId xmlns:a16="http://schemas.microsoft.com/office/drawing/2014/main" xmlns="" id="{0F768EE1-28B2-46EF-A8E3-DBD429269FB0}"/>
                </a:ext>
              </a:extLst>
            </p:cNvPr>
            <p:cNvSpPr>
              <a:spLocks noChangeShapeType="1"/>
            </p:cNvSpPr>
            <p:nvPr/>
          </p:nvSpPr>
          <p:spPr bwMode="auto">
            <a:xfrm>
              <a:off x="3010430" y="3720439"/>
              <a:ext cx="79731" cy="165883"/>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zh-CN" altLang="en-US" sz="1600" kern="0">
                <a:solidFill>
                  <a:srgbClr val="000000"/>
                </a:solidFill>
                <a:latin typeface="华文细黑" panose="02010600040101010101" pitchFamily="2" charset="-122"/>
                <a:ea typeface="华文细黑" panose="02010600040101010101" pitchFamily="2" charset="-122"/>
              </a:endParaRPr>
            </a:p>
          </p:txBody>
        </p:sp>
        <p:sp>
          <p:nvSpPr>
            <p:cNvPr id="133" name="Line 34">
              <a:extLst>
                <a:ext uri="{FF2B5EF4-FFF2-40B4-BE49-F238E27FC236}">
                  <a16:creationId xmlns:a16="http://schemas.microsoft.com/office/drawing/2014/main" xmlns="" id="{77C9AB2A-EAFD-4694-B588-6A43E850F73F}"/>
                </a:ext>
              </a:extLst>
            </p:cNvPr>
            <p:cNvSpPr>
              <a:spLocks noChangeShapeType="1"/>
            </p:cNvSpPr>
            <p:nvPr/>
          </p:nvSpPr>
          <p:spPr bwMode="auto">
            <a:xfrm flipH="1">
              <a:off x="6282859" y="3720439"/>
              <a:ext cx="79731" cy="165883"/>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zh-CN" altLang="en-US" sz="1600" kern="0">
                <a:solidFill>
                  <a:srgbClr val="000000"/>
                </a:solidFill>
                <a:latin typeface="华文细黑" panose="02010600040101010101" pitchFamily="2" charset="-122"/>
                <a:ea typeface="华文细黑" panose="02010600040101010101" pitchFamily="2" charset="-122"/>
              </a:endParaRPr>
            </a:p>
          </p:txBody>
        </p:sp>
        <p:sp>
          <p:nvSpPr>
            <p:cNvPr id="134" name="Line 35">
              <a:extLst>
                <a:ext uri="{FF2B5EF4-FFF2-40B4-BE49-F238E27FC236}">
                  <a16:creationId xmlns:a16="http://schemas.microsoft.com/office/drawing/2014/main" xmlns="" id="{27D132D4-E14C-4ABF-B6BE-CC39115C20D7}"/>
                </a:ext>
              </a:extLst>
            </p:cNvPr>
            <p:cNvSpPr>
              <a:spLocks noChangeShapeType="1"/>
            </p:cNvSpPr>
            <p:nvPr/>
          </p:nvSpPr>
          <p:spPr bwMode="auto">
            <a:xfrm>
              <a:off x="6376456" y="3720439"/>
              <a:ext cx="79731" cy="165883"/>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zh-CN" altLang="en-US" sz="1600" kern="0">
                <a:solidFill>
                  <a:srgbClr val="000000"/>
                </a:solidFill>
                <a:latin typeface="华文细黑" panose="02010600040101010101" pitchFamily="2" charset="-122"/>
                <a:ea typeface="华文细黑" panose="02010600040101010101" pitchFamily="2" charset="-122"/>
              </a:endParaRPr>
            </a:p>
          </p:txBody>
        </p:sp>
        <p:sp>
          <p:nvSpPr>
            <p:cNvPr id="135" name="Text Box 36">
              <a:extLst>
                <a:ext uri="{FF2B5EF4-FFF2-40B4-BE49-F238E27FC236}">
                  <a16:creationId xmlns:a16="http://schemas.microsoft.com/office/drawing/2014/main" xmlns="" id="{B95180E7-FA26-4BF5-94B1-CF7CBDB96F8C}"/>
                </a:ext>
              </a:extLst>
            </p:cNvPr>
            <p:cNvSpPr txBox="1">
              <a:spLocks noChangeArrowheads="1"/>
            </p:cNvSpPr>
            <p:nvPr/>
          </p:nvSpPr>
          <p:spPr bwMode="auto">
            <a:xfrm>
              <a:off x="559576" y="3020042"/>
              <a:ext cx="45065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fontAlgn="base">
                <a:spcBef>
                  <a:spcPct val="0"/>
                </a:spcBef>
                <a:spcAft>
                  <a:spcPct val="0"/>
                </a:spcAft>
                <a:buClrTx/>
                <a:buFontTx/>
                <a:buNone/>
                <a:defRPr/>
              </a:pPr>
              <a:r>
                <a:rPr lang="en-US" altLang="zh-CN" sz="1800" b="0" kern="0">
                  <a:latin typeface="华文细黑" panose="02010600040101010101" pitchFamily="2" charset="-122"/>
                  <a:ea typeface="华文细黑" panose="02010600040101010101" pitchFamily="2" charset="-122"/>
                </a:rPr>
                <a:t>1</a:t>
              </a:r>
            </a:p>
          </p:txBody>
        </p:sp>
        <p:sp>
          <p:nvSpPr>
            <p:cNvPr id="136" name="Text Box 37">
              <a:extLst>
                <a:ext uri="{FF2B5EF4-FFF2-40B4-BE49-F238E27FC236}">
                  <a16:creationId xmlns:a16="http://schemas.microsoft.com/office/drawing/2014/main" xmlns="" id="{F8C7745E-7E36-43FC-B939-AC9CB1973738}"/>
                </a:ext>
              </a:extLst>
            </p:cNvPr>
            <p:cNvSpPr txBox="1">
              <a:spLocks noChangeArrowheads="1"/>
            </p:cNvSpPr>
            <p:nvPr/>
          </p:nvSpPr>
          <p:spPr bwMode="auto">
            <a:xfrm>
              <a:off x="859433" y="3414476"/>
              <a:ext cx="45065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fontAlgn="base">
                <a:spcBef>
                  <a:spcPct val="0"/>
                </a:spcBef>
                <a:spcAft>
                  <a:spcPct val="0"/>
                </a:spcAft>
                <a:buClrTx/>
                <a:buFontTx/>
                <a:buNone/>
                <a:defRPr/>
              </a:pPr>
              <a:r>
                <a:rPr lang="en-US" altLang="zh-CN" sz="1800" b="0" kern="0">
                  <a:latin typeface="华文细黑" panose="02010600040101010101" pitchFamily="2" charset="-122"/>
                  <a:ea typeface="华文细黑" panose="02010600040101010101" pitchFamily="2" charset="-122"/>
                </a:rPr>
                <a:t>*</a:t>
              </a:r>
            </a:p>
          </p:txBody>
        </p:sp>
        <p:sp>
          <p:nvSpPr>
            <p:cNvPr id="137" name="AutoShape 38">
              <a:extLst>
                <a:ext uri="{FF2B5EF4-FFF2-40B4-BE49-F238E27FC236}">
                  <a16:creationId xmlns:a16="http://schemas.microsoft.com/office/drawing/2014/main" xmlns="" id="{E7369858-5DE1-4456-8BFB-54A7A200300B}"/>
                </a:ext>
              </a:extLst>
            </p:cNvPr>
            <p:cNvSpPr>
              <a:spLocks noChangeArrowheads="1"/>
            </p:cNvSpPr>
            <p:nvPr/>
          </p:nvSpPr>
          <p:spPr bwMode="auto">
            <a:xfrm>
              <a:off x="1895933" y="3272554"/>
              <a:ext cx="315457" cy="235923"/>
            </a:xfrm>
            <a:prstGeom prst="diamond">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fontAlgn="base">
                <a:spcBef>
                  <a:spcPct val="0"/>
                </a:spcBef>
                <a:spcAft>
                  <a:spcPct val="0"/>
                </a:spcAft>
                <a:buClrTx/>
                <a:buFontTx/>
                <a:buNone/>
                <a:defRPr/>
              </a:pPr>
              <a:endParaRPr lang="zh-CN" altLang="en-US" sz="1600" b="0" kern="0">
                <a:latin typeface="华文细黑" panose="02010600040101010101" pitchFamily="2" charset="-122"/>
                <a:ea typeface="华文细黑" panose="02010600040101010101" pitchFamily="2" charset="-122"/>
              </a:endParaRPr>
            </a:p>
          </p:txBody>
        </p:sp>
        <p:sp>
          <p:nvSpPr>
            <p:cNvPr id="138" name="Text Box 39">
              <a:extLst>
                <a:ext uri="{FF2B5EF4-FFF2-40B4-BE49-F238E27FC236}">
                  <a16:creationId xmlns:a16="http://schemas.microsoft.com/office/drawing/2014/main" xmlns="" id="{E89BE5C3-9119-4636-AA8E-D44E87173D2E}"/>
                </a:ext>
              </a:extLst>
            </p:cNvPr>
            <p:cNvSpPr txBox="1">
              <a:spLocks noChangeArrowheads="1"/>
            </p:cNvSpPr>
            <p:nvPr/>
          </p:nvSpPr>
          <p:spPr bwMode="auto">
            <a:xfrm>
              <a:off x="3767873" y="3051376"/>
              <a:ext cx="45065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fontAlgn="base">
                <a:spcBef>
                  <a:spcPct val="0"/>
                </a:spcBef>
                <a:spcAft>
                  <a:spcPct val="0"/>
                </a:spcAft>
                <a:buClrTx/>
                <a:buFontTx/>
                <a:buNone/>
                <a:defRPr/>
              </a:pPr>
              <a:r>
                <a:rPr lang="en-US" altLang="zh-CN" sz="1800" b="0" kern="0">
                  <a:latin typeface="华文细黑" panose="02010600040101010101" pitchFamily="2" charset="-122"/>
                  <a:ea typeface="华文细黑" panose="02010600040101010101" pitchFamily="2" charset="-122"/>
                </a:rPr>
                <a:t>*</a:t>
              </a:r>
            </a:p>
          </p:txBody>
        </p:sp>
        <p:sp>
          <p:nvSpPr>
            <p:cNvPr id="139" name="Text Box 40">
              <a:extLst>
                <a:ext uri="{FF2B5EF4-FFF2-40B4-BE49-F238E27FC236}">
                  <a16:creationId xmlns:a16="http://schemas.microsoft.com/office/drawing/2014/main" xmlns="" id="{A60480D9-69C7-4499-8A54-1AF6E838EC83}"/>
                </a:ext>
              </a:extLst>
            </p:cNvPr>
            <p:cNvSpPr txBox="1">
              <a:spLocks noChangeArrowheads="1"/>
            </p:cNvSpPr>
            <p:nvPr/>
          </p:nvSpPr>
          <p:spPr bwMode="auto">
            <a:xfrm>
              <a:off x="5310490" y="3375770"/>
              <a:ext cx="45065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fontAlgn="base">
                <a:spcBef>
                  <a:spcPct val="0"/>
                </a:spcBef>
                <a:spcAft>
                  <a:spcPct val="0"/>
                </a:spcAft>
                <a:buClrTx/>
                <a:buFontTx/>
                <a:buNone/>
                <a:defRPr/>
              </a:pPr>
              <a:r>
                <a:rPr lang="en-US" altLang="zh-CN" sz="1800" b="0" kern="0">
                  <a:latin typeface="华文细黑" panose="02010600040101010101" pitchFamily="2" charset="-122"/>
                  <a:ea typeface="华文细黑" panose="02010600040101010101" pitchFamily="2" charset="-122"/>
                </a:rPr>
                <a:t>*</a:t>
              </a:r>
            </a:p>
          </p:txBody>
        </p:sp>
        <p:sp>
          <p:nvSpPr>
            <p:cNvPr id="140" name="AutoShape 41">
              <a:extLst>
                <a:ext uri="{FF2B5EF4-FFF2-40B4-BE49-F238E27FC236}">
                  <a16:creationId xmlns:a16="http://schemas.microsoft.com/office/drawing/2014/main" xmlns="" id="{080B3175-761A-4731-92F2-1015B7CBAE6B}"/>
                </a:ext>
              </a:extLst>
            </p:cNvPr>
            <p:cNvSpPr>
              <a:spLocks noChangeArrowheads="1"/>
            </p:cNvSpPr>
            <p:nvPr/>
          </p:nvSpPr>
          <p:spPr bwMode="auto">
            <a:xfrm>
              <a:off x="7163364" y="3268557"/>
              <a:ext cx="315457" cy="235923"/>
            </a:xfrm>
            <a:prstGeom prst="diamond">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fontAlgn="base">
                <a:spcBef>
                  <a:spcPct val="0"/>
                </a:spcBef>
                <a:spcAft>
                  <a:spcPct val="0"/>
                </a:spcAft>
                <a:buClrTx/>
                <a:buFontTx/>
                <a:buNone/>
                <a:defRPr/>
              </a:pPr>
              <a:endParaRPr lang="zh-CN" altLang="en-US" sz="1600" b="0" kern="0">
                <a:latin typeface="华文细黑" panose="02010600040101010101" pitchFamily="2" charset="-122"/>
                <a:ea typeface="华文细黑" panose="02010600040101010101" pitchFamily="2" charset="-122"/>
              </a:endParaRPr>
            </a:p>
          </p:txBody>
        </p:sp>
        <p:sp>
          <p:nvSpPr>
            <p:cNvPr id="141" name="矩形 1">
              <a:extLst>
                <a:ext uri="{FF2B5EF4-FFF2-40B4-BE49-F238E27FC236}">
                  <a16:creationId xmlns:a16="http://schemas.microsoft.com/office/drawing/2014/main" xmlns="" id="{2FF44660-6A4F-4A87-A9E6-1B236A9870E5}"/>
                </a:ext>
              </a:extLst>
            </p:cNvPr>
            <p:cNvSpPr>
              <a:spLocks noChangeArrowheads="1"/>
            </p:cNvSpPr>
            <p:nvPr/>
          </p:nvSpPr>
          <p:spPr bwMode="auto">
            <a:xfrm>
              <a:off x="5868317" y="153094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defRPr/>
              </a:pPr>
              <a:r>
                <a:rPr lang="zh-CN" altLang="en-US" sz="1600" kern="0">
                  <a:solidFill>
                    <a:srgbClr val="000000"/>
                  </a:solidFill>
                  <a:latin typeface="华文细黑" panose="02010600040101010101" pitchFamily="2" charset="-122"/>
                  <a:ea typeface="华文细黑" panose="02010600040101010101" pitchFamily="2" charset="-122"/>
                </a:rPr>
                <a:t>软件架构</a:t>
              </a:r>
            </a:p>
          </p:txBody>
        </p:sp>
        <p:sp>
          <p:nvSpPr>
            <p:cNvPr id="142" name="矩形 42">
              <a:extLst>
                <a:ext uri="{FF2B5EF4-FFF2-40B4-BE49-F238E27FC236}">
                  <a16:creationId xmlns:a16="http://schemas.microsoft.com/office/drawing/2014/main" xmlns="" id="{53A79A45-3763-429A-8CFE-9B40B03D8E75}"/>
                </a:ext>
              </a:extLst>
            </p:cNvPr>
            <p:cNvSpPr>
              <a:spLocks noChangeArrowheads="1"/>
            </p:cNvSpPr>
            <p:nvPr/>
          </p:nvSpPr>
          <p:spPr bwMode="auto">
            <a:xfrm>
              <a:off x="609600" y="1890713"/>
              <a:ext cx="5950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defRPr/>
              </a:pPr>
              <a:r>
                <a:rPr lang="zh-CN" altLang="en-US" sz="1600" kern="0">
                  <a:solidFill>
                    <a:srgbClr val="000000"/>
                  </a:solidFill>
                  <a:latin typeface="华文细黑" panose="02010600040101010101" pitchFamily="2" charset="-122"/>
                  <a:ea typeface="华文细黑" panose="02010600040101010101" pitchFamily="2" charset="-122"/>
                </a:rPr>
                <a:t>接口</a:t>
              </a:r>
            </a:p>
          </p:txBody>
        </p:sp>
        <p:sp>
          <p:nvSpPr>
            <p:cNvPr id="143" name="矩形 43">
              <a:extLst>
                <a:ext uri="{FF2B5EF4-FFF2-40B4-BE49-F238E27FC236}">
                  <a16:creationId xmlns:a16="http://schemas.microsoft.com/office/drawing/2014/main" xmlns="" id="{654C6BA6-437F-4A34-9E51-54320D73B4D5}"/>
                </a:ext>
              </a:extLst>
            </p:cNvPr>
            <p:cNvSpPr>
              <a:spLocks noChangeArrowheads="1"/>
            </p:cNvSpPr>
            <p:nvPr/>
          </p:nvSpPr>
          <p:spPr bwMode="auto">
            <a:xfrm>
              <a:off x="609600" y="4595813"/>
              <a:ext cx="5950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defRPr/>
              </a:pPr>
              <a:r>
                <a:rPr lang="zh-CN" altLang="en-US" sz="1600" kern="0">
                  <a:solidFill>
                    <a:srgbClr val="000000"/>
                  </a:solidFill>
                  <a:latin typeface="华文细黑" panose="02010600040101010101" pitchFamily="2" charset="-122"/>
                  <a:ea typeface="华文细黑" panose="02010600040101010101" pitchFamily="2" charset="-122"/>
                </a:rPr>
                <a:t>功能</a:t>
              </a:r>
            </a:p>
          </p:txBody>
        </p:sp>
        <p:sp>
          <p:nvSpPr>
            <p:cNvPr id="144" name="矩形 44">
              <a:extLst>
                <a:ext uri="{FF2B5EF4-FFF2-40B4-BE49-F238E27FC236}">
                  <a16:creationId xmlns:a16="http://schemas.microsoft.com/office/drawing/2014/main" xmlns="" id="{3766938E-ADF3-435F-BC1D-5425A8223BB7}"/>
                </a:ext>
              </a:extLst>
            </p:cNvPr>
            <p:cNvSpPr>
              <a:spLocks noChangeArrowheads="1"/>
            </p:cNvSpPr>
            <p:nvPr/>
          </p:nvSpPr>
          <p:spPr bwMode="auto">
            <a:xfrm>
              <a:off x="2201863" y="2587625"/>
              <a:ext cx="5950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defRPr/>
              </a:pPr>
              <a:r>
                <a:rPr lang="zh-CN" altLang="en-US" sz="1600" kern="0">
                  <a:solidFill>
                    <a:srgbClr val="000000"/>
                  </a:solidFill>
                  <a:latin typeface="华文细黑" panose="02010600040101010101" pitchFamily="2" charset="-122"/>
                  <a:ea typeface="华文细黑" panose="02010600040101010101" pitchFamily="2" charset="-122"/>
                </a:rPr>
                <a:t>构件</a:t>
              </a:r>
            </a:p>
          </p:txBody>
        </p:sp>
        <p:sp>
          <p:nvSpPr>
            <p:cNvPr id="145" name="矩形 45">
              <a:extLst>
                <a:ext uri="{FF2B5EF4-FFF2-40B4-BE49-F238E27FC236}">
                  <a16:creationId xmlns:a16="http://schemas.microsoft.com/office/drawing/2014/main" xmlns="" id="{0B8A2284-1099-45D6-849D-06EB87F9AFA6}"/>
                </a:ext>
              </a:extLst>
            </p:cNvPr>
            <p:cNvSpPr>
              <a:spLocks noChangeArrowheads="1"/>
            </p:cNvSpPr>
            <p:nvPr/>
          </p:nvSpPr>
          <p:spPr bwMode="auto">
            <a:xfrm>
              <a:off x="6535738" y="2578100"/>
              <a:ext cx="8002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defRPr/>
              </a:pPr>
              <a:r>
                <a:rPr lang="zh-CN" altLang="en-US" sz="1600" kern="0">
                  <a:solidFill>
                    <a:srgbClr val="000000"/>
                  </a:solidFill>
                  <a:latin typeface="华文细黑" panose="02010600040101010101" pitchFamily="2" charset="-122"/>
                  <a:ea typeface="华文细黑" panose="02010600040101010101" pitchFamily="2" charset="-122"/>
                </a:rPr>
                <a:t>连接器</a:t>
              </a:r>
            </a:p>
          </p:txBody>
        </p:sp>
        <p:sp>
          <p:nvSpPr>
            <p:cNvPr id="146" name="矩形 46">
              <a:extLst>
                <a:ext uri="{FF2B5EF4-FFF2-40B4-BE49-F238E27FC236}">
                  <a16:creationId xmlns:a16="http://schemas.microsoft.com/office/drawing/2014/main" xmlns="" id="{F4F73C13-D15D-4A54-B489-2E4FAC7E3F77}"/>
                </a:ext>
              </a:extLst>
            </p:cNvPr>
            <p:cNvSpPr>
              <a:spLocks noChangeArrowheads="1"/>
            </p:cNvSpPr>
            <p:nvPr/>
          </p:nvSpPr>
          <p:spPr bwMode="auto">
            <a:xfrm>
              <a:off x="7942263" y="2549525"/>
              <a:ext cx="5950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defRPr/>
              </a:pPr>
              <a:r>
                <a:rPr lang="zh-CN" altLang="en-US" sz="1600" kern="0">
                  <a:solidFill>
                    <a:srgbClr val="000000"/>
                  </a:solidFill>
                  <a:latin typeface="华文细黑" panose="02010600040101010101" pitchFamily="2" charset="-122"/>
                  <a:ea typeface="华文细黑" panose="02010600040101010101" pitchFamily="2" charset="-122"/>
                </a:rPr>
                <a:t>角色</a:t>
              </a:r>
            </a:p>
          </p:txBody>
        </p:sp>
        <p:sp>
          <p:nvSpPr>
            <p:cNvPr id="147" name="矩形 47">
              <a:extLst>
                <a:ext uri="{FF2B5EF4-FFF2-40B4-BE49-F238E27FC236}">
                  <a16:creationId xmlns:a16="http://schemas.microsoft.com/office/drawing/2014/main" xmlns="" id="{4FEDAC76-033C-4F51-A906-744ED25D60A0}"/>
                </a:ext>
              </a:extLst>
            </p:cNvPr>
            <p:cNvSpPr>
              <a:spLocks noChangeArrowheads="1"/>
            </p:cNvSpPr>
            <p:nvPr/>
          </p:nvSpPr>
          <p:spPr bwMode="auto">
            <a:xfrm>
              <a:off x="5864225" y="4484688"/>
              <a:ext cx="5950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defRPr/>
              </a:pPr>
              <a:r>
                <a:rPr lang="zh-CN" altLang="en-US" sz="1600" kern="0">
                  <a:solidFill>
                    <a:srgbClr val="000000"/>
                  </a:solidFill>
                  <a:latin typeface="华文细黑" panose="02010600040101010101" pitchFamily="2" charset="-122"/>
                  <a:ea typeface="华文细黑" panose="02010600040101010101" pitchFamily="2" charset="-122"/>
                </a:rPr>
                <a:t>配置</a:t>
              </a:r>
            </a:p>
          </p:txBody>
        </p:sp>
        <p:sp>
          <p:nvSpPr>
            <p:cNvPr id="148" name="矩形 48">
              <a:extLst>
                <a:ext uri="{FF2B5EF4-FFF2-40B4-BE49-F238E27FC236}">
                  <a16:creationId xmlns:a16="http://schemas.microsoft.com/office/drawing/2014/main" xmlns="" id="{72CB358A-BFDD-4E9B-8BB1-DFECE16C28A6}"/>
                </a:ext>
              </a:extLst>
            </p:cNvPr>
            <p:cNvSpPr>
              <a:spLocks noChangeArrowheads="1"/>
            </p:cNvSpPr>
            <p:nvPr/>
          </p:nvSpPr>
          <p:spPr bwMode="auto">
            <a:xfrm>
              <a:off x="3050295" y="5015800"/>
              <a:ext cx="5950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defRPr/>
              </a:pPr>
              <a:r>
                <a:rPr lang="zh-CN" altLang="en-US" sz="1600" kern="0">
                  <a:solidFill>
                    <a:srgbClr val="000000"/>
                  </a:solidFill>
                  <a:latin typeface="华文细黑" panose="02010600040101010101" pitchFamily="2" charset="-122"/>
                  <a:ea typeface="华文细黑" panose="02010600040101010101" pitchFamily="2" charset="-122"/>
                </a:rPr>
                <a:t>拓扑</a:t>
              </a:r>
            </a:p>
          </p:txBody>
        </p:sp>
        <p:sp>
          <p:nvSpPr>
            <p:cNvPr id="149" name="矩形 49">
              <a:extLst>
                <a:ext uri="{FF2B5EF4-FFF2-40B4-BE49-F238E27FC236}">
                  <a16:creationId xmlns:a16="http://schemas.microsoft.com/office/drawing/2014/main" xmlns="" id="{09CD7A76-187C-48B4-AB7D-6E31BA27458F}"/>
                </a:ext>
              </a:extLst>
            </p:cNvPr>
            <p:cNvSpPr>
              <a:spLocks noChangeArrowheads="1"/>
            </p:cNvSpPr>
            <p:nvPr/>
          </p:nvSpPr>
          <p:spPr bwMode="auto">
            <a:xfrm>
              <a:off x="4860905" y="5015800"/>
              <a:ext cx="5950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defRPr/>
              </a:pPr>
              <a:r>
                <a:rPr lang="zh-CN" altLang="en-US" sz="1600" kern="0">
                  <a:solidFill>
                    <a:srgbClr val="000000"/>
                  </a:solidFill>
                  <a:latin typeface="华文细黑" panose="02010600040101010101" pitchFamily="2" charset="-122"/>
                  <a:ea typeface="华文细黑" panose="02010600040101010101" pitchFamily="2" charset="-122"/>
                </a:rPr>
                <a:t>限制</a:t>
              </a:r>
            </a:p>
          </p:txBody>
        </p:sp>
        <p:sp>
          <p:nvSpPr>
            <p:cNvPr id="150" name="矩形 50">
              <a:extLst>
                <a:ext uri="{FF2B5EF4-FFF2-40B4-BE49-F238E27FC236}">
                  <a16:creationId xmlns:a16="http://schemas.microsoft.com/office/drawing/2014/main" xmlns="" id="{89ECE25F-5058-44A4-A6CE-25100923657D}"/>
                </a:ext>
              </a:extLst>
            </p:cNvPr>
            <p:cNvSpPr>
              <a:spLocks noChangeArrowheads="1"/>
            </p:cNvSpPr>
            <p:nvPr/>
          </p:nvSpPr>
          <p:spPr bwMode="auto">
            <a:xfrm>
              <a:off x="6535738" y="5015800"/>
              <a:ext cx="5950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fontAlgn="base" hangingPunct="0">
                <a:spcBef>
                  <a:spcPct val="0"/>
                </a:spcBef>
                <a:spcAft>
                  <a:spcPct val="0"/>
                </a:spcAft>
                <a:defRPr/>
              </a:pPr>
              <a:r>
                <a:rPr lang="zh-CN" altLang="en-US" sz="1600" kern="0">
                  <a:solidFill>
                    <a:srgbClr val="000000"/>
                  </a:solidFill>
                  <a:latin typeface="华文细黑" panose="02010600040101010101" pitchFamily="2" charset="-122"/>
                  <a:ea typeface="华文细黑" panose="02010600040101010101" pitchFamily="2" charset="-122"/>
                </a:rPr>
                <a:t>性能</a:t>
              </a:r>
            </a:p>
          </p:txBody>
        </p:sp>
      </p:grpSp>
    </p:spTree>
    <p:extLst>
      <p:ext uri="{BB962C8B-B14F-4D97-AF65-F5344CB8AC3E}">
        <p14:creationId xmlns:p14="http://schemas.microsoft.com/office/powerpoint/2010/main" val="10395842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构件</a:t>
            </a:r>
            <a:r>
              <a:rPr lang="en-US" altLang="zh-CN"/>
              <a:t>(Component)</a:t>
            </a:r>
            <a:endParaRPr lang="zh-CN" altLang="en-US"/>
          </a:p>
        </p:txBody>
      </p:sp>
      <p:sp>
        <p:nvSpPr>
          <p:cNvPr id="3" name="内容占位符 2"/>
          <p:cNvSpPr>
            <a:spLocks noGrp="1"/>
          </p:cNvSpPr>
          <p:nvPr>
            <p:ph idx="1"/>
          </p:nvPr>
        </p:nvSpPr>
        <p:spPr/>
        <p:txBody>
          <a:bodyPr/>
          <a:lstStyle/>
          <a:p>
            <a:r>
              <a:rPr lang="zh-CN" altLang="en-US"/>
              <a:t>构件是一个抽象的概念，任何在系统运行中承担一定功能、发挥一定作用的软件体都可看作是构件。</a:t>
            </a:r>
          </a:p>
          <a:p>
            <a:endParaRPr lang="zh-CN" altLang="en-US"/>
          </a:p>
        </p:txBody>
      </p:sp>
      <p:sp>
        <p:nvSpPr>
          <p:cNvPr id="26" name="矩形 25"/>
          <p:cNvSpPr/>
          <p:nvPr/>
        </p:nvSpPr>
        <p:spPr>
          <a:xfrm>
            <a:off x="6411913" y="3221971"/>
            <a:ext cx="2160587" cy="1938992"/>
          </a:xfrm>
          <a:prstGeom prst="rect">
            <a:avLst/>
          </a:prstGeom>
        </p:spPr>
        <p:txBody>
          <a:bodyPr wrap="square">
            <a:spAutoFit/>
          </a:bodyPr>
          <a:lstStyle/>
          <a:p>
            <a:r>
              <a:rPr lang="zh-CN" altLang="en-US" sz="2000">
                <a:solidFill>
                  <a:srgbClr val="0000FF"/>
                </a:solidFill>
                <a:latin typeface="华文细黑" panose="02010600040101010101" pitchFamily="2" charset="-122"/>
                <a:ea typeface="华文细黑" panose="02010600040101010101" pitchFamily="2" charset="-122"/>
              </a:rPr>
              <a:t>程序函数</a:t>
            </a:r>
            <a:endParaRPr lang="en-US" altLang="zh-CN" sz="2000">
              <a:solidFill>
                <a:srgbClr val="0000FF"/>
              </a:solidFill>
              <a:latin typeface="华文细黑" panose="02010600040101010101" pitchFamily="2" charset="-122"/>
              <a:ea typeface="华文细黑" panose="02010600040101010101" pitchFamily="2" charset="-122"/>
            </a:endParaRPr>
          </a:p>
          <a:p>
            <a:r>
              <a:rPr lang="zh-CN" altLang="en-US" sz="2000">
                <a:solidFill>
                  <a:srgbClr val="0000FF"/>
                </a:solidFill>
                <a:latin typeface="华文细黑" panose="02010600040101010101" pitchFamily="2" charset="-122"/>
                <a:ea typeface="华文细黑" panose="02010600040101010101" pitchFamily="2" charset="-122"/>
              </a:rPr>
              <a:t>模块</a:t>
            </a:r>
          </a:p>
          <a:p>
            <a:r>
              <a:rPr lang="zh-CN" altLang="en-US" sz="2000">
                <a:solidFill>
                  <a:srgbClr val="0000FF"/>
                </a:solidFill>
                <a:latin typeface="华文细黑" panose="02010600040101010101" pitchFamily="2" charset="-122"/>
                <a:ea typeface="华文细黑" panose="02010600040101010101" pitchFamily="2" charset="-122"/>
              </a:rPr>
              <a:t>对象、类</a:t>
            </a:r>
          </a:p>
          <a:p>
            <a:r>
              <a:rPr lang="zh-CN" altLang="en-US" sz="2000">
                <a:solidFill>
                  <a:srgbClr val="0000FF"/>
                </a:solidFill>
                <a:latin typeface="华文细黑" panose="02010600040101010101" pitchFamily="2" charset="-122"/>
                <a:ea typeface="华文细黑" panose="02010600040101010101" pitchFamily="2" charset="-122"/>
              </a:rPr>
              <a:t>数据库</a:t>
            </a:r>
          </a:p>
          <a:p>
            <a:r>
              <a:rPr lang="zh-CN" altLang="en-US" sz="2000">
                <a:solidFill>
                  <a:srgbClr val="0000FF"/>
                </a:solidFill>
                <a:latin typeface="华文细黑" panose="02010600040101010101" pitchFamily="2" charset="-122"/>
                <a:ea typeface="华文细黑" panose="02010600040101010101" pitchFamily="2" charset="-122"/>
              </a:rPr>
              <a:t>文件</a:t>
            </a:r>
          </a:p>
          <a:p>
            <a:r>
              <a:rPr lang="en-US" altLang="zh-CN" sz="2000">
                <a:solidFill>
                  <a:srgbClr val="0000FF"/>
                </a:solidFill>
                <a:latin typeface="华文细黑" panose="02010600040101010101" pitchFamily="2" charset="-122"/>
                <a:ea typeface="华文细黑" panose="02010600040101010101" pitchFamily="2" charset="-122"/>
              </a:rPr>
              <a:t>….</a:t>
            </a:r>
          </a:p>
        </p:txBody>
      </p:sp>
      <p:grpSp>
        <p:nvGrpSpPr>
          <p:cNvPr id="28" name="组合 27"/>
          <p:cNvGrpSpPr/>
          <p:nvPr/>
        </p:nvGrpSpPr>
        <p:grpSpPr>
          <a:xfrm>
            <a:off x="1326357" y="2743200"/>
            <a:ext cx="4443412" cy="2990850"/>
            <a:chOff x="1335323" y="2215353"/>
            <a:chExt cx="4443412" cy="2990850"/>
          </a:xfrm>
        </p:grpSpPr>
        <p:sp>
          <p:nvSpPr>
            <p:cNvPr id="29" name="Rectangle 4">
              <a:extLst>
                <a:ext uri="{FF2B5EF4-FFF2-40B4-BE49-F238E27FC236}">
                  <a16:creationId xmlns:a16="http://schemas.microsoft.com/office/drawing/2014/main" xmlns="" id="{F25C45D2-11D1-4524-81DB-D1A811F0FAAC}"/>
                </a:ext>
              </a:extLst>
            </p:cNvPr>
            <p:cNvSpPr>
              <a:spLocks noChangeArrowheads="1"/>
            </p:cNvSpPr>
            <p:nvPr/>
          </p:nvSpPr>
          <p:spPr bwMode="auto">
            <a:xfrm>
              <a:off x="1335323" y="2664987"/>
              <a:ext cx="1777365" cy="2475136"/>
            </a:xfrm>
            <a:prstGeom prst="rect">
              <a:avLst/>
            </a:prstGeom>
            <a:solidFill>
              <a:schemeClr val="accent5">
                <a:lumMod val="20000"/>
                <a:lumOff val="80000"/>
              </a:schemeClr>
            </a:solidFill>
            <a:ln w="9525">
              <a:solidFill>
                <a:schemeClr val="tx1"/>
              </a:solidFill>
              <a:miter lim="800000"/>
              <a:headEnd/>
              <a:tailEnd/>
            </a:ln>
            <a:effectLs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a:spcBef>
                  <a:spcPct val="0"/>
                </a:spcBef>
                <a:spcAft>
                  <a:spcPct val="0"/>
                </a:spcAft>
                <a:buClrTx/>
                <a:buFontTx/>
                <a:buNone/>
              </a:pPr>
              <a:r>
                <a:rPr lang="en-US" altLang="zh-CN" sz="1800" b="0">
                  <a:solidFill>
                    <a:srgbClr val="0000FF"/>
                  </a:solidFill>
                  <a:latin typeface="华文细黑" panose="02010600040101010101" pitchFamily="2" charset="-122"/>
                  <a:ea typeface="华文细黑" panose="02010600040101010101" pitchFamily="2" charset="-122"/>
                  <a:cs typeface="Arial" panose="020B0604020202020204" pitchFamily="34" charset="0"/>
                </a:rPr>
                <a:t>Component</a:t>
              </a:r>
            </a:p>
            <a:p>
              <a:pPr algn="ctr">
                <a:spcBef>
                  <a:spcPct val="0"/>
                </a:spcBef>
                <a:spcAft>
                  <a:spcPct val="0"/>
                </a:spcAft>
                <a:buClrTx/>
                <a:buFontTx/>
                <a:buNone/>
              </a:pPr>
              <a:endParaRPr lang="en-US" altLang="zh-CN" sz="1800" b="0">
                <a:solidFill>
                  <a:srgbClr val="0000FF"/>
                </a:solidFill>
                <a:latin typeface="华文细黑" panose="02010600040101010101" pitchFamily="2" charset="-122"/>
                <a:ea typeface="华文细黑" panose="02010600040101010101" pitchFamily="2" charset="-122"/>
                <a:cs typeface="Arial" panose="020B0604020202020204" pitchFamily="34" charset="0"/>
              </a:endParaRPr>
            </a:p>
            <a:p>
              <a:pPr algn="ctr">
                <a:spcBef>
                  <a:spcPct val="0"/>
                </a:spcBef>
                <a:spcAft>
                  <a:spcPct val="0"/>
                </a:spcAft>
                <a:buClrTx/>
                <a:buFontTx/>
                <a:buNone/>
              </a:pPr>
              <a:endParaRPr lang="en-US" altLang="zh-CN" sz="1800" b="0">
                <a:solidFill>
                  <a:srgbClr val="0000FF"/>
                </a:solidFill>
                <a:latin typeface="华文细黑" panose="02010600040101010101" pitchFamily="2" charset="-122"/>
                <a:ea typeface="华文细黑" panose="02010600040101010101" pitchFamily="2" charset="-122"/>
                <a:cs typeface="Arial" panose="020B0604020202020204" pitchFamily="34" charset="0"/>
              </a:endParaRPr>
            </a:p>
            <a:p>
              <a:pPr algn="ctr">
                <a:spcBef>
                  <a:spcPct val="0"/>
                </a:spcBef>
                <a:spcAft>
                  <a:spcPct val="0"/>
                </a:spcAft>
                <a:buClrTx/>
                <a:buFontTx/>
                <a:buNone/>
              </a:pPr>
              <a:endParaRPr lang="en-US" altLang="zh-CN" sz="1800" b="0">
                <a:solidFill>
                  <a:srgbClr val="0000FF"/>
                </a:solidFill>
                <a:latin typeface="华文细黑" panose="02010600040101010101" pitchFamily="2" charset="-122"/>
                <a:ea typeface="华文细黑" panose="02010600040101010101" pitchFamily="2" charset="-122"/>
                <a:cs typeface="Arial" panose="020B0604020202020204" pitchFamily="34" charset="0"/>
              </a:endParaRPr>
            </a:p>
            <a:p>
              <a:pPr algn="ctr">
                <a:spcBef>
                  <a:spcPct val="0"/>
                </a:spcBef>
                <a:spcAft>
                  <a:spcPct val="0"/>
                </a:spcAft>
                <a:buClrTx/>
                <a:buFontTx/>
                <a:buNone/>
              </a:pPr>
              <a:endParaRPr lang="en-US" altLang="zh-CN" sz="1800" b="0">
                <a:solidFill>
                  <a:srgbClr val="0000FF"/>
                </a:solidFill>
                <a:latin typeface="华文细黑" panose="02010600040101010101" pitchFamily="2" charset="-122"/>
                <a:ea typeface="华文细黑" panose="02010600040101010101" pitchFamily="2" charset="-122"/>
                <a:cs typeface="Arial" panose="020B0604020202020204" pitchFamily="34" charset="0"/>
              </a:endParaRPr>
            </a:p>
            <a:p>
              <a:pPr algn="ctr">
                <a:spcBef>
                  <a:spcPct val="0"/>
                </a:spcBef>
                <a:spcAft>
                  <a:spcPct val="0"/>
                </a:spcAft>
                <a:buClrTx/>
                <a:buFontTx/>
                <a:buNone/>
              </a:pPr>
              <a:endParaRPr lang="en-US" altLang="zh-CN" sz="1800" b="0">
                <a:solidFill>
                  <a:srgbClr val="0000FF"/>
                </a:solidFill>
                <a:latin typeface="华文细黑" panose="02010600040101010101" pitchFamily="2" charset="-122"/>
                <a:ea typeface="华文细黑" panose="02010600040101010101" pitchFamily="2" charset="-122"/>
                <a:cs typeface="Arial" panose="020B0604020202020204" pitchFamily="34" charset="0"/>
              </a:endParaRPr>
            </a:p>
            <a:p>
              <a:pPr algn="ctr">
                <a:spcBef>
                  <a:spcPct val="0"/>
                </a:spcBef>
                <a:spcAft>
                  <a:spcPct val="0"/>
                </a:spcAft>
                <a:buClrTx/>
                <a:buFontTx/>
                <a:buNone/>
              </a:pPr>
              <a:endParaRPr lang="en-US" altLang="zh-CN" sz="1800" b="0">
                <a:solidFill>
                  <a:srgbClr val="0000FF"/>
                </a:solidFill>
                <a:latin typeface="华文细黑" panose="02010600040101010101" pitchFamily="2" charset="-122"/>
                <a:ea typeface="华文细黑" panose="02010600040101010101" pitchFamily="2" charset="-122"/>
                <a:cs typeface="Arial" panose="020B0604020202020204" pitchFamily="34" charset="0"/>
              </a:endParaRPr>
            </a:p>
            <a:p>
              <a:pPr algn="ctr">
                <a:spcBef>
                  <a:spcPct val="0"/>
                </a:spcBef>
                <a:spcAft>
                  <a:spcPct val="0"/>
                </a:spcAft>
                <a:buClrTx/>
                <a:buFontTx/>
                <a:buNone/>
              </a:pPr>
              <a:endParaRPr lang="en-US" altLang="zh-CN" sz="1800" b="0">
                <a:solidFill>
                  <a:srgbClr val="0000FF"/>
                </a:solidFill>
                <a:latin typeface="华文细黑" panose="02010600040101010101" pitchFamily="2" charset="-122"/>
                <a:ea typeface="华文细黑" panose="02010600040101010101" pitchFamily="2" charset="-122"/>
                <a:cs typeface="Arial" panose="020B0604020202020204" pitchFamily="34" charset="0"/>
              </a:endParaRPr>
            </a:p>
            <a:p>
              <a:pPr algn="ctr">
                <a:spcBef>
                  <a:spcPct val="0"/>
                </a:spcBef>
                <a:spcAft>
                  <a:spcPct val="0"/>
                </a:spcAft>
                <a:buClrTx/>
                <a:buFontTx/>
                <a:buNone/>
              </a:pPr>
              <a:endParaRPr lang="en-US" altLang="zh-CN" sz="1800" b="0">
                <a:solidFill>
                  <a:srgbClr val="0000FF"/>
                </a:solidFill>
                <a:latin typeface="华文细黑" panose="02010600040101010101" pitchFamily="2" charset="-122"/>
                <a:ea typeface="华文细黑" panose="02010600040101010101" pitchFamily="2" charset="-122"/>
                <a:cs typeface="Arial" panose="020B0604020202020204" pitchFamily="34" charset="0"/>
              </a:endParaRPr>
            </a:p>
          </p:txBody>
        </p:sp>
        <p:grpSp>
          <p:nvGrpSpPr>
            <p:cNvPr id="30" name="Group 5">
              <a:extLst>
                <a:ext uri="{FF2B5EF4-FFF2-40B4-BE49-F238E27FC236}">
                  <a16:creationId xmlns:a16="http://schemas.microsoft.com/office/drawing/2014/main" xmlns="" id="{47B702F1-85EA-48C4-AACE-70257AB41C72}"/>
                </a:ext>
              </a:extLst>
            </p:cNvPr>
            <p:cNvGrpSpPr>
              <a:grpSpLocks/>
            </p:cNvGrpSpPr>
            <p:nvPr/>
          </p:nvGrpSpPr>
          <p:grpSpPr bwMode="auto">
            <a:xfrm>
              <a:off x="3112688" y="2600342"/>
              <a:ext cx="1269346" cy="521460"/>
              <a:chOff x="2109" y="1661"/>
              <a:chExt cx="907" cy="363"/>
            </a:xfrm>
          </p:grpSpPr>
          <p:sp>
            <p:nvSpPr>
              <p:cNvPr id="49" name="Oval 6">
                <a:extLst>
                  <a:ext uri="{FF2B5EF4-FFF2-40B4-BE49-F238E27FC236}">
                    <a16:creationId xmlns:a16="http://schemas.microsoft.com/office/drawing/2014/main" xmlns="" id="{C16712EB-C07C-40C2-96D8-076C7CC10CB6}"/>
                  </a:ext>
                </a:extLst>
              </p:cNvPr>
              <p:cNvSpPr>
                <a:spLocks noChangeArrowheads="1"/>
              </p:cNvSpPr>
              <p:nvPr/>
            </p:nvSpPr>
            <p:spPr bwMode="auto">
              <a:xfrm>
                <a:off x="2653" y="1661"/>
                <a:ext cx="363" cy="363"/>
              </a:xfrm>
              <a:prstGeom prst="ellipse">
                <a:avLst/>
              </a:prstGeom>
              <a:solidFill>
                <a:schemeClr val="accent5">
                  <a:lumMod val="20000"/>
                  <a:lumOff val="8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Tx/>
                  <a:buNone/>
                </a:pPr>
                <a:endParaRPr lang="zh-CN" altLang="en-US" sz="1800" b="0">
                  <a:solidFill>
                    <a:srgbClr val="0000FF"/>
                  </a:solidFill>
                  <a:latin typeface="华文细黑" panose="02010600040101010101" pitchFamily="2" charset="-122"/>
                  <a:ea typeface="华文细黑" panose="02010600040101010101" pitchFamily="2" charset="-122"/>
                </a:endParaRPr>
              </a:p>
            </p:txBody>
          </p:sp>
          <p:sp>
            <p:nvSpPr>
              <p:cNvPr id="50" name="Line 7">
                <a:extLst>
                  <a:ext uri="{FF2B5EF4-FFF2-40B4-BE49-F238E27FC236}">
                    <a16:creationId xmlns:a16="http://schemas.microsoft.com/office/drawing/2014/main" xmlns="" id="{C3ECA788-0B73-4C59-8ECD-33844E249032}"/>
                  </a:ext>
                </a:extLst>
              </p:cNvPr>
              <p:cNvSpPr>
                <a:spLocks noChangeShapeType="1"/>
              </p:cNvSpPr>
              <p:nvPr/>
            </p:nvSpPr>
            <p:spPr bwMode="auto">
              <a:xfrm>
                <a:off x="2109" y="1842"/>
                <a:ext cx="5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FF"/>
                  </a:solidFill>
                  <a:latin typeface="华文细黑" panose="02010600040101010101" pitchFamily="2" charset="-122"/>
                  <a:ea typeface="华文细黑" panose="02010600040101010101" pitchFamily="2" charset="-122"/>
                </a:endParaRPr>
              </a:p>
            </p:txBody>
          </p:sp>
        </p:grpSp>
        <p:grpSp>
          <p:nvGrpSpPr>
            <p:cNvPr id="31" name="Group 8">
              <a:extLst>
                <a:ext uri="{FF2B5EF4-FFF2-40B4-BE49-F238E27FC236}">
                  <a16:creationId xmlns:a16="http://schemas.microsoft.com/office/drawing/2014/main" xmlns="" id="{02EE80AD-AE07-46C3-AB10-032947F5DDDA}"/>
                </a:ext>
              </a:extLst>
            </p:cNvPr>
            <p:cNvGrpSpPr>
              <a:grpSpLocks/>
            </p:cNvGrpSpPr>
            <p:nvPr/>
          </p:nvGrpSpPr>
          <p:grpSpPr bwMode="auto">
            <a:xfrm>
              <a:off x="3112688" y="3294186"/>
              <a:ext cx="1269346" cy="521459"/>
              <a:chOff x="2109" y="1661"/>
              <a:chExt cx="907" cy="363"/>
            </a:xfrm>
          </p:grpSpPr>
          <p:sp>
            <p:nvSpPr>
              <p:cNvPr id="47" name="Oval 9">
                <a:extLst>
                  <a:ext uri="{FF2B5EF4-FFF2-40B4-BE49-F238E27FC236}">
                    <a16:creationId xmlns:a16="http://schemas.microsoft.com/office/drawing/2014/main" xmlns="" id="{84AB4414-F6E7-41F6-8790-0065F17CAB94}"/>
                  </a:ext>
                </a:extLst>
              </p:cNvPr>
              <p:cNvSpPr>
                <a:spLocks noChangeArrowheads="1"/>
              </p:cNvSpPr>
              <p:nvPr/>
            </p:nvSpPr>
            <p:spPr bwMode="auto">
              <a:xfrm>
                <a:off x="2653" y="1661"/>
                <a:ext cx="363" cy="363"/>
              </a:xfrm>
              <a:prstGeom prst="ellipse">
                <a:avLst/>
              </a:prstGeom>
              <a:solidFill>
                <a:schemeClr val="accent5">
                  <a:lumMod val="20000"/>
                  <a:lumOff val="8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Tx/>
                  <a:buNone/>
                </a:pPr>
                <a:endParaRPr lang="zh-CN" altLang="en-US" sz="1800" b="0">
                  <a:solidFill>
                    <a:srgbClr val="0000FF"/>
                  </a:solidFill>
                  <a:latin typeface="华文细黑" panose="02010600040101010101" pitchFamily="2" charset="-122"/>
                  <a:ea typeface="华文细黑" panose="02010600040101010101" pitchFamily="2" charset="-122"/>
                </a:endParaRPr>
              </a:p>
            </p:txBody>
          </p:sp>
          <p:sp>
            <p:nvSpPr>
              <p:cNvPr id="48" name="Line 10">
                <a:extLst>
                  <a:ext uri="{FF2B5EF4-FFF2-40B4-BE49-F238E27FC236}">
                    <a16:creationId xmlns:a16="http://schemas.microsoft.com/office/drawing/2014/main" xmlns="" id="{A4EE2ABD-78F2-44A5-9798-2BF50587156A}"/>
                  </a:ext>
                </a:extLst>
              </p:cNvPr>
              <p:cNvSpPr>
                <a:spLocks noChangeShapeType="1"/>
              </p:cNvSpPr>
              <p:nvPr/>
            </p:nvSpPr>
            <p:spPr bwMode="auto">
              <a:xfrm>
                <a:off x="2109" y="1842"/>
                <a:ext cx="5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FF"/>
                  </a:solidFill>
                  <a:latin typeface="华文细黑" panose="02010600040101010101" pitchFamily="2" charset="-122"/>
                  <a:ea typeface="华文细黑" panose="02010600040101010101" pitchFamily="2" charset="-122"/>
                </a:endParaRPr>
              </a:p>
            </p:txBody>
          </p:sp>
        </p:grpSp>
        <p:grpSp>
          <p:nvGrpSpPr>
            <p:cNvPr id="32" name="Group 11">
              <a:extLst>
                <a:ext uri="{FF2B5EF4-FFF2-40B4-BE49-F238E27FC236}">
                  <a16:creationId xmlns:a16="http://schemas.microsoft.com/office/drawing/2014/main" xmlns="" id="{782BEA25-D9A8-430B-B707-A2446E5AD2BD}"/>
                </a:ext>
              </a:extLst>
            </p:cNvPr>
            <p:cNvGrpSpPr>
              <a:grpSpLocks/>
            </p:cNvGrpSpPr>
            <p:nvPr/>
          </p:nvGrpSpPr>
          <p:grpSpPr bwMode="auto">
            <a:xfrm>
              <a:off x="3112688" y="3989465"/>
              <a:ext cx="1269346" cy="521459"/>
              <a:chOff x="2109" y="1661"/>
              <a:chExt cx="907" cy="363"/>
            </a:xfrm>
          </p:grpSpPr>
          <p:sp>
            <p:nvSpPr>
              <p:cNvPr id="45" name="Oval 12">
                <a:extLst>
                  <a:ext uri="{FF2B5EF4-FFF2-40B4-BE49-F238E27FC236}">
                    <a16:creationId xmlns:a16="http://schemas.microsoft.com/office/drawing/2014/main" xmlns="" id="{619D800D-0116-4922-9648-C29E2B37225F}"/>
                  </a:ext>
                </a:extLst>
              </p:cNvPr>
              <p:cNvSpPr>
                <a:spLocks noChangeArrowheads="1"/>
              </p:cNvSpPr>
              <p:nvPr/>
            </p:nvSpPr>
            <p:spPr bwMode="auto">
              <a:xfrm>
                <a:off x="2653" y="1661"/>
                <a:ext cx="363" cy="363"/>
              </a:xfrm>
              <a:prstGeom prst="ellipse">
                <a:avLst/>
              </a:prstGeom>
              <a:solidFill>
                <a:schemeClr val="accent5">
                  <a:lumMod val="20000"/>
                  <a:lumOff val="8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Tx/>
                  <a:buNone/>
                </a:pPr>
                <a:endParaRPr lang="zh-CN" altLang="en-US" sz="1800" b="0">
                  <a:solidFill>
                    <a:srgbClr val="0000FF"/>
                  </a:solidFill>
                  <a:latin typeface="华文细黑" panose="02010600040101010101" pitchFamily="2" charset="-122"/>
                  <a:ea typeface="华文细黑" panose="02010600040101010101" pitchFamily="2" charset="-122"/>
                </a:endParaRPr>
              </a:p>
            </p:txBody>
          </p:sp>
          <p:sp>
            <p:nvSpPr>
              <p:cNvPr id="46" name="Line 13">
                <a:extLst>
                  <a:ext uri="{FF2B5EF4-FFF2-40B4-BE49-F238E27FC236}">
                    <a16:creationId xmlns:a16="http://schemas.microsoft.com/office/drawing/2014/main" xmlns="" id="{A17A6817-BF64-4D33-8200-8C8CC477CF0F}"/>
                  </a:ext>
                </a:extLst>
              </p:cNvPr>
              <p:cNvSpPr>
                <a:spLocks noChangeShapeType="1"/>
              </p:cNvSpPr>
              <p:nvPr/>
            </p:nvSpPr>
            <p:spPr bwMode="auto">
              <a:xfrm>
                <a:off x="2109" y="1842"/>
                <a:ext cx="5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FF"/>
                  </a:solidFill>
                  <a:latin typeface="华文细黑" panose="02010600040101010101" pitchFamily="2" charset="-122"/>
                  <a:ea typeface="华文细黑" panose="02010600040101010101" pitchFamily="2" charset="-122"/>
                </a:endParaRPr>
              </a:p>
            </p:txBody>
          </p:sp>
        </p:grpSp>
        <p:grpSp>
          <p:nvGrpSpPr>
            <p:cNvPr id="33" name="Group 14">
              <a:extLst>
                <a:ext uri="{FF2B5EF4-FFF2-40B4-BE49-F238E27FC236}">
                  <a16:creationId xmlns:a16="http://schemas.microsoft.com/office/drawing/2014/main" xmlns="" id="{124C894A-1F26-42EC-A5F0-7AA9DCCD7C02}"/>
                </a:ext>
              </a:extLst>
            </p:cNvPr>
            <p:cNvGrpSpPr>
              <a:grpSpLocks/>
            </p:cNvGrpSpPr>
            <p:nvPr/>
          </p:nvGrpSpPr>
          <p:grpSpPr bwMode="auto">
            <a:xfrm>
              <a:off x="3112688" y="4684744"/>
              <a:ext cx="1269346" cy="521459"/>
              <a:chOff x="2109" y="1661"/>
              <a:chExt cx="907" cy="363"/>
            </a:xfrm>
          </p:grpSpPr>
          <p:sp>
            <p:nvSpPr>
              <p:cNvPr id="43" name="Oval 15">
                <a:extLst>
                  <a:ext uri="{FF2B5EF4-FFF2-40B4-BE49-F238E27FC236}">
                    <a16:creationId xmlns:a16="http://schemas.microsoft.com/office/drawing/2014/main" xmlns="" id="{58D18A79-1DD1-4D89-9817-DCA258CDBEEA}"/>
                  </a:ext>
                </a:extLst>
              </p:cNvPr>
              <p:cNvSpPr>
                <a:spLocks noChangeArrowheads="1"/>
              </p:cNvSpPr>
              <p:nvPr/>
            </p:nvSpPr>
            <p:spPr bwMode="auto">
              <a:xfrm>
                <a:off x="2653" y="1661"/>
                <a:ext cx="363" cy="363"/>
              </a:xfrm>
              <a:prstGeom prst="ellipse">
                <a:avLst/>
              </a:prstGeom>
              <a:solidFill>
                <a:schemeClr val="accent5">
                  <a:lumMod val="20000"/>
                  <a:lumOff val="8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Tx/>
                  <a:buNone/>
                </a:pPr>
                <a:endParaRPr lang="zh-CN" altLang="en-US" sz="1800" b="0">
                  <a:solidFill>
                    <a:srgbClr val="0000FF"/>
                  </a:solidFill>
                  <a:latin typeface="华文细黑" panose="02010600040101010101" pitchFamily="2" charset="-122"/>
                  <a:ea typeface="华文细黑" panose="02010600040101010101" pitchFamily="2" charset="-122"/>
                </a:endParaRPr>
              </a:p>
            </p:txBody>
          </p:sp>
          <p:sp>
            <p:nvSpPr>
              <p:cNvPr id="44" name="Line 16">
                <a:extLst>
                  <a:ext uri="{FF2B5EF4-FFF2-40B4-BE49-F238E27FC236}">
                    <a16:creationId xmlns:a16="http://schemas.microsoft.com/office/drawing/2014/main" xmlns="" id="{904641F7-9413-4DD6-8BA9-4276DAF09A0D}"/>
                  </a:ext>
                </a:extLst>
              </p:cNvPr>
              <p:cNvSpPr>
                <a:spLocks noChangeShapeType="1"/>
              </p:cNvSpPr>
              <p:nvPr/>
            </p:nvSpPr>
            <p:spPr bwMode="auto">
              <a:xfrm>
                <a:off x="2109" y="1842"/>
                <a:ext cx="5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FF"/>
                  </a:solidFill>
                  <a:latin typeface="华文细黑" panose="02010600040101010101" pitchFamily="2" charset="-122"/>
                  <a:ea typeface="华文细黑" panose="02010600040101010101" pitchFamily="2" charset="-122"/>
                </a:endParaRPr>
              </a:p>
            </p:txBody>
          </p:sp>
        </p:grpSp>
        <p:sp>
          <p:nvSpPr>
            <p:cNvPr id="34" name="Text Box 17">
              <a:extLst>
                <a:ext uri="{FF2B5EF4-FFF2-40B4-BE49-F238E27FC236}">
                  <a16:creationId xmlns:a16="http://schemas.microsoft.com/office/drawing/2014/main" xmlns="" id="{43701C90-3C2C-490E-8239-01AEBDB8C550}"/>
                </a:ext>
              </a:extLst>
            </p:cNvPr>
            <p:cNvSpPr txBox="1">
              <a:spLocks noChangeArrowheads="1"/>
            </p:cNvSpPr>
            <p:nvPr/>
          </p:nvSpPr>
          <p:spPr bwMode="auto">
            <a:xfrm>
              <a:off x="3671088" y="2215353"/>
              <a:ext cx="1205779"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Tx/>
                <a:buNone/>
              </a:pPr>
              <a:r>
                <a:rPr lang="en-US" altLang="zh-CN" sz="1800" b="0">
                  <a:solidFill>
                    <a:srgbClr val="0000FF"/>
                  </a:solidFill>
                  <a:latin typeface="华文细黑" panose="02010600040101010101" pitchFamily="2" charset="-122"/>
                  <a:ea typeface="华文细黑" panose="02010600040101010101" pitchFamily="2" charset="-122"/>
                  <a:cs typeface="Arial" panose="020B0604020202020204" pitchFamily="34" charset="0"/>
                </a:rPr>
                <a:t>Interface</a:t>
              </a:r>
            </a:p>
          </p:txBody>
        </p:sp>
        <p:sp>
          <p:nvSpPr>
            <p:cNvPr id="35" name="Rectangle 18">
              <a:extLst>
                <a:ext uri="{FF2B5EF4-FFF2-40B4-BE49-F238E27FC236}">
                  <a16:creationId xmlns:a16="http://schemas.microsoft.com/office/drawing/2014/main" xmlns="" id="{AC068916-D0D4-4FE1-A50D-8D087AAACB03}"/>
                </a:ext>
              </a:extLst>
            </p:cNvPr>
            <p:cNvSpPr>
              <a:spLocks noChangeArrowheads="1"/>
            </p:cNvSpPr>
            <p:nvPr/>
          </p:nvSpPr>
          <p:spPr bwMode="auto">
            <a:xfrm>
              <a:off x="5080385" y="3368885"/>
              <a:ext cx="698350" cy="521459"/>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a:spcBef>
                  <a:spcPct val="0"/>
                </a:spcBef>
                <a:spcAft>
                  <a:spcPct val="0"/>
                </a:spcAft>
                <a:buClrTx/>
                <a:buFontTx/>
                <a:buNone/>
              </a:pPr>
              <a:r>
                <a:rPr lang="en-US" altLang="zh-CN" sz="1800" b="0">
                  <a:solidFill>
                    <a:srgbClr val="0000FF"/>
                  </a:solidFill>
                  <a:latin typeface="华文细黑" panose="02010600040101010101" pitchFamily="2" charset="-122"/>
                  <a:ea typeface="华文细黑" panose="02010600040101010101" pitchFamily="2" charset="-122"/>
                  <a:cs typeface="Arial" panose="020B0604020202020204" pitchFamily="34" charset="0"/>
                </a:rPr>
                <a:t>Client</a:t>
              </a:r>
            </a:p>
          </p:txBody>
        </p:sp>
        <p:sp>
          <p:nvSpPr>
            <p:cNvPr id="36" name="AutoShape 19">
              <a:extLst>
                <a:ext uri="{FF2B5EF4-FFF2-40B4-BE49-F238E27FC236}">
                  <a16:creationId xmlns:a16="http://schemas.microsoft.com/office/drawing/2014/main" xmlns="" id="{A6D8675B-AAED-4BF4-ACFA-E06E7A55AA94}"/>
                </a:ext>
              </a:extLst>
            </p:cNvPr>
            <p:cNvSpPr>
              <a:spLocks noChangeArrowheads="1"/>
            </p:cNvSpPr>
            <p:nvPr/>
          </p:nvSpPr>
          <p:spPr bwMode="auto">
            <a:xfrm>
              <a:off x="2288382" y="3304241"/>
              <a:ext cx="317687" cy="326092"/>
            </a:xfrm>
            <a:prstGeom prst="plus">
              <a:avLst>
                <a:gd name="adj" fmla="val 25000"/>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a:spcBef>
                  <a:spcPct val="0"/>
                </a:spcBef>
                <a:spcAft>
                  <a:spcPct val="0"/>
                </a:spcAft>
                <a:buClrTx/>
                <a:buFontTx/>
                <a:buNone/>
              </a:pPr>
              <a:endParaRPr lang="zh-CN" altLang="zh-CN" sz="1400" b="0">
                <a:solidFill>
                  <a:srgbClr val="0000FF"/>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37" name="AutoShape 20">
              <a:extLst>
                <a:ext uri="{FF2B5EF4-FFF2-40B4-BE49-F238E27FC236}">
                  <a16:creationId xmlns:a16="http://schemas.microsoft.com/office/drawing/2014/main" xmlns="" id="{4DA17721-F14E-4A85-8EF0-279DBBC82AFB}"/>
                </a:ext>
              </a:extLst>
            </p:cNvPr>
            <p:cNvSpPr>
              <a:spLocks noChangeArrowheads="1"/>
            </p:cNvSpPr>
            <p:nvPr/>
          </p:nvSpPr>
          <p:spPr bwMode="auto">
            <a:xfrm>
              <a:off x="2288382" y="4282516"/>
              <a:ext cx="317687" cy="326091"/>
            </a:xfrm>
            <a:prstGeom prst="plus">
              <a:avLst>
                <a:gd name="adj" fmla="val 25000"/>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a:spcBef>
                  <a:spcPct val="0"/>
                </a:spcBef>
                <a:spcAft>
                  <a:spcPct val="0"/>
                </a:spcAft>
                <a:buClrTx/>
                <a:buFontTx/>
                <a:buNone/>
              </a:pPr>
              <a:endParaRPr lang="zh-CN" altLang="zh-CN" sz="1400" b="0">
                <a:solidFill>
                  <a:srgbClr val="0000FF"/>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38" name="Text Box 21">
              <a:extLst>
                <a:ext uri="{FF2B5EF4-FFF2-40B4-BE49-F238E27FC236}">
                  <a16:creationId xmlns:a16="http://schemas.microsoft.com/office/drawing/2014/main" xmlns="" id="{BC6B9D35-C279-4DFA-9C2B-CBB98611A270}"/>
                </a:ext>
              </a:extLst>
            </p:cNvPr>
            <p:cNvSpPr txBox="1">
              <a:spLocks noChangeArrowheads="1"/>
            </p:cNvSpPr>
            <p:nvPr/>
          </p:nvSpPr>
          <p:spPr bwMode="auto">
            <a:xfrm>
              <a:off x="1979093" y="4678998"/>
              <a:ext cx="1144865"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Tx/>
                <a:buNone/>
              </a:pPr>
              <a:r>
                <a:rPr lang="en-US" altLang="zh-CN" sz="1800" b="0">
                  <a:solidFill>
                    <a:srgbClr val="0000FF"/>
                  </a:solidFill>
                  <a:latin typeface="华文细黑" panose="02010600040101010101" pitchFamily="2" charset="-122"/>
                  <a:ea typeface="华文细黑" panose="02010600040101010101" pitchFamily="2" charset="-122"/>
                  <a:cs typeface="Arial" panose="020B0604020202020204" pitchFamily="34" charset="0"/>
                </a:rPr>
                <a:t>Function</a:t>
              </a:r>
            </a:p>
          </p:txBody>
        </p:sp>
        <p:sp>
          <p:nvSpPr>
            <p:cNvPr id="39" name="Line 22">
              <a:extLst>
                <a:ext uri="{FF2B5EF4-FFF2-40B4-BE49-F238E27FC236}">
                  <a16:creationId xmlns:a16="http://schemas.microsoft.com/office/drawing/2014/main" xmlns="" id="{4CC9CD2D-7AB6-4634-950C-A1C88B20EC97}"/>
                </a:ext>
              </a:extLst>
            </p:cNvPr>
            <p:cNvSpPr>
              <a:spLocks noChangeShapeType="1"/>
            </p:cNvSpPr>
            <p:nvPr/>
          </p:nvSpPr>
          <p:spPr bwMode="auto">
            <a:xfrm>
              <a:off x="2629860" y="3447893"/>
              <a:ext cx="2387547" cy="0"/>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FF"/>
                </a:solidFill>
                <a:latin typeface="华文细黑" panose="02010600040101010101" pitchFamily="2" charset="-122"/>
                <a:ea typeface="华文细黑" panose="02010600040101010101" pitchFamily="2" charset="-122"/>
              </a:endParaRPr>
            </a:p>
          </p:txBody>
        </p:sp>
        <p:sp>
          <p:nvSpPr>
            <p:cNvPr id="40" name="Freeform 23">
              <a:extLst>
                <a:ext uri="{FF2B5EF4-FFF2-40B4-BE49-F238E27FC236}">
                  <a16:creationId xmlns:a16="http://schemas.microsoft.com/office/drawing/2014/main" xmlns="" id="{84B71F67-A472-4AC3-B78A-278006E72D03}"/>
                </a:ext>
              </a:extLst>
            </p:cNvPr>
            <p:cNvSpPr>
              <a:spLocks/>
            </p:cNvSpPr>
            <p:nvPr/>
          </p:nvSpPr>
          <p:spPr bwMode="auto">
            <a:xfrm>
              <a:off x="2604669" y="3643261"/>
              <a:ext cx="2412738" cy="195368"/>
            </a:xfrm>
            <a:custGeom>
              <a:avLst/>
              <a:gdLst>
                <a:gd name="T0" fmla="*/ 0 w 1406"/>
                <a:gd name="T1" fmla="*/ 2147483646 h 227"/>
                <a:gd name="T2" fmla="*/ 2147483646 w 1406"/>
                <a:gd name="T3" fmla="*/ 0 h 227"/>
                <a:gd name="T4" fmla="*/ 2147483646 w 1406"/>
                <a:gd name="T5" fmla="*/ 0 h 227"/>
                <a:gd name="T6" fmla="*/ 0 60000 65536"/>
                <a:gd name="T7" fmla="*/ 0 60000 65536"/>
                <a:gd name="T8" fmla="*/ 0 60000 65536"/>
              </a:gdLst>
              <a:ahLst/>
              <a:cxnLst>
                <a:cxn ang="T6">
                  <a:pos x="T0" y="T1"/>
                </a:cxn>
                <a:cxn ang="T7">
                  <a:pos x="T2" y="T3"/>
                </a:cxn>
                <a:cxn ang="T8">
                  <a:pos x="T4" y="T5"/>
                </a:cxn>
              </a:cxnLst>
              <a:rect l="0" t="0" r="r" b="b"/>
              <a:pathLst>
                <a:path w="1406" h="227">
                  <a:moveTo>
                    <a:pt x="0" y="227"/>
                  </a:moveTo>
                  <a:lnTo>
                    <a:pt x="272" y="0"/>
                  </a:lnTo>
                  <a:lnTo>
                    <a:pt x="1406" y="0"/>
                  </a:lnTo>
                </a:path>
              </a:pathLst>
            </a:custGeom>
            <a:noFill/>
            <a:ln w="9525" cap="flat" cmpd="sng">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FF"/>
                </a:solidFill>
                <a:latin typeface="华文细黑" panose="02010600040101010101" pitchFamily="2" charset="-122"/>
                <a:ea typeface="华文细黑" panose="02010600040101010101" pitchFamily="2" charset="-122"/>
              </a:endParaRPr>
            </a:p>
          </p:txBody>
        </p:sp>
        <p:sp>
          <p:nvSpPr>
            <p:cNvPr id="41" name="AutoShape 24">
              <a:extLst>
                <a:ext uri="{FF2B5EF4-FFF2-40B4-BE49-F238E27FC236}">
                  <a16:creationId xmlns:a16="http://schemas.microsoft.com/office/drawing/2014/main" xmlns="" id="{6488D185-C715-4277-861A-E168138253A1}"/>
                </a:ext>
              </a:extLst>
            </p:cNvPr>
            <p:cNvSpPr>
              <a:spLocks noChangeArrowheads="1"/>
            </p:cNvSpPr>
            <p:nvPr/>
          </p:nvSpPr>
          <p:spPr bwMode="auto">
            <a:xfrm>
              <a:off x="2288382" y="3771113"/>
              <a:ext cx="317687" cy="326091"/>
            </a:xfrm>
            <a:prstGeom prst="plus">
              <a:avLst>
                <a:gd name="adj" fmla="val 25000"/>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a:spcBef>
                  <a:spcPct val="0"/>
                </a:spcBef>
                <a:spcAft>
                  <a:spcPct val="0"/>
                </a:spcAft>
                <a:buClrTx/>
                <a:buFontTx/>
                <a:buNone/>
              </a:pPr>
              <a:endParaRPr lang="zh-CN" altLang="zh-CN" sz="1400" b="0">
                <a:solidFill>
                  <a:srgbClr val="0000FF"/>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42" name="Freeform 25">
              <a:extLst>
                <a:ext uri="{FF2B5EF4-FFF2-40B4-BE49-F238E27FC236}">
                  <a16:creationId xmlns:a16="http://schemas.microsoft.com/office/drawing/2014/main" xmlns="" id="{E53318B8-3E97-4586-9E90-78F7C57C10CC}"/>
                </a:ext>
              </a:extLst>
            </p:cNvPr>
            <p:cNvSpPr>
              <a:spLocks/>
            </p:cNvSpPr>
            <p:nvPr/>
          </p:nvSpPr>
          <p:spPr bwMode="auto">
            <a:xfrm>
              <a:off x="2604669" y="3773986"/>
              <a:ext cx="2412738" cy="650746"/>
            </a:xfrm>
            <a:custGeom>
              <a:avLst/>
              <a:gdLst>
                <a:gd name="T0" fmla="*/ 0 w 1406"/>
                <a:gd name="T1" fmla="*/ 2147483646 h 227"/>
                <a:gd name="T2" fmla="*/ 2147483646 w 1406"/>
                <a:gd name="T3" fmla="*/ 0 h 227"/>
                <a:gd name="T4" fmla="*/ 2147483646 w 1406"/>
                <a:gd name="T5" fmla="*/ 0 h 227"/>
                <a:gd name="T6" fmla="*/ 0 60000 65536"/>
                <a:gd name="T7" fmla="*/ 0 60000 65536"/>
                <a:gd name="T8" fmla="*/ 0 60000 65536"/>
              </a:gdLst>
              <a:ahLst/>
              <a:cxnLst>
                <a:cxn ang="T6">
                  <a:pos x="T0" y="T1"/>
                </a:cxn>
                <a:cxn ang="T7">
                  <a:pos x="T2" y="T3"/>
                </a:cxn>
                <a:cxn ang="T8">
                  <a:pos x="T4" y="T5"/>
                </a:cxn>
              </a:cxnLst>
              <a:rect l="0" t="0" r="r" b="b"/>
              <a:pathLst>
                <a:path w="1406" h="227">
                  <a:moveTo>
                    <a:pt x="0" y="227"/>
                  </a:moveTo>
                  <a:lnTo>
                    <a:pt x="272" y="0"/>
                  </a:lnTo>
                  <a:lnTo>
                    <a:pt x="1406" y="0"/>
                  </a:lnTo>
                </a:path>
              </a:pathLst>
            </a:custGeom>
            <a:noFill/>
            <a:ln w="9525" cap="flat" cmpd="sng">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FF"/>
                </a:solidFill>
                <a:latin typeface="华文细黑" panose="02010600040101010101" pitchFamily="2" charset="-122"/>
                <a:ea typeface="华文细黑" panose="02010600040101010101" pitchFamily="2" charset="-122"/>
              </a:endParaRPr>
            </a:p>
          </p:txBody>
        </p:sp>
      </p:grpSp>
    </p:spTree>
    <p:extLst>
      <p:ext uri="{BB962C8B-B14F-4D97-AF65-F5344CB8AC3E}">
        <p14:creationId xmlns:p14="http://schemas.microsoft.com/office/powerpoint/2010/main" val="3704416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randombar(horizontal)">
                                      <p:cBhvr>
                                        <p:cTn id="12" dur="500"/>
                                        <p:tgtEl>
                                          <p:spTgt spid="28"/>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randombar(horizontal)">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接口</a:t>
            </a:r>
            <a:r>
              <a:rPr lang="en-US" altLang="zh-CN"/>
              <a:t>(Interface)</a:t>
            </a:r>
            <a:r>
              <a:rPr lang="zh-CN" altLang="en-US"/>
              <a:t>与功能</a:t>
            </a:r>
            <a:r>
              <a:rPr lang="en-US" altLang="zh-CN"/>
              <a:t>(Function)</a:t>
            </a:r>
            <a:endParaRPr lang="zh-CN" altLang="en-US"/>
          </a:p>
        </p:txBody>
      </p:sp>
      <p:grpSp>
        <p:nvGrpSpPr>
          <p:cNvPr id="32" name="组合 31"/>
          <p:cNvGrpSpPr/>
          <p:nvPr/>
        </p:nvGrpSpPr>
        <p:grpSpPr>
          <a:xfrm>
            <a:off x="1878248" y="2364378"/>
            <a:ext cx="4443412" cy="2990850"/>
            <a:chOff x="1335323" y="2215353"/>
            <a:chExt cx="4443412" cy="2990850"/>
          </a:xfrm>
        </p:grpSpPr>
        <p:sp>
          <p:nvSpPr>
            <p:cNvPr id="5" name="Rectangle 4">
              <a:extLst>
                <a:ext uri="{FF2B5EF4-FFF2-40B4-BE49-F238E27FC236}">
                  <a16:creationId xmlns:a16="http://schemas.microsoft.com/office/drawing/2014/main" xmlns="" id="{F25C45D2-11D1-4524-81DB-D1A811F0FAAC}"/>
                </a:ext>
              </a:extLst>
            </p:cNvPr>
            <p:cNvSpPr>
              <a:spLocks noChangeArrowheads="1"/>
            </p:cNvSpPr>
            <p:nvPr/>
          </p:nvSpPr>
          <p:spPr bwMode="auto">
            <a:xfrm>
              <a:off x="1335323" y="2664987"/>
              <a:ext cx="1777365" cy="2475136"/>
            </a:xfrm>
            <a:prstGeom prst="rect">
              <a:avLst/>
            </a:prstGeom>
            <a:solidFill>
              <a:schemeClr val="accent5">
                <a:lumMod val="20000"/>
                <a:lumOff val="80000"/>
              </a:schemeClr>
            </a:solidFill>
            <a:ln w="9525">
              <a:solidFill>
                <a:schemeClr val="tx1"/>
              </a:solidFill>
              <a:miter lim="800000"/>
              <a:headEnd/>
              <a:tailEnd/>
            </a:ln>
            <a:effectLs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a:spcBef>
                  <a:spcPct val="0"/>
                </a:spcBef>
                <a:spcAft>
                  <a:spcPct val="0"/>
                </a:spcAft>
                <a:buClrTx/>
                <a:buFontTx/>
                <a:buNone/>
              </a:pPr>
              <a:r>
                <a:rPr lang="en-US" altLang="zh-CN" sz="1800" b="0">
                  <a:solidFill>
                    <a:srgbClr val="0000FF"/>
                  </a:solidFill>
                  <a:latin typeface="华文细黑" panose="02010600040101010101" pitchFamily="2" charset="-122"/>
                  <a:ea typeface="华文细黑" panose="02010600040101010101" pitchFamily="2" charset="-122"/>
                  <a:cs typeface="Arial" panose="020B0604020202020204" pitchFamily="34" charset="0"/>
                </a:rPr>
                <a:t>Component</a:t>
              </a:r>
            </a:p>
            <a:p>
              <a:pPr algn="ctr">
                <a:spcBef>
                  <a:spcPct val="0"/>
                </a:spcBef>
                <a:spcAft>
                  <a:spcPct val="0"/>
                </a:spcAft>
                <a:buClrTx/>
                <a:buFontTx/>
                <a:buNone/>
              </a:pPr>
              <a:endParaRPr lang="en-US" altLang="zh-CN" sz="1800" b="0">
                <a:solidFill>
                  <a:srgbClr val="0000FF"/>
                </a:solidFill>
                <a:latin typeface="华文细黑" panose="02010600040101010101" pitchFamily="2" charset="-122"/>
                <a:ea typeface="华文细黑" panose="02010600040101010101" pitchFamily="2" charset="-122"/>
                <a:cs typeface="Arial" panose="020B0604020202020204" pitchFamily="34" charset="0"/>
              </a:endParaRPr>
            </a:p>
            <a:p>
              <a:pPr algn="ctr">
                <a:spcBef>
                  <a:spcPct val="0"/>
                </a:spcBef>
                <a:spcAft>
                  <a:spcPct val="0"/>
                </a:spcAft>
                <a:buClrTx/>
                <a:buFontTx/>
                <a:buNone/>
              </a:pPr>
              <a:endParaRPr lang="en-US" altLang="zh-CN" sz="1800" b="0">
                <a:solidFill>
                  <a:srgbClr val="0000FF"/>
                </a:solidFill>
                <a:latin typeface="华文细黑" panose="02010600040101010101" pitchFamily="2" charset="-122"/>
                <a:ea typeface="华文细黑" panose="02010600040101010101" pitchFamily="2" charset="-122"/>
                <a:cs typeface="Arial" panose="020B0604020202020204" pitchFamily="34" charset="0"/>
              </a:endParaRPr>
            </a:p>
            <a:p>
              <a:pPr algn="ctr">
                <a:spcBef>
                  <a:spcPct val="0"/>
                </a:spcBef>
                <a:spcAft>
                  <a:spcPct val="0"/>
                </a:spcAft>
                <a:buClrTx/>
                <a:buFontTx/>
                <a:buNone/>
              </a:pPr>
              <a:endParaRPr lang="en-US" altLang="zh-CN" sz="1800" b="0">
                <a:solidFill>
                  <a:srgbClr val="0000FF"/>
                </a:solidFill>
                <a:latin typeface="华文细黑" panose="02010600040101010101" pitchFamily="2" charset="-122"/>
                <a:ea typeface="华文细黑" panose="02010600040101010101" pitchFamily="2" charset="-122"/>
                <a:cs typeface="Arial" panose="020B0604020202020204" pitchFamily="34" charset="0"/>
              </a:endParaRPr>
            </a:p>
            <a:p>
              <a:pPr algn="ctr">
                <a:spcBef>
                  <a:spcPct val="0"/>
                </a:spcBef>
                <a:spcAft>
                  <a:spcPct val="0"/>
                </a:spcAft>
                <a:buClrTx/>
                <a:buFontTx/>
                <a:buNone/>
              </a:pPr>
              <a:endParaRPr lang="en-US" altLang="zh-CN" sz="1800" b="0">
                <a:solidFill>
                  <a:srgbClr val="0000FF"/>
                </a:solidFill>
                <a:latin typeface="华文细黑" panose="02010600040101010101" pitchFamily="2" charset="-122"/>
                <a:ea typeface="华文细黑" panose="02010600040101010101" pitchFamily="2" charset="-122"/>
                <a:cs typeface="Arial" panose="020B0604020202020204" pitchFamily="34" charset="0"/>
              </a:endParaRPr>
            </a:p>
            <a:p>
              <a:pPr algn="ctr">
                <a:spcBef>
                  <a:spcPct val="0"/>
                </a:spcBef>
                <a:spcAft>
                  <a:spcPct val="0"/>
                </a:spcAft>
                <a:buClrTx/>
                <a:buFontTx/>
                <a:buNone/>
              </a:pPr>
              <a:endParaRPr lang="en-US" altLang="zh-CN" sz="1800" b="0">
                <a:solidFill>
                  <a:srgbClr val="0000FF"/>
                </a:solidFill>
                <a:latin typeface="华文细黑" panose="02010600040101010101" pitchFamily="2" charset="-122"/>
                <a:ea typeface="华文细黑" panose="02010600040101010101" pitchFamily="2" charset="-122"/>
                <a:cs typeface="Arial" panose="020B0604020202020204" pitchFamily="34" charset="0"/>
              </a:endParaRPr>
            </a:p>
            <a:p>
              <a:pPr algn="ctr">
                <a:spcBef>
                  <a:spcPct val="0"/>
                </a:spcBef>
                <a:spcAft>
                  <a:spcPct val="0"/>
                </a:spcAft>
                <a:buClrTx/>
                <a:buFontTx/>
                <a:buNone/>
              </a:pPr>
              <a:endParaRPr lang="en-US" altLang="zh-CN" sz="1800" b="0">
                <a:solidFill>
                  <a:srgbClr val="0000FF"/>
                </a:solidFill>
                <a:latin typeface="华文细黑" panose="02010600040101010101" pitchFamily="2" charset="-122"/>
                <a:ea typeface="华文细黑" panose="02010600040101010101" pitchFamily="2" charset="-122"/>
                <a:cs typeface="Arial" panose="020B0604020202020204" pitchFamily="34" charset="0"/>
              </a:endParaRPr>
            </a:p>
            <a:p>
              <a:pPr algn="ctr">
                <a:spcBef>
                  <a:spcPct val="0"/>
                </a:spcBef>
                <a:spcAft>
                  <a:spcPct val="0"/>
                </a:spcAft>
                <a:buClrTx/>
                <a:buFontTx/>
                <a:buNone/>
              </a:pPr>
              <a:endParaRPr lang="en-US" altLang="zh-CN" sz="1800" b="0">
                <a:solidFill>
                  <a:srgbClr val="0000FF"/>
                </a:solidFill>
                <a:latin typeface="华文细黑" panose="02010600040101010101" pitchFamily="2" charset="-122"/>
                <a:ea typeface="华文细黑" panose="02010600040101010101" pitchFamily="2" charset="-122"/>
                <a:cs typeface="Arial" panose="020B0604020202020204" pitchFamily="34" charset="0"/>
              </a:endParaRPr>
            </a:p>
            <a:p>
              <a:pPr algn="ctr">
                <a:spcBef>
                  <a:spcPct val="0"/>
                </a:spcBef>
                <a:spcAft>
                  <a:spcPct val="0"/>
                </a:spcAft>
                <a:buClrTx/>
                <a:buFontTx/>
                <a:buNone/>
              </a:pPr>
              <a:endParaRPr lang="en-US" altLang="zh-CN" sz="1800" b="0">
                <a:solidFill>
                  <a:srgbClr val="0000FF"/>
                </a:solidFill>
                <a:latin typeface="华文细黑" panose="02010600040101010101" pitchFamily="2" charset="-122"/>
                <a:ea typeface="华文细黑" panose="02010600040101010101" pitchFamily="2" charset="-122"/>
                <a:cs typeface="Arial" panose="020B0604020202020204" pitchFamily="34" charset="0"/>
              </a:endParaRPr>
            </a:p>
          </p:txBody>
        </p:sp>
        <p:grpSp>
          <p:nvGrpSpPr>
            <p:cNvPr id="6" name="Group 5">
              <a:extLst>
                <a:ext uri="{FF2B5EF4-FFF2-40B4-BE49-F238E27FC236}">
                  <a16:creationId xmlns:a16="http://schemas.microsoft.com/office/drawing/2014/main" xmlns="" id="{47B702F1-85EA-48C4-AACE-70257AB41C72}"/>
                </a:ext>
              </a:extLst>
            </p:cNvPr>
            <p:cNvGrpSpPr>
              <a:grpSpLocks/>
            </p:cNvGrpSpPr>
            <p:nvPr/>
          </p:nvGrpSpPr>
          <p:grpSpPr bwMode="auto">
            <a:xfrm>
              <a:off x="3112688" y="2600342"/>
              <a:ext cx="1269346" cy="521460"/>
              <a:chOff x="2109" y="1661"/>
              <a:chExt cx="907" cy="363"/>
            </a:xfrm>
          </p:grpSpPr>
          <p:sp>
            <p:nvSpPr>
              <p:cNvPr id="25" name="Oval 6">
                <a:extLst>
                  <a:ext uri="{FF2B5EF4-FFF2-40B4-BE49-F238E27FC236}">
                    <a16:creationId xmlns:a16="http://schemas.microsoft.com/office/drawing/2014/main" xmlns="" id="{C16712EB-C07C-40C2-96D8-076C7CC10CB6}"/>
                  </a:ext>
                </a:extLst>
              </p:cNvPr>
              <p:cNvSpPr>
                <a:spLocks noChangeArrowheads="1"/>
              </p:cNvSpPr>
              <p:nvPr/>
            </p:nvSpPr>
            <p:spPr bwMode="auto">
              <a:xfrm>
                <a:off x="2653" y="1661"/>
                <a:ext cx="363" cy="363"/>
              </a:xfrm>
              <a:prstGeom prst="ellipse">
                <a:avLst/>
              </a:prstGeom>
              <a:solidFill>
                <a:schemeClr val="accent5">
                  <a:lumMod val="20000"/>
                  <a:lumOff val="8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Tx/>
                  <a:buNone/>
                </a:pPr>
                <a:endParaRPr lang="zh-CN" altLang="en-US" sz="1800" b="0">
                  <a:solidFill>
                    <a:srgbClr val="0000FF"/>
                  </a:solidFill>
                  <a:latin typeface="华文细黑" panose="02010600040101010101" pitchFamily="2" charset="-122"/>
                  <a:ea typeface="华文细黑" panose="02010600040101010101" pitchFamily="2" charset="-122"/>
                </a:endParaRPr>
              </a:p>
            </p:txBody>
          </p:sp>
          <p:sp>
            <p:nvSpPr>
              <p:cNvPr id="26" name="Line 7">
                <a:extLst>
                  <a:ext uri="{FF2B5EF4-FFF2-40B4-BE49-F238E27FC236}">
                    <a16:creationId xmlns:a16="http://schemas.microsoft.com/office/drawing/2014/main" xmlns="" id="{C3ECA788-0B73-4C59-8ECD-33844E249032}"/>
                  </a:ext>
                </a:extLst>
              </p:cNvPr>
              <p:cNvSpPr>
                <a:spLocks noChangeShapeType="1"/>
              </p:cNvSpPr>
              <p:nvPr/>
            </p:nvSpPr>
            <p:spPr bwMode="auto">
              <a:xfrm>
                <a:off x="2109" y="1842"/>
                <a:ext cx="5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FF"/>
                  </a:solidFill>
                  <a:latin typeface="华文细黑" panose="02010600040101010101" pitchFamily="2" charset="-122"/>
                  <a:ea typeface="华文细黑" panose="02010600040101010101" pitchFamily="2" charset="-122"/>
                </a:endParaRPr>
              </a:p>
            </p:txBody>
          </p:sp>
        </p:grpSp>
        <p:grpSp>
          <p:nvGrpSpPr>
            <p:cNvPr id="7" name="Group 8">
              <a:extLst>
                <a:ext uri="{FF2B5EF4-FFF2-40B4-BE49-F238E27FC236}">
                  <a16:creationId xmlns:a16="http://schemas.microsoft.com/office/drawing/2014/main" xmlns="" id="{02EE80AD-AE07-46C3-AB10-032947F5DDDA}"/>
                </a:ext>
              </a:extLst>
            </p:cNvPr>
            <p:cNvGrpSpPr>
              <a:grpSpLocks/>
            </p:cNvGrpSpPr>
            <p:nvPr/>
          </p:nvGrpSpPr>
          <p:grpSpPr bwMode="auto">
            <a:xfrm>
              <a:off x="3112688" y="3294186"/>
              <a:ext cx="1269346" cy="521459"/>
              <a:chOff x="2109" y="1661"/>
              <a:chExt cx="907" cy="363"/>
            </a:xfrm>
          </p:grpSpPr>
          <p:sp>
            <p:nvSpPr>
              <p:cNvPr id="23" name="Oval 9">
                <a:extLst>
                  <a:ext uri="{FF2B5EF4-FFF2-40B4-BE49-F238E27FC236}">
                    <a16:creationId xmlns:a16="http://schemas.microsoft.com/office/drawing/2014/main" xmlns="" id="{84AB4414-F6E7-41F6-8790-0065F17CAB94}"/>
                  </a:ext>
                </a:extLst>
              </p:cNvPr>
              <p:cNvSpPr>
                <a:spLocks noChangeArrowheads="1"/>
              </p:cNvSpPr>
              <p:nvPr/>
            </p:nvSpPr>
            <p:spPr bwMode="auto">
              <a:xfrm>
                <a:off x="2653" y="1661"/>
                <a:ext cx="363" cy="363"/>
              </a:xfrm>
              <a:prstGeom prst="ellipse">
                <a:avLst/>
              </a:prstGeom>
              <a:solidFill>
                <a:schemeClr val="accent5">
                  <a:lumMod val="20000"/>
                  <a:lumOff val="8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Tx/>
                  <a:buNone/>
                </a:pPr>
                <a:endParaRPr lang="zh-CN" altLang="en-US" sz="1800" b="0">
                  <a:solidFill>
                    <a:srgbClr val="0000FF"/>
                  </a:solidFill>
                  <a:latin typeface="华文细黑" panose="02010600040101010101" pitchFamily="2" charset="-122"/>
                  <a:ea typeface="华文细黑" panose="02010600040101010101" pitchFamily="2" charset="-122"/>
                </a:endParaRPr>
              </a:p>
            </p:txBody>
          </p:sp>
          <p:sp>
            <p:nvSpPr>
              <p:cNvPr id="24" name="Line 10">
                <a:extLst>
                  <a:ext uri="{FF2B5EF4-FFF2-40B4-BE49-F238E27FC236}">
                    <a16:creationId xmlns:a16="http://schemas.microsoft.com/office/drawing/2014/main" xmlns="" id="{A4EE2ABD-78F2-44A5-9798-2BF50587156A}"/>
                  </a:ext>
                </a:extLst>
              </p:cNvPr>
              <p:cNvSpPr>
                <a:spLocks noChangeShapeType="1"/>
              </p:cNvSpPr>
              <p:nvPr/>
            </p:nvSpPr>
            <p:spPr bwMode="auto">
              <a:xfrm>
                <a:off x="2109" y="1842"/>
                <a:ext cx="5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FF"/>
                  </a:solidFill>
                  <a:latin typeface="华文细黑" panose="02010600040101010101" pitchFamily="2" charset="-122"/>
                  <a:ea typeface="华文细黑" panose="02010600040101010101" pitchFamily="2" charset="-122"/>
                </a:endParaRPr>
              </a:p>
            </p:txBody>
          </p:sp>
        </p:grpSp>
        <p:grpSp>
          <p:nvGrpSpPr>
            <p:cNvPr id="8" name="Group 11">
              <a:extLst>
                <a:ext uri="{FF2B5EF4-FFF2-40B4-BE49-F238E27FC236}">
                  <a16:creationId xmlns:a16="http://schemas.microsoft.com/office/drawing/2014/main" xmlns="" id="{782BEA25-D9A8-430B-B707-A2446E5AD2BD}"/>
                </a:ext>
              </a:extLst>
            </p:cNvPr>
            <p:cNvGrpSpPr>
              <a:grpSpLocks/>
            </p:cNvGrpSpPr>
            <p:nvPr/>
          </p:nvGrpSpPr>
          <p:grpSpPr bwMode="auto">
            <a:xfrm>
              <a:off x="3112688" y="3989465"/>
              <a:ext cx="1269346" cy="521459"/>
              <a:chOff x="2109" y="1661"/>
              <a:chExt cx="907" cy="363"/>
            </a:xfrm>
          </p:grpSpPr>
          <p:sp>
            <p:nvSpPr>
              <p:cNvPr id="21" name="Oval 12">
                <a:extLst>
                  <a:ext uri="{FF2B5EF4-FFF2-40B4-BE49-F238E27FC236}">
                    <a16:creationId xmlns:a16="http://schemas.microsoft.com/office/drawing/2014/main" xmlns="" id="{619D800D-0116-4922-9648-C29E2B37225F}"/>
                  </a:ext>
                </a:extLst>
              </p:cNvPr>
              <p:cNvSpPr>
                <a:spLocks noChangeArrowheads="1"/>
              </p:cNvSpPr>
              <p:nvPr/>
            </p:nvSpPr>
            <p:spPr bwMode="auto">
              <a:xfrm>
                <a:off x="2653" y="1661"/>
                <a:ext cx="363" cy="363"/>
              </a:xfrm>
              <a:prstGeom prst="ellipse">
                <a:avLst/>
              </a:prstGeom>
              <a:solidFill>
                <a:schemeClr val="accent5">
                  <a:lumMod val="20000"/>
                  <a:lumOff val="8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Tx/>
                  <a:buNone/>
                </a:pPr>
                <a:endParaRPr lang="zh-CN" altLang="en-US" sz="1800" b="0">
                  <a:solidFill>
                    <a:srgbClr val="0000FF"/>
                  </a:solidFill>
                  <a:latin typeface="华文细黑" panose="02010600040101010101" pitchFamily="2" charset="-122"/>
                  <a:ea typeface="华文细黑" panose="02010600040101010101" pitchFamily="2" charset="-122"/>
                </a:endParaRPr>
              </a:p>
            </p:txBody>
          </p:sp>
          <p:sp>
            <p:nvSpPr>
              <p:cNvPr id="22" name="Line 13">
                <a:extLst>
                  <a:ext uri="{FF2B5EF4-FFF2-40B4-BE49-F238E27FC236}">
                    <a16:creationId xmlns:a16="http://schemas.microsoft.com/office/drawing/2014/main" xmlns="" id="{A17A6817-BF64-4D33-8200-8C8CC477CF0F}"/>
                  </a:ext>
                </a:extLst>
              </p:cNvPr>
              <p:cNvSpPr>
                <a:spLocks noChangeShapeType="1"/>
              </p:cNvSpPr>
              <p:nvPr/>
            </p:nvSpPr>
            <p:spPr bwMode="auto">
              <a:xfrm>
                <a:off x="2109" y="1842"/>
                <a:ext cx="5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FF"/>
                  </a:solidFill>
                  <a:latin typeface="华文细黑" panose="02010600040101010101" pitchFamily="2" charset="-122"/>
                  <a:ea typeface="华文细黑" panose="02010600040101010101" pitchFamily="2" charset="-122"/>
                </a:endParaRPr>
              </a:p>
            </p:txBody>
          </p:sp>
        </p:grpSp>
        <p:grpSp>
          <p:nvGrpSpPr>
            <p:cNvPr id="9" name="Group 14">
              <a:extLst>
                <a:ext uri="{FF2B5EF4-FFF2-40B4-BE49-F238E27FC236}">
                  <a16:creationId xmlns:a16="http://schemas.microsoft.com/office/drawing/2014/main" xmlns="" id="{124C894A-1F26-42EC-A5F0-7AA9DCCD7C02}"/>
                </a:ext>
              </a:extLst>
            </p:cNvPr>
            <p:cNvGrpSpPr>
              <a:grpSpLocks/>
            </p:cNvGrpSpPr>
            <p:nvPr/>
          </p:nvGrpSpPr>
          <p:grpSpPr bwMode="auto">
            <a:xfrm>
              <a:off x="3112688" y="4684744"/>
              <a:ext cx="1269346" cy="521459"/>
              <a:chOff x="2109" y="1661"/>
              <a:chExt cx="907" cy="363"/>
            </a:xfrm>
          </p:grpSpPr>
          <p:sp>
            <p:nvSpPr>
              <p:cNvPr id="19" name="Oval 15">
                <a:extLst>
                  <a:ext uri="{FF2B5EF4-FFF2-40B4-BE49-F238E27FC236}">
                    <a16:creationId xmlns:a16="http://schemas.microsoft.com/office/drawing/2014/main" xmlns="" id="{58D18A79-1DD1-4D89-9817-DCA258CDBEEA}"/>
                  </a:ext>
                </a:extLst>
              </p:cNvPr>
              <p:cNvSpPr>
                <a:spLocks noChangeArrowheads="1"/>
              </p:cNvSpPr>
              <p:nvPr/>
            </p:nvSpPr>
            <p:spPr bwMode="auto">
              <a:xfrm>
                <a:off x="2653" y="1661"/>
                <a:ext cx="363" cy="363"/>
              </a:xfrm>
              <a:prstGeom prst="ellipse">
                <a:avLst/>
              </a:prstGeom>
              <a:solidFill>
                <a:schemeClr val="accent5">
                  <a:lumMod val="20000"/>
                  <a:lumOff val="8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Tx/>
                  <a:buNone/>
                </a:pPr>
                <a:endParaRPr lang="zh-CN" altLang="en-US" sz="1800" b="0">
                  <a:solidFill>
                    <a:srgbClr val="0000FF"/>
                  </a:solidFill>
                  <a:latin typeface="华文细黑" panose="02010600040101010101" pitchFamily="2" charset="-122"/>
                  <a:ea typeface="华文细黑" panose="02010600040101010101" pitchFamily="2" charset="-122"/>
                </a:endParaRPr>
              </a:p>
            </p:txBody>
          </p:sp>
          <p:sp>
            <p:nvSpPr>
              <p:cNvPr id="20" name="Line 16">
                <a:extLst>
                  <a:ext uri="{FF2B5EF4-FFF2-40B4-BE49-F238E27FC236}">
                    <a16:creationId xmlns:a16="http://schemas.microsoft.com/office/drawing/2014/main" xmlns="" id="{904641F7-9413-4DD6-8BA9-4276DAF09A0D}"/>
                  </a:ext>
                </a:extLst>
              </p:cNvPr>
              <p:cNvSpPr>
                <a:spLocks noChangeShapeType="1"/>
              </p:cNvSpPr>
              <p:nvPr/>
            </p:nvSpPr>
            <p:spPr bwMode="auto">
              <a:xfrm>
                <a:off x="2109" y="1842"/>
                <a:ext cx="5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FF"/>
                  </a:solidFill>
                  <a:latin typeface="华文细黑" panose="02010600040101010101" pitchFamily="2" charset="-122"/>
                  <a:ea typeface="华文细黑" panose="02010600040101010101" pitchFamily="2" charset="-122"/>
                </a:endParaRPr>
              </a:p>
            </p:txBody>
          </p:sp>
        </p:grpSp>
        <p:sp>
          <p:nvSpPr>
            <p:cNvPr id="10" name="Text Box 17">
              <a:extLst>
                <a:ext uri="{FF2B5EF4-FFF2-40B4-BE49-F238E27FC236}">
                  <a16:creationId xmlns:a16="http://schemas.microsoft.com/office/drawing/2014/main" xmlns="" id="{43701C90-3C2C-490E-8239-01AEBDB8C550}"/>
                </a:ext>
              </a:extLst>
            </p:cNvPr>
            <p:cNvSpPr txBox="1">
              <a:spLocks noChangeArrowheads="1"/>
            </p:cNvSpPr>
            <p:nvPr/>
          </p:nvSpPr>
          <p:spPr bwMode="auto">
            <a:xfrm>
              <a:off x="3671088" y="2215353"/>
              <a:ext cx="1205779"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Tx/>
                <a:buNone/>
              </a:pPr>
              <a:r>
                <a:rPr lang="en-US" altLang="zh-CN" sz="1800" b="0">
                  <a:solidFill>
                    <a:srgbClr val="0000FF"/>
                  </a:solidFill>
                  <a:latin typeface="华文细黑" panose="02010600040101010101" pitchFamily="2" charset="-122"/>
                  <a:ea typeface="华文细黑" panose="02010600040101010101" pitchFamily="2" charset="-122"/>
                  <a:cs typeface="Arial" panose="020B0604020202020204" pitchFamily="34" charset="0"/>
                </a:rPr>
                <a:t>Interface</a:t>
              </a:r>
            </a:p>
          </p:txBody>
        </p:sp>
        <p:sp>
          <p:nvSpPr>
            <p:cNvPr id="11" name="Rectangle 18">
              <a:extLst>
                <a:ext uri="{FF2B5EF4-FFF2-40B4-BE49-F238E27FC236}">
                  <a16:creationId xmlns:a16="http://schemas.microsoft.com/office/drawing/2014/main" xmlns="" id="{AC068916-D0D4-4FE1-A50D-8D087AAACB03}"/>
                </a:ext>
              </a:extLst>
            </p:cNvPr>
            <p:cNvSpPr>
              <a:spLocks noChangeArrowheads="1"/>
            </p:cNvSpPr>
            <p:nvPr/>
          </p:nvSpPr>
          <p:spPr bwMode="auto">
            <a:xfrm>
              <a:off x="5080385" y="3368885"/>
              <a:ext cx="698350" cy="521459"/>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a:spcBef>
                  <a:spcPct val="0"/>
                </a:spcBef>
                <a:spcAft>
                  <a:spcPct val="0"/>
                </a:spcAft>
                <a:buClrTx/>
                <a:buFontTx/>
                <a:buNone/>
              </a:pPr>
              <a:r>
                <a:rPr lang="en-US" altLang="zh-CN" sz="1800" b="0">
                  <a:solidFill>
                    <a:srgbClr val="0000FF"/>
                  </a:solidFill>
                  <a:latin typeface="华文细黑" panose="02010600040101010101" pitchFamily="2" charset="-122"/>
                  <a:ea typeface="华文细黑" panose="02010600040101010101" pitchFamily="2" charset="-122"/>
                  <a:cs typeface="Arial" panose="020B0604020202020204" pitchFamily="34" charset="0"/>
                </a:rPr>
                <a:t>Client</a:t>
              </a:r>
            </a:p>
          </p:txBody>
        </p:sp>
        <p:sp>
          <p:nvSpPr>
            <p:cNvPr id="12" name="AutoShape 19">
              <a:extLst>
                <a:ext uri="{FF2B5EF4-FFF2-40B4-BE49-F238E27FC236}">
                  <a16:creationId xmlns:a16="http://schemas.microsoft.com/office/drawing/2014/main" xmlns="" id="{A6D8675B-AAED-4BF4-ACFA-E06E7A55AA94}"/>
                </a:ext>
              </a:extLst>
            </p:cNvPr>
            <p:cNvSpPr>
              <a:spLocks noChangeArrowheads="1"/>
            </p:cNvSpPr>
            <p:nvPr/>
          </p:nvSpPr>
          <p:spPr bwMode="auto">
            <a:xfrm>
              <a:off x="2288382" y="3304241"/>
              <a:ext cx="317687" cy="326092"/>
            </a:xfrm>
            <a:prstGeom prst="plus">
              <a:avLst>
                <a:gd name="adj" fmla="val 25000"/>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a:spcBef>
                  <a:spcPct val="0"/>
                </a:spcBef>
                <a:spcAft>
                  <a:spcPct val="0"/>
                </a:spcAft>
                <a:buClrTx/>
                <a:buFontTx/>
                <a:buNone/>
              </a:pPr>
              <a:endParaRPr lang="zh-CN" altLang="zh-CN" sz="1400" b="0">
                <a:solidFill>
                  <a:srgbClr val="0000FF"/>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13" name="AutoShape 20">
              <a:extLst>
                <a:ext uri="{FF2B5EF4-FFF2-40B4-BE49-F238E27FC236}">
                  <a16:creationId xmlns:a16="http://schemas.microsoft.com/office/drawing/2014/main" xmlns="" id="{4DA17721-F14E-4A85-8EF0-279DBBC82AFB}"/>
                </a:ext>
              </a:extLst>
            </p:cNvPr>
            <p:cNvSpPr>
              <a:spLocks noChangeArrowheads="1"/>
            </p:cNvSpPr>
            <p:nvPr/>
          </p:nvSpPr>
          <p:spPr bwMode="auto">
            <a:xfrm>
              <a:off x="2288382" y="4282516"/>
              <a:ext cx="317687" cy="326091"/>
            </a:xfrm>
            <a:prstGeom prst="plus">
              <a:avLst>
                <a:gd name="adj" fmla="val 25000"/>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a:spcBef>
                  <a:spcPct val="0"/>
                </a:spcBef>
                <a:spcAft>
                  <a:spcPct val="0"/>
                </a:spcAft>
                <a:buClrTx/>
                <a:buFontTx/>
                <a:buNone/>
              </a:pPr>
              <a:endParaRPr lang="zh-CN" altLang="zh-CN" sz="1400" b="0">
                <a:solidFill>
                  <a:srgbClr val="0000FF"/>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14" name="Text Box 21">
              <a:extLst>
                <a:ext uri="{FF2B5EF4-FFF2-40B4-BE49-F238E27FC236}">
                  <a16:creationId xmlns:a16="http://schemas.microsoft.com/office/drawing/2014/main" xmlns="" id="{BC6B9D35-C279-4DFA-9C2B-CBB98611A270}"/>
                </a:ext>
              </a:extLst>
            </p:cNvPr>
            <p:cNvSpPr txBox="1">
              <a:spLocks noChangeArrowheads="1"/>
            </p:cNvSpPr>
            <p:nvPr/>
          </p:nvSpPr>
          <p:spPr bwMode="auto">
            <a:xfrm>
              <a:off x="1979093" y="4678998"/>
              <a:ext cx="1144865"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Tx/>
                <a:buNone/>
              </a:pPr>
              <a:r>
                <a:rPr lang="en-US" altLang="zh-CN" sz="1800" b="0">
                  <a:solidFill>
                    <a:srgbClr val="0000FF"/>
                  </a:solidFill>
                  <a:latin typeface="华文细黑" panose="02010600040101010101" pitchFamily="2" charset="-122"/>
                  <a:ea typeface="华文细黑" panose="02010600040101010101" pitchFamily="2" charset="-122"/>
                  <a:cs typeface="Arial" panose="020B0604020202020204" pitchFamily="34" charset="0"/>
                </a:rPr>
                <a:t>Function</a:t>
              </a:r>
            </a:p>
          </p:txBody>
        </p:sp>
        <p:sp>
          <p:nvSpPr>
            <p:cNvPr id="15" name="Line 22">
              <a:extLst>
                <a:ext uri="{FF2B5EF4-FFF2-40B4-BE49-F238E27FC236}">
                  <a16:creationId xmlns:a16="http://schemas.microsoft.com/office/drawing/2014/main" xmlns="" id="{4CC9CD2D-7AB6-4634-950C-A1C88B20EC97}"/>
                </a:ext>
              </a:extLst>
            </p:cNvPr>
            <p:cNvSpPr>
              <a:spLocks noChangeShapeType="1"/>
            </p:cNvSpPr>
            <p:nvPr/>
          </p:nvSpPr>
          <p:spPr bwMode="auto">
            <a:xfrm>
              <a:off x="2629860" y="3447893"/>
              <a:ext cx="2387547" cy="0"/>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FF"/>
                </a:solidFill>
                <a:latin typeface="华文细黑" panose="02010600040101010101" pitchFamily="2" charset="-122"/>
                <a:ea typeface="华文细黑" panose="02010600040101010101" pitchFamily="2" charset="-122"/>
              </a:endParaRPr>
            </a:p>
          </p:txBody>
        </p:sp>
        <p:sp>
          <p:nvSpPr>
            <p:cNvPr id="16" name="Freeform 23">
              <a:extLst>
                <a:ext uri="{FF2B5EF4-FFF2-40B4-BE49-F238E27FC236}">
                  <a16:creationId xmlns:a16="http://schemas.microsoft.com/office/drawing/2014/main" xmlns="" id="{84B71F67-A472-4AC3-B78A-278006E72D03}"/>
                </a:ext>
              </a:extLst>
            </p:cNvPr>
            <p:cNvSpPr>
              <a:spLocks/>
            </p:cNvSpPr>
            <p:nvPr/>
          </p:nvSpPr>
          <p:spPr bwMode="auto">
            <a:xfrm>
              <a:off x="2604669" y="3643261"/>
              <a:ext cx="2412738" cy="195368"/>
            </a:xfrm>
            <a:custGeom>
              <a:avLst/>
              <a:gdLst>
                <a:gd name="T0" fmla="*/ 0 w 1406"/>
                <a:gd name="T1" fmla="*/ 2147483646 h 227"/>
                <a:gd name="T2" fmla="*/ 2147483646 w 1406"/>
                <a:gd name="T3" fmla="*/ 0 h 227"/>
                <a:gd name="T4" fmla="*/ 2147483646 w 1406"/>
                <a:gd name="T5" fmla="*/ 0 h 227"/>
                <a:gd name="T6" fmla="*/ 0 60000 65536"/>
                <a:gd name="T7" fmla="*/ 0 60000 65536"/>
                <a:gd name="T8" fmla="*/ 0 60000 65536"/>
              </a:gdLst>
              <a:ahLst/>
              <a:cxnLst>
                <a:cxn ang="T6">
                  <a:pos x="T0" y="T1"/>
                </a:cxn>
                <a:cxn ang="T7">
                  <a:pos x="T2" y="T3"/>
                </a:cxn>
                <a:cxn ang="T8">
                  <a:pos x="T4" y="T5"/>
                </a:cxn>
              </a:cxnLst>
              <a:rect l="0" t="0" r="r" b="b"/>
              <a:pathLst>
                <a:path w="1406" h="227">
                  <a:moveTo>
                    <a:pt x="0" y="227"/>
                  </a:moveTo>
                  <a:lnTo>
                    <a:pt x="272" y="0"/>
                  </a:lnTo>
                  <a:lnTo>
                    <a:pt x="1406" y="0"/>
                  </a:lnTo>
                </a:path>
              </a:pathLst>
            </a:custGeom>
            <a:noFill/>
            <a:ln w="9525" cap="flat" cmpd="sng">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FF"/>
                </a:solidFill>
                <a:latin typeface="华文细黑" panose="02010600040101010101" pitchFamily="2" charset="-122"/>
                <a:ea typeface="华文细黑" panose="02010600040101010101" pitchFamily="2" charset="-122"/>
              </a:endParaRPr>
            </a:p>
          </p:txBody>
        </p:sp>
        <p:sp>
          <p:nvSpPr>
            <p:cNvPr id="17" name="AutoShape 24">
              <a:extLst>
                <a:ext uri="{FF2B5EF4-FFF2-40B4-BE49-F238E27FC236}">
                  <a16:creationId xmlns:a16="http://schemas.microsoft.com/office/drawing/2014/main" xmlns="" id="{6488D185-C715-4277-861A-E168138253A1}"/>
                </a:ext>
              </a:extLst>
            </p:cNvPr>
            <p:cNvSpPr>
              <a:spLocks noChangeArrowheads="1"/>
            </p:cNvSpPr>
            <p:nvPr/>
          </p:nvSpPr>
          <p:spPr bwMode="auto">
            <a:xfrm>
              <a:off x="2288382" y="3771113"/>
              <a:ext cx="317687" cy="326091"/>
            </a:xfrm>
            <a:prstGeom prst="plus">
              <a:avLst>
                <a:gd name="adj" fmla="val 25000"/>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a:spcBef>
                  <a:spcPct val="0"/>
                </a:spcBef>
                <a:spcAft>
                  <a:spcPct val="0"/>
                </a:spcAft>
                <a:buClrTx/>
                <a:buFontTx/>
                <a:buNone/>
              </a:pPr>
              <a:endParaRPr lang="zh-CN" altLang="zh-CN" sz="1400" b="0">
                <a:solidFill>
                  <a:srgbClr val="0000FF"/>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18" name="Freeform 25">
              <a:extLst>
                <a:ext uri="{FF2B5EF4-FFF2-40B4-BE49-F238E27FC236}">
                  <a16:creationId xmlns:a16="http://schemas.microsoft.com/office/drawing/2014/main" xmlns="" id="{E53318B8-3E97-4586-9E90-78F7C57C10CC}"/>
                </a:ext>
              </a:extLst>
            </p:cNvPr>
            <p:cNvSpPr>
              <a:spLocks/>
            </p:cNvSpPr>
            <p:nvPr/>
          </p:nvSpPr>
          <p:spPr bwMode="auto">
            <a:xfrm>
              <a:off x="2604669" y="3773986"/>
              <a:ext cx="2412738" cy="650746"/>
            </a:xfrm>
            <a:custGeom>
              <a:avLst/>
              <a:gdLst>
                <a:gd name="T0" fmla="*/ 0 w 1406"/>
                <a:gd name="T1" fmla="*/ 2147483646 h 227"/>
                <a:gd name="T2" fmla="*/ 2147483646 w 1406"/>
                <a:gd name="T3" fmla="*/ 0 h 227"/>
                <a:gd name="T4" fmla="*/ 2147483646 w 1406"/>
                <a:gd name="T5" fmla="*/ 0 h 227"/>
                <a:gd name="T6" fmla="*/ 0 60000 65536"/>
                <a:gd name="T7" fmla="*/ 0 60000 65536"/>
                <a:gd name="T8" fmla="*/ 0 60000 65536"/>
              </a:gdLst>
              <a:ahLst/>
              <a:cxnLst>
                <a:cxn ang="T6">
                  <a:pos x="T0" y="T1"/>
                </a:cxn>
                <a:cxn ang="T7">
                  <a:pos x="T2" y="T3"/>
                </a:cxn>
                <a:cxn ang="T8">
                  <a:pos x="T4" y="T5"/>
                </a:cxn>
              </a:cxnLst>
              <a:rect l="0" t="0" r="r" b="b"/>
              <a:pathLst>
                <a:path w="1406" h="227">
                  <a:moveTo>
                    <a:pt x="0" y="227"/>
                  </a:moveTo>
                  <a:lnTo>
                    <a:pt x="272" y="0"/>
                  </a:lnTo>
                  <a:lnTo>
                    <a:pt x="1406" y="0"/>
                  </a:lnTo>
                </a:path>
              </a:pathLst>
            </a:custGeom>
            <a:noFill/>
            <a:ln w="9525" cap="flat" cmpd="sng">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FF"/>
                </a:solidFill>
                <a:latin typeface="华文细黑" panose="02010600040101010101" pitchFamily="2" charset="-122"/>
                <a:ea typeface="华文细黑" panose="02010600040101010101" pitchFamily="2" charset="-122"/>
              </a:endParaRPr>
            </a:p>
          </p:txBody>
        </p:sp>
      </p:grpSp>
      <p:sp>
        <p:nvSpPr>
          <p:cNvPr id="27" name="矩形 26"/>
          <p:cNvSpPr/>
          <p:nvPr/>
        </p:nvSpPr>
        <p:spPr>
          <a:xfrm>
            <a:off x="598232" y="1406960"/>
            <a:ext cx="3760787" cy="1015663"/>
          </a:xfrm>
          <a:prstGeom prst="rect">
            <a:avLst/>
          </a:prstGeom>
        </p:spPr>
        <p:txBody>
          <a:bodyPr wrap="square">
            <a:spAutoFit/>
          </a:bodyPr>
          <a:lstStyle/>
          <a:p>
            <a:r>
              <a:rPr lang="zh-CN" altLang="en-US" sz="2000">
                <a:solidFill>
                  <a:srgbClr val="000000"/>
                </a:solidFill>
                <a:latin typeface="华文细黑" panose="02010600040101010101" pitchFamily="2" charset="-122"/>
                <a:ea typeface="华文细黑" panose="02010600040101010101" pitchFamily="2" charset="-122"/>
              </a:rPr>
              <a:t>构件作为一个封装的实体，只能通过其接口</a:t>
            </a:r>
            <a:r>
              <a:rPr lang="en-US" altLang="zh-CN" sz="2000">
                <a:solidFill>
                  <a:srgbClr val="000000"/>
                </a:solidFill>
                <a:latin typeface="华文细黑" panose="02010600040101010101" pitchFamily="2" charset="-122"/>
                <a:ea typeface="华文细黑" panose="02010600040101010101" pitchFamily="2" charset="-122"/>
              </a:rPr>
              <a:t>(Interface)</a:t>
            </a:r>
            <a:r>
              <a:rPr lang="zh-CN" altLang="en-US" sz="2000">
                <a:solidFill>
                  <a:srgbClr val="000000"/>
                </a:solidFill>
                <a:latin typeface="华文细黑" panose="02010600040101010101" pitchFamily="2" charset="-122"/>
                <a:ea typeface="华文细黑" panose="02010600040101010101" pitchFamily="2" charset="-122"/>
              </a:rPr>
              <a:t>与外部环境交互</a:t>
            </a:r>
            <a:endParaRPr lang="en-US" altLang="zh-CN" sz="2000">
              <a:solidFill>
                <a:srgbClr val="000000"/>
              </a:solidFill>
              <a:latin typeface="华文细黑" panose="02010600040101010101" pitchFamily="2" charset="-122"/>
              <a:ea typeface="华文细黑" panose="02010600040101010101" pitchFamily="2" charset="-122"/>
            </a:endParaRPr>
          </a:p>
        </p:txBody>
      </p:sp>
      <p:sp>
        <p:nvSpPr>
          <p:cNvPr id="29" name="矩形 28"/>
          <p:cNvSpPr/>
          <p:nvPr/>
        </p:nvSpPr>
        <p:spPr>
          <a:xfrm>
            <a:off x="656975" y="5343194"/>
            <a:ext cx="8058399" cy="707886"/>
          </a:xfrm>
          <a:prstGeom prst="rect">
            <a:avLst/>
          </a:prstGeom>
        </p:spPr>
        <p:txBody>
          <a:bodyPr wrap="square">
            <a:spAutoFit/>
          </a:bodyPr>
          <a:lstStyle/>
          <a:p>
            <a:r>
              <a:rPr lang="zh-CN" altLang="en-US" sz="2000">
                <a:solidFill>
                  <a:srgbClr val="000000"/>
                </a:solidFill>
              </a:rPr>
              <a:t>构件内部所实现的服务以功能</a:t>
            </a:r>
            <a:r>
              <a:rPr lang="en-US" altLang="zh-CN" sz="2000">
                <a:solidFill>
                  <a:srgbClr val="000000"/>
                </a:solidFill>
              </a:rPr>
              <a:t>(functions</a:t>
            </a:r>
            <a:r>
              <a:rPr lang="zh-CN" altLang="en-US" sz="2000">
                <a:solidFill>
                  <a:srgbClr val="000000"/>
                </a:solidFill>
              </a:rPr>
              <a:t>、</a:t>
            </a:r>
            <a:r>
              <a:rPr lang="en-US" altLang="zh-CN" sz="2000">
                <a:solidFill>
                  <a:srgbClr val="000000"/>
                </a:solidFill>
              </a:rPr>
              <a:t>behaviors)</a:t>
            </a:r>
            <a:r>
              <a:rPr lang="zh-CN" altLang="en-US" sz="2000">
                <a:solidFill>
                  <a:srgbClr val="000000"/>
                </a:solidFill>
              </a:rPr>
              <a:t>的形式体现出来，并通过接口向外发布，进而产生与其它构件之间的关联。</a:t>
            </a:r>
          </a:p>
        </p:txBody>
      </p:sp>
      <p:sp>
        <p:nvSpPr>
          <p:cNvPr id="30" name="矩形 29"/>
          <p:cNvSpPr/>
          <p:nvPr/>
        </p:nvSpPr>
        <p:spPr>
          <a:xfrm>
            <a:off x="4442124" y="1389910"/>
            <a:ext cx="4572000" cy="1015663"/>
          </a:xfrm>
          <a:prstGeom prst="rect">
            <a:avLst/>
          </a:prstGeom>
        </p:spPr>
        <p:txBody>
          <a:bodyPr>
            <a:spAutoFit/>
          </a:bodyPr>
          <a:lstStyle/>
          <a:p>
            <a:r>
              <a:rPr lang="zh-CN" altLang="en-US" sz="2000">
                <a:solidFill>
                  <a:srgbClr val="000000"/>
                </a:solidFill>
                <a:latin typeface="华文细黑" panose="02010600040101010101" pitchFamily="2" charset="-122"/>
                <a:ea typeface="华文细黑" panose="02010600040101010101" pitchFamily="2" charset="-122"/>
              </a:rPr>
              <a:t>构件接口与其内部实现严格分开</a:t>
            </a:r>
            <a:endParaRPr lang="en-US" altLang="zh-CN" sz="2000">
              <a:solidFill>
                <a:srgbClr val="000000"/>
              </a:solidFill>
              <a:latin typeface="华文细黑" panose="02010600040101010101" pitchFamily="2" charset="-122"/>
              <a:ea typeface="华文细黑" panose="02010600040101010101" pitchFamily="2" charset="-122"/>
            </a:endParaRPr>
          </a:p>
          <a:p>
            <a:r>
              <a:rPr lang="zh-CN" altLang="en-US" sz="2000">
                <a:solidFill>
                  <a:srgbClr val="000000"/>
                </a:solidFill>
                <a:latin typeface="华文细黑" panose="02010600040101010101" pitchFamily="2" charset="-122"/>
                <a:ea typeface="华文细黑" panose="02010600040101010101" pitchFamily="2" charset="-122"/>
              </a:rPr>
              <a:t>接口表示了构件和外部环境的交互点，而构件内部具体实现则被隐藏起来</a:t>
            </a:r>
            <a:r>
              <a:rPr lang="zh-CN" altLang="en-US">
                <a:solidFill>
                  <a:srgbClr val="000000"/>
                </a:solidFill>
                <a:latin typeface="华文细黑" panose="02010600040101010101" pitchFamily="2" charset="-122"/>
                <a:ea typeface="华文细黑" panose="02010600040101010101" pitchFamily="2" charset="-122"/>
              </a:rPr>
              <a:t>；</a:t>
            </a:r>
          </a:p>
        </p:txBody>
      </p:sp>
    </p:spTree>
    <p:extLst>
      <p:ext uri="{BB962C8B-B14F-4D97-AF65-F5344CB8AC3E}">
        <p14:creationId xmlns:p14="http://schemas.microsoft.com/office/powerpoint/2010/main" val="2410614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randombar(horizontal)">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randombar(horizontal)">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p:bldP spid="3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连接件</a:t>
            </a:r>
            <a:r>
              <a:rPr lang="en-US" altLang="zh-CN"/>
              <a:t>(Connector)</a:t>
            </a:r>
            <a:endParaRPr lang="zh-CN" altLang="en-US"/>
          </a:p>
        </p:txBody>
      </p:sp>
      <p:sp>
        <p:nvSpPr>
          <p:cNvPr id="3" name="内容占位符 2"/>
          <p:cNvSpPr>
            <a:spLocks noGrp="1"/>
          </p:cNvSpPr>
          <p:nvPr>
            <p:ph idx="1"/>
          </p:nvPr>
        </p:nvSpPr>
        <p:spPr/>
        <p:txBody>
          <a:bodyPr/>
          <a:lstStyle/>
          <a:p>
            <a:r>
              <a:rPr lang="zh-CN" altLang="en-US"/>
              <a:t>连接件</a:t>
            </a:r>
            <a:r>
              <a:rPr lang="en-US" altLang="zh-CN"/>
              <a:t>(Connector)</a:t>
            </a:r>
            <a:r>
              <a:rPr lang="zh-CN" altLang="en-US"/>
              <a:t>：</a:t>
            </a:r>
            <a:r>
              <a:rPr lang="zh-CN" altLang="en-US">
                <a:solidFill>
                  <a:srgbClr val="FF0000"/>
                </a:solidFill>
              </a:rPr>
              <a:t>表示构件之间的交互并实现构件之间的连接</a:t>
            </a:r>
            <a:r>
              <a:rPr lang="zh-CN" altLang="en-US"/>
              <a:t>，如：</a:t>
            </a:r>
          </a:p>
          <a:p>
            <a:pPr lvl="1"/>
            <a:r>
              <a:rPr lang="zh-CN" altLang="en-US"/>
              <a:t>管道</a:t>
            </a:r>
            <a:r>
              <a:rPr lang="en-US" altLang="zh-CN"/>
              <a:t>(pipe)</a:t>
            </a:r>
          </a:p>
          <a:p>
            <a:pPr lvl="1"/>
            <a:r>
              <a:rPr lang="zh-CN" altLang="en-US"/>
              <a:t>过程调用</a:t>
            </a:r>
            <a:r>
              <a:rPr lang="en-US" altLang="zh-CN"/>
              <a:t>(procedure call)</a:t>
            </a:r>
          </a:p>
          <a:p>
            <a:pPr lvl="1"/>
            <a:r>
              <a:rPr lang="zh-CN" altLang="en-US"/>
              <a:t>事件广播</a:t>
            </a:r>
            <a:r>
              <a:rPr lang="en-US" altLang="zh-CN"/>
              <a:t>(event broadcast)</a:t>
            </a:r>
          </a:p>
          <a:p>
            <a:pPr lvl="1"/>
            <a:r>
              <a:rPr lang="zh-CN" altLang="en-US" smtClean="0"/>
              <a:t>数据库</a:t>
            </a:r>
            <a:r>
              <a:rPr lang="zh-CN" altLang="en-US"/>
              <a:t>连接</a:t>
            </a:r>
            <a:r>
              <a:rPr lang="en-US" altLang="zh-CN"/>
              <a:t>(SQL)</a:t>
            </a:r>
          </a:p>
          <a:p>
            <a:endParaRPr lang="zh-CN" altLang="en-US"/>
          </a:p>
        </p:txBody>
      </p:sp>
      <p:grpSp>
        <p:nvGrpSpPr>
          <p:cNvPr id="4" name="Group 4">
            <a:extLst>
              <a:ext uri="{FF2B5EF4-FFF2-40B4-BE49-F238E27FC236}">
                <a16:creationId xmlns:a16="http://schemas.microsoft.com/office/drawing/2014/main" xmlns="" id="{C1159A7D-524E-4158-9CAB-052304B52E08}"/>
              </a:ext>
            </a:extLst>
          </p:cNvPr>
          <p:cNvGrpSpPr>
            <a:grpSpLocks/>
          </p:cNvGrpSpPr>
          <p:nvPr/>
        </p:nvGrpSpPr>
        <p:grpSpPr bwMode="auto">
          <a:xfrm>
            <a:off x="2162175" y="4645025"/>
            <a:ext cx="4105275" cy="720725"/>
            <a:chOff x="1066" y="3612"/>
            <a:chExt cx="3719" cy="635"/>
          </a:xfrm>
        </p:grpSpPr>
        <p:grpSp>
          <p:nvGrpSpPr>
            <p:cNvPr id="5" name="Group 5">
              <a:extLst>
                <a:ext uri="{FF2B5EF4-FFF2-40B4-BE49-F238E27FC236}">
                  <a16:creationId xmlns:a16="http://schemas.microsoft.com/office/drawing/2014/main" xmlns="" id="{A30743E4-F834-4A91-BF12-F0B46525CAD4}"/>
                </a:ext>
              </a:extLst>
            </p:cNvPr>
            <p:cNvGrpSpPr>
              <a:grpSpLocks/>
            </p:cNvGrpSpPr>
            <p:nvPr/>
          </p:nvGrpSpPr>
          <p:grpSpPr bwMode="auto">
            <a:xfrm>
              <a:off x="1429" y="3749"/>
              <a:ext cx="907" cy="363"/>
              <a:chOff x="2109" y="1661"/>
              <a:chExt cx="907" cy="363"/>
            </a:xfrm>
          </p:grpSpPr>
          <p:sp>
            <p:nvSpPr>
              <p:cNvPr id="12" name="Oval 6">
                <a:extLst>
                  <a:ext uri="{FF2B5EF4-FFF2-40B4-BE49-F238E27FC236}">
                    <a16:creationId xmlns:a16="http://schemas.microsoft.com/office/drawing/2014/main" xmlns="" id="{34B1AC67-88AE-4E44-AEBB-2618C0E3C4A9}"/>
                  </a:ext>
                </a:extLst>
              </p:cNvPr>
              <p:cNvSpPr>
                <a:spLocks noChangeArrowheads="1"/>
              </p:cNvSpPr>
              <p:nvPr/>
            </p:nvSpPr>
            <p:spPr bwMode="auto">
              <a:xfrm>
                <a:off x="2653" y="1661"/>
                <a:ext cx="363" cy="363"/>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fontAlgn="base">
                  <a:spcBef>
                    <a:spcPct val="0"/>
                  </a:spcBef>
                  <a:spcAft>
                    <a:spcPct val="0"/>
                  </a:spcAft>
                  <a:buClrTx/>
                  <a:buFontTx/>
                  <a:buNone/>
                  <a:defRPr/>
                </a:pPr>
                <a:endParaRPr lang="zh-CN" altLang="en-US" sz="1800" b="0" kern="0">
                  <a:latin typeface="Arial" panose="020B0604020202020204" pitchFamily="34" charset="0"/>
                </a:endParaRPr>
              </a:p>
            </p:txBody>
          </p:sp>
          <p:sp>
            <p:nvSpPr>
              <p:cNvPr id="13" name="Line 7">
                <a:extLst>
                  <a:ext uri="{FF2B5EF4-FFF2-40B4-BE49-F238E27FC236}">
                    <a16:creationId xmlns:a16="http://schemas.microsoft.com/office/drawing/2014/main" xmlns="" id="{C4FF783F-9476-4D03-8DBE-42BF1C4D7EB5}"/>
                  </a:ext>
                </a:extLst>
              </p:cNvPr>
              <p:cNvSpPr>
                <a:spLocks noChangeShapeType="1"/>
              </p:cNvSpPr>
              <p:nvPr/>
            </p:nvSpPr>
            <p:spPr bwMode="auto">
              <a:xfrm>
                <a:off x="2109" y="1842"/>
                <a:ext cx="544"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zh-CN" altLang="en-US" kern="0">
                  <a:solidFill>
                    <a:srgbClr val="000000"/>
                  </a:solidFill>
                </a:endParaRPr>
              </a:p>
            </p:txBody>
          </p:sp>
        </p:grpSp>
        <p:sp>
          <p:nvSpPr>
            <p:cNvPr id="6" name="Rectangle 8">
              <a:extLst>
                <a:ext uri="{FF2B5EF4-FFF2-40B4-BE49-F238E27FC236}">
                  <a16:creationId xmlns:a16="http://schemas.microsoft.com/office/drawing/2014/main" xmlns="" id="{C44C193D-A374-4129-8C46-81EA2E3ED76A}"/>
                </a:ext>
              </a:extLst>
            </p:cNvPr>
            <p:cNvSpPr>
              <a:spLocks noChangeArrowheads="1"/>
            </p:cNvSpPr>
            <p:nvPr/>
          </p:nvSpPr>
          <p:spPr bwMode="auto">
            <a:xfrm>
              <a:off x="1066" y="3613"/>
              <a:ext cx="635" cy="634"/>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fontAlgn="base">
                <a:spcBef>
                  <a:spcPct val="0"/>
                </a:spcBef>
                <a:spcAft>
                  <a:spcPct val="0"/>
                </a:spcAft>
                <a:buClrTx/>
                <a:buFontTx/>
                <a:buNone/>
                <a:defRPr/>
              </a:pPr>
              <a:r>
                <a:rPr lang="zh-CN" altLang="en-US" sz="1800" b="0" kern="0" smtClean="0">
                  <a:latin typeface="Times New Roman" panose="02020603050405020304" pitchFamily="18" charset="0"/>
                  <a:cs typeface="Arial" panose="020B0604020202020204" pitchFamily="34" charset="0"/>
                </a:rPr>
                <a:t>组件</a:t>
              </a:r>
              <a:endParaRPr lang="en-US" altLang="zh-CN" sz="1800" b="0" kern="0" smtClean="0">
                <a:latin typeface="Times New Roman" panose="02020603050405020304" pitchFamily="18" charset="0"/>
                <a:cs typeface="Arial" panose="020B0604020202020204" pitchFamily="34" charset="0"/>
              </a:endParaRPr>
            </a:p>
            <a:p>
              <a:pPr algn="ctr" fontAlgn="base">
                <a:spcBef>
                  <a:spcPct val="0"/>
                </a:spcBef>
                <a:spcAft>
                  <a:spcPct val="0"/>
                </a:spcAft>
                <a:buClrTx/>
                <a:buFontTx/>
                <a:buNone/>
                <a:defRPr/>
              </a:pPr>
              <a:r>
                <a:rPr lang="en-US" altLang="zh-CN" sz="1800" b="0" kern="0" smtClean="0">
                  <a:latin typeface="Times New Roman" panose="02020603050405020304" pitchFamily="18" charset="0"/>
                  <a:cs typeface="Arial" panose="020B0604020202020204" pitchFamily="34" charset="0"/>
                </a:rPr>
                <a:t>C</a:t>
              </a:r>
              <a:r>
                <a:rPr lang="en-US" altLang="zh-CN" sz="1800" b="0" kern="0" baseline="-25000" smtClean="0">
                  <a:latin typeface="Times New Roman" panose="02020603050405020304" pitchFamily="18" charset="0"/>
                  <a:cs typeface="Arial" panose="020B0604020202020204" pitchFamily="34" charset="0"/>
                </a:rPr>
                <a:t>1</a:t>
              </a:r>
              <a:endParaRPr lang="en-US" altLang="zh-CN" sz="1800" b="0" kern="0" baseline="-25000">
                <a:latin typeface="Times New Roman" panose="02020603050405020304" pitchFamily="18" charset="0"/>
                <a:cs typeface="Arial" panose="020B0604020202020204" pitchFamily="34" charset="0"/>
              </a:endParaRPr>
            </a:p>
          </p:txBody>
        </p:sp>
        <p:grpSp>
          <p:nvGrpSpPr>
            <p:cNvPr id="7" name="Group 9">
              <a:extLst>
                <a:ext uri="{FF2B5EF4-FFF2-40B4-BE49-F238E27FC236}">
                  <a16:creationId xmlns:a16="http://schemas.microsoft.com/office/drawing/2014/main" xmlns="" id="{C3573BA9-6FB3-455A-B88E-EA94A5BFBB30}"/>
                </a:ext>
              </a:extLst>
            </p:cNvPr>
            <p:cNvGrpSpPr>
              <a:grpSpLocks/>
            </p:cNvGrpSpPr>
            <p:nvPr/>
          </p:nvGrpSpPr>
          <p:grpSpPr bwMode="auto">
            <a:xfrm>
              <a:off x="3515" y="3612"/>
              <a:ext cx="1270" cy="634"/>
              <a:chOff x="2245" y="2115"/>
              <a:chExt cx="1270" cy="634"/>
            </a:xfrm>
          </p:grpSpPr>
          <p:sp>
            <p:nvSpPr>
              <p:cNvPr id="9" name="Oval 10">
                <a:extLst>
                  <a:ext uri="{FF2B5EF4-FFF2-40B4-BE49-F238E27FC236}">
                    <a16:creationId xmlns:a16="http://schemas.microsoft.com/office/drawing/2014/main" xmlns="" id="{B7E63402-17EB-4BCC-848F-F6E999A7C066}"/>
                  </a:ext>
                </a:extLst>
              </p:cNvPr>
              <p:cNvSpPr>
                <a:spLocks noChangeArrowheads="1"/>
              </p:cNvSpPr>
              <p:nvPr/>
            </p:nvSpPr>
            <p:spPr bwMode="auto">
              <a:xfrm>
                <a:off x="2245" y="2251"/>
                <a:ext cx="363" cy="363"/>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fontAlgn="base">
                  <a:spcBef>
                    <a:spcPct val="0"/>
                  </a:spcBef>
                  <a:spcAft>
                    <a:spcPct val="0"/>
                  </a:spcAft>
                  <a:buClrTx/>
                  <a:buFontTx/>
                  <a:buNone/>
                  <a:defRPr/>
                </a:pPr>
                <a:endParaRPr lang="zh-CN" altLang="en-US" sz="1800" b="0" kern="0">
                  <a:latin typeface="Arial" panose="020B0604020202020204" pitchFamily="34" charset="0"/>
                </a:endParaRPr>
              </a:p>
            </p:txBody>
          </p:sp>
          <p:sp>
            <p:nvSpPr>
              <p:cNvPr id="10" name="Line 11">
                <a:extLst>
                  <a:ext uri="{FF2B5EF4-FFF2-40B4-BE49-F238E27FC236}">
                    <a16:creationId xmlns:a16="http://schemas.microsoft.com/office/drawing/2014/main" xmlns="" id="{0CDF468B-99A6-4314-935F-162FA7D933E7}"/>
                  </a:ext>
                </a:extLst>
              </p:cNvPr>
              <p:cNvSpPr>
                <a:spLocks noChangeShapeType="1"/>
              </p:cNvSpPr>
              <p:nvPr/>
            </p:nvSpPr>
            <p:spPr bwMode="auto">
              <a:xfrm>
                <a:off x="2608" y="2432"/>
                <a:ext cx="544"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zh-CN" altLang="en-US" kern="0">
                  <a:solidFill>
                    <a:srgbClr val="000000"/>
                  </a:solidFill>
                </a:endParaRPr>
              </a:p>
            </p:txBody>
          </p:sp>
          <p:sp>
            <p:nvSpPr>
              <p:cNvPr id="11" name="Rectangle 12">
                <a:extLst>
                  <a:ext uri="{FF2B5EF4-FFF2-40B4-BE49-F238E27FC236}">
                    <a16:creationId xmlns:a16="http://schemas.microsoft.com/office/drawing/2014/main" xmlns="" id="{03A557A0-0518-4C4A-ABF0-E0C7DD76D318}"/>
                  </a:ext>
                </a:extLst>
              </p:cNvPr>
              <p:cNvSpPr>
                <a:spLocks noChangeArrowheads="1"/>
              </p:cNvSpPr>
              <p:nvPr/>
            </p:nvSpPr>
            <p:spPr bwMode="auto">
              <a:xfrm>
                <a:off x="2880" y="2115"/>
                <a:ext cx="635" cy="634"/>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fontAlgn="base">
                  <a:spcBef>
                    <a:spcPct val="0"/>
                  </a:spcBef>
                  <a:spcAft>
                    <a:spcPct val="0"/>
                  </a:spcAft>
                  <a:buClrTx/>
                  <a:buFontTx/>
                  <a:buNone/>
                  <a:defRPr/>
                </a:pPr>
                <a:r>
                  <a:rPr lang="zh-CN" altLang="en-US" sz="1800" b="0" kern="0" smtClean="0">
                    <a:latin typeface="Times New Roman" panose="02020603050405020304" pitchFamily="18" charset="0"/>
                    <a:cs typeface="Arial" panose="020B0604020202020204" pitchFamily="34" charset="0"/>
                  </a:rPr>
                  <a:t>组件</a:t>
                </a:r>
                <a:endParaRPr lang="en-US" altLang="zh-CN" sz="1800" b="0" kern="0" smtClean="0">
                  <a:latin typeface="Times New Roman" panose="02020603050405020304" pitchFamily="18" charset="0"/>
                  <a:cs typeface="Arial" panose="020B0604020202020204" pitchFamily="34" charset="0"/>
                </a:endParaRPr>
              </a:p>
              <a:p>
                <a:pPr algn="ctr" fontAlgn="base">
                  <a:spcBef>
                    <a:spcPct val="0"/>
                  </a:spcBef>
                  <a:spcAft>
                    <a:spcPct val="0"/>
                  </a:spcAft>
                  <a:buClrTx/>
                  <a:buFontTx/>
                  <a:buNone/>
                  <a:defRPr/>
                </a:pPr>
                <a:r>
                  <a:rPr lang="en-US" altLang="zh-CN" sz="1800" b="0" kern="0" smtClean="0">
                    <a:latin typeface="Times New Roman" panose="02020603050405020304" pitchFamily="18" charset="0"/>
                    <a:cs typeface="Arial" panose="020B0604020202020204" pitchFamily="34" charset="0"/>
                  </a:rPr>
                  <a:t>C</a:t>
                </a:r>
                <a:r>
                  <a:rPr lang="en-US" altLang="zh-CN" sz="1800" b="0" kern="0" baseline="-25000" smtClean="0">
                    <a:latin typeface="Times New Roman" panose="02020603050405020304" pitchFamily="18" charset="0"/>
                    <a:cs typeface="Arial" panose="020B0604020202020204" pitchFamily="34" charset="0"/>
                  </a:rPr>
                  <a:t>2</a:t>
                </a:r>
                <a:endParaRPr lang="en-US" altLang="zh-CN" sz="1800" b="0" kern="0" baseline="-25000">
                  <a:latin typeface="Times New Roman" panose="02020603050405020304" pitchFamily="18" charset="0"/>
                  <a:cs typeface="Arial" panose="020B0604020202020204" pitchFamily="34" charset="0"/>
                </a:endParaRPr>
              </a:p>
            </p:txBody>
          </p:sp>
        </p:grpSp>
        <p:cxnSp>
          <p:nvCxnSpPr>
            <p:cNvPr id="8" name="AutoShape 13">
              <a:extLst>
                <a:ext uri="{FF2B5EF4-FFF2-40B4-BE49-F238E27FC236}">
                  <a16:creationId xmlns:a16="http://schemas.microsoft.com/office/drawing/2014/main" xmlns="" id="{FB28580C-11B0-4617-9DAF-CEB3792BF29E}"/>
                </a:ext>
              </a:extLst>
            </p:cNvPr>
            <p:cNvCxnSpPr>
              <a:cxnSpLocks noChangeShapeType="1"/>
              <a:stCxn id="12" idx="6"/>
              <a:endCxn id="9" idx="2"/>
            </p:cNvCxnSpPr>
            <p:nvPr/>
          </p:nvCxnSpPr>
          <p:spPr bwMode="auto">
            <a:xfrm flipV="1">
              <a:off x="2336" y="3930"/>
              <a:ext cx="1179" cy="1"/>
            </a:xfrm>
            <a:prstGeom prst="straightConnector1">
              <a:avLst/>
            </a:prstGeom>
            <a:noFill/>
            <a:ln w="571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151807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8" dur="500"/>
                                        <p:tgtEl>
                                          <p:spTgt spid="3">
                                            <p:txEl>
                                              <p:pRg st="3" end="3"/>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randombar(horizontal)">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11.2.3  </a:t>
            </a:r>
            <a:r>
              <a:rPr lang="zh-CN" altLang="en-US" smtClean="0"/>
              <a:t>软件</a:t>
            </a:r>
            <a:r>
              <a:rPr lang="zh-CN" altLang="en-US"/>
              <a:t>架构的四大思想</a:t>
            </a:r>
          </a:p>
        </p:txBody>
      </p:sp>
      <p:sp>
        <p:nvSpPr>
          <p:cNvPr id="4" name="Oval 3">
            <a:extLst>
              <a:ext uri="{FF2B5EF4-FFF2-40B4-BE49-F238E27FC236}">
                <a16:creationId xmlns:a16="http://schemas.microsoft.com/office/drawing/2014/main" xmlns="" id="{CCA67BF5-B312-4133-9129-2ED87CA4911C}"/>
              </a:ext>
            </a:extLst>
          </p:cNvPr>
          <p:cNvSpPr>
            <a:spLocks noChangeArrowheads="1"/>
          </p:cNvSpPr>
          <p:nvPr/>
        </p:nvSpPr>
        <p:spPr bwMode="auto">
          <a:xfrm>
            <a:off x="3658505" y="3325842"/>
            <a:ext cx="1620000" cy="1044000"/>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a:spcBef>
                <a:spcPct val="0"/>
              </a:spcBef>
              <a:spcAft>
                <a:spcPct val="0"/>
              </a:spcAft>
              <a:buClrTx/>
              <a:buFontTx/>
              <a:buNone/>
            </a:pPr>
            <a:r>
              <a:rPr lang="en-US" altLang="zh-CN" b="0" smtClean="0">
                <a:latin typeface="Arial" panose="020B0604020202020204" pitchFamily="34" charset="0"/>
                <a:cs typeface="Arial" panose="020B0604020202020204" pitchFamily="34" charset="0"/>
              </a:rPr>
              <a:t>Multi-layer</a:t>
            </a:r>
          </a:p>
        </p:txBody>
      </p:sp>
      <p:sp>
        <p:nvSpPr>
          <p:cNvPr id="5" name="Oval 4">
            <a:extLst>
              <a:ext uri="{FF2B5EF4-FFF2-40B4-BE49-F238E27FC236}">
                <a16:creationId xmlns:a16="http://schemas.microsoft.com/office/drawing/2014/main" xmlns="" id="{406D52F2-3C8E-401C-B81C-706E9F6D0479}"/>
              </a:ext>
            </a:extLst>
          </p:cNvPr>
          <p:cNvSpPr>
            <a:spLocks noChangeArrowheads="1"/>
          </p:cNvSpPr>
          <p:nvPr/>
        </p:nvSpPr>
        <p:spPr bwMode="auto">
          <a:xfrm>
            <a:off x="3658505" y="1780918"/>
            <a:ext cx="1620000" cy="1044000"/>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a:spcBef>
                <a:spcPct val="0"/>
              </a:spcBef>
              <a:spcAft>
                <a:spcPct val="0"/>
              </a:spcAft>
              <a:buClrTx/>
              <a:buFontTx/>
              <a:buNone/>
            </a:pPr>
            <a:r>
              <a:rPr lang="en-US" altLang="zh-CN" b="0" err="1" smtClean="0">
                <a:latin typeface="Arial" panose="020B0604020202020204" pitchFamily="34" charset="0"/>
                <a:cs typeface="Arial" panose="020B0604020202020204" pitchFamily="34" charset="0"/>
              </a:rPr>
              <a:t>Asyn</a:t>
            </a:r>
            <a:endParaRPr lang="en-US" altLang="zh-CN" b="0" smtClean="0">
              <a:latin typeface="Arial" panose="020B0604020202020204" pitchFamily="34" charset="0"/>
              <a:cs typeface="Arial" panose="020B0604020202020204" pitchFamily="34" charset="0"/>
            </a:endParaRPr>
          </a:p>
          <a:p>
            <a:pPr algn="ctr">
              <a:spcBef>
                <a:spcPct val="0"/>
              </a:spcBef>
              <a:spcAft>
                <a:spcPct val="0"/>
              </a:spcAft>
              <a:buClrTx/>
              <a:buFontTx/>
              <a:buNone/>
            </a:pPr>
            <a:r>
              <a:rPr lang="zh-CN" altLang="en-US" b="0">
                <a:latin typeface="Arial" panose="020B0604020202020204" pitchFamily="34" charset="0"/>
                <a:cs typeface="Arial" panose="020B0604020202020204" pitchFamily="34" charset="0"/>
              </a:rPr>
              <a:t>异步</a:t>
            </a:r>
            <a:endParaRPr lang="en-US" altLang="zh-CN" b="0">
              <a:latin typeface="Arial" panose="020B0604020202020204" pitchFamily="34" charset="0"/>
              <a:cs typeface="Arial" panose="020B0604020202020204" pitchFamily="34" charset="0"/>
            </a:endParaRPr>
          </a:p>
        </p:txBody>
      </p:sp>
      <p:sp>
        <p:nvSpPr>
          <p:cNvPr id="6" name="Oval 5">
            <a:extLst>
              <a:ext uri="{FF2B5EF4-FFF2-40B4-BE49-F238E27FC236}">
                <a16:creationId xmlns:a16="http://schemas.microsoft.com/office/drawing/2014/main" xmlns="" id="{2EFB4CB2-1FB7-4161-9D12-08BDF34A6F6B}"/>
              </a:ext>
            </a:extLst>
          </p:cNvPr>
          <p:cNvSpPr>
            <a:spLocks noChangeArrowheads="1"/>
          </p:cNvSpPr>
          <p:nvPr/>
        </p:nvSpPr>
        <p:spPr bwMode="auto">
          <a:xfrm>
            <a:off x="2463857" y="4517362"/>
            <a:ext cx="1620000" cy="1044000"/>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a:spcBef>
                <a:spcPct val="0"/>
              </a:spcBef>
              <a:spcAft>
                <a:spcPct val="0"/>
              </a:spcAft>
              <a:buClrTx/>
              <a:buFontTx/>
              <a:buNone/>
            </a:pPr>
            <a:r>
              <a:rPr lang="en-US" altLang="zh-CN" b="0">
                <a:latin typeface="Arial" panose="020B0604020202020204" pitchFamily="34" charset="0"/>
                <a:cs typeface="Arial" panose="020B0604020202020204" pitchFamily="34" charset="0"/>
              </a:rPr>
              <a:t>Cache</a:t>
            </a:r>
          </a:p>
        </p:txBody>
      </p:sp>
      <p:sp>
        <p:nvSpPr>
          <p:cNvPr id="7" name="Oval 6">
            <a:extLst>
              <a:ext uri="{FF2B5EF4-FFF2-40B4-BE49-F238E27FC236}">
                <a16:creationId xmlns:a16="http://schemas.microsoft.com/office/drawing/2014/main" xmlns="" id="{BFD4F635-9358-4027-914C-C5AFF6F8ED41}"/>
              </a:ext>
            </a:extLst>
          </p:cNvPr>
          <p:cNvSpPr>
            <a:spLocks noChangeArrowheads="1"/>
          </p:cNvSpPr>
          <p:nvPr/>
        </p:nvSpPr>
        <p:spPr bwMode="auto">
          <a:xfrm>
            <a:off x="4822897" y="4554022"/>
            <a:ext cx="1620000" cy="1044000"/>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a:spcBef>
                <a:spcPct val="0"/>
              </a:spcBef>
              <a:spcAft>
                <a:spcPct val="0"/>
              </a:spcAft>
              <a:buClrTx/>
              <a:buFontTx/>
              <a:buNone/>
            </a:pPr>
            <a:r>
              <a:rPr lang="en-US" altLang="zh-CN" b="0">
                <a:latin typeface="Arial" panose="020B0604020202020204" pitchFamily="34" charset="0"/>
                <a:cs typeface="Arial" panose="020B0604020202020204" pitchFamily="34" charset="0"/>
              </a:rPr>
              <a:t>Concurrency</a:t>
            </a:r>
          </a:p>
          <a:p>
            <a:pPr algn="ctr">
              <a:spcBef>
                <a:spcPct val="0"/>
              </a:spcBef>
              <a:spcAft>
                <a:spcPct val="0"/>
              </a:spcAft>
              <a:buClrTx/>
              <a:buFontTx/>
              <a:buNone/>
            </a:pPr>
            <a:r>
              <a:rPr lang="en-US" altLang="zh-CN" b="0">
                <a:latin typeface="Arial" panose="020B0604020202020204" pitchFamily="34" charset="0"/>
                <a:cs typeface="Arial" panose="020B0604020202020204" pitchFamily="34" charset="0"/>
              </a:rPr>
              <a:t>Distribution</a:t>
            </a:r>
          </a:p>
        </p:txBody>
      </p:sp>
      <p:sp>
        <p:nvSpPr>
          <p:cNvPr id="11" name="Text Box 10">
            <a:extLst>
              <a:ext uri="{FF2B5EF4-FFF2-40B4-BE49-F238E27FC236}">
                <a16:creationId xmlns:a16="http://schemas.microsoft.com/office/drawing/2014/main" xmlns="" id="{10420B5A-DFE9-4307-8AEA-92A04C7C305B}"/>
              </a:ext>
            </a:extLst>
          </p:cNvPr>
          <p:cNvSpPr txBox="1">
            <a:spLocks noChangeArrowheads="1"/>
          </p:cNvSpPr>
          <p:nvPr/>
        </p:nvSpPr>
        <p:spPr bwMode="auto">
          <a:xfrm>
            <a:off x="5412965" y="1979752"/>
            <a:ext cx="3016660" cy="646331"/>
          </a:xfrm>
          <a:prstGeom prst="rect">
            <a:avLst/>
          </a:prstGeom>
          <a:solidFill>
            <a:schemeClr val="bg1"/>
          </a:solidFill>
          <a:ln>
            <a:noFill/>
          </a:ln>
          <a:effectLst/>
          <a:extLst/>
        </p:spPr>
        <p:txBody>
          <a:bodyPr wrap="squar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a:spcBef>
                <a:spcPct val="0"/>
              </a:spcBef>
              <a:spcAft>
                <a:spcPct val="0"/>
              </a:spcAft>
              <a:buClrTx/>
              <a:buFontTx/>
              <a:buNone/>
            </a:pPr>
            <a:r>
              <a:rPr lang="zh-CN" altLang="en-US" sz="1800" b="0" smtClean="0">
                <a:solidFill>
                  <a:srgbClr val="0000FF"/>
                </a:solidFill>
                <a:latin typeface="华文细黑" panose="02010600040101010101" pitchFamily="2" charset="-122"/>
                <a:ea typeface="华文细黑" panose="02010600040101010101" pitchFamily="2" charset="-122"/>
              </a:rPr>
              <a:t>异步：</a:t>
            </a:r>
            <a:r>
              <a:rPr lang="zh-CN" altLang="en-US" sz="1800" b="0" smtClean="0">
                <a:latin typeface="华文细黑" panose="02010600040101010101" pitchFamily="2" charset="-122"/>
                <a:ea typeface="华文细黑" panose="02010600040101010101" pitchFamily="2" charset="-122"/>
              </a:rPr>
              <a:t>层</a:t>
            </a:r>
            <a:r>
              <a:rPr lang="zh-CN" altLang="en-US" sz="1800" b="0">
                <a:latin typeface="华文细黑" panose="02010600040101010101" pitchFamily="2" charset="-122"/>
                <a:ea typeface="华文细黑" panose="02010600040101010101" pitchFamily="2" charset="-122"/>
              </a:rPr>
              <a:t>与层之间</a:t>
            </a:r>
            <a:br>
              <a:rPr lang="zh-CN" altLang="en-US" sz="1800" b="0">
                <a:latin typeface="华文细黑" panose="02010600040101010101" pitchFamily="2" charset="-122"/>
                <a:ea typeface="华文细黑" panose="02010600040101010101" pitchFamily="2" charset="-122"/>
              </a:rPr>
            </a:br>
            <a:r>
              <a:rPr lang="zh-CN" altLang="en-US" sz="1800" b="0">
                <a:latin typeface="华文细黑" panose="02010600040101010101" pitchFamily="2" charset="-122"/>
                <a:ea typeface="华文细黑" panose="02010600040101010101" pitchFamily="2" charset="-122"/>
              </a:rPr>
              <a:t>通过异步调用提升吞吐量</a:t>
            </a:r>
          </a:p>
        </p:txBody>
      </p:sp>
      <p:sp>
        <p:nvSpPr>
          <p:cNvPr id="12" name="Text Box 11">
            <a:extLst>
              <a:ext uri="{FF2B5EF4-FFF2-40B4-BE49-F238E27FC236}">
                <a16:creationId xmlns:a16="http://schemas.microsoft.com/office/drawing/2014/main" xmlns="" id="{2CA16A47-DB88-426A-9ED1-55F380985E00}"/>
              </a:ext>
            </a:extLst>
          </p:cNvPr>
          <p:cNvSpPr txBox="1">
            <a:spLocks noChangeArrowheads="1"/>
          </p:cNvSpPr>
          <p:nvPr/>
        </p:nvSpPr>
        <p:spPr bwMode="auto">
          <a:xfrm>
            <a:off x="730181" y="4716196"/>
            <a:ext cx="1733676" cy="923330"/>
          </a:xfrm>
          <a:prstGeom prst="rect">
            <a:avLst/>
          </a:prstGeom>
          <a:solidFill>
            <a:schemeClr val="bg1"/>
          </a:solidFill>
          <a:ln>
            <a:noFill/>
          </a:ln>
          <a:effectLst/>
          <a:extLst/>
        </p:spPr>
        <p:txBody>
          <a:bodyPr wrap="squar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a:spcBef>
                <a:spcPct val="0"/>
              </a:spcBef>
              <a:spcAft>
                <a:spcPct val="0"/>
              </a:spcAft>
              <a:buClrTx/>
              <a:buFontTx/>
              <a:buNone/>
            </a:pPr>
            <a:r>
              <a:rPr lang="zh-CN" altLang="en-US" sz="1800" b="0" smtClean="0">
                <a:solidFill>
                  <a:srgbClr val="0000FF"/>
                </a:solidFill>
                <a:latin typeface="华文细黑" panose="02010600040101010101" pitchFamily="2" charset="-122"/>
                <a:ea typeface="华文细黑" panose="02010600040101010101" pitchFamily="2" charset="-122"/>
              </a:rPr>
              <a:t>缓存：</a:t>
            </a:r>
            <a:r>
              <a:rPr lang="zh-CN" altLang="en-US" sz="1800" b="0" smtClean="0">
                <a:latin typeface="华文细黑" panose="02010600040101010101" pitchFamily="2" charset="-122"/>
                <a:ea typeface="华文细黑" panose="02010600040101010101" pitchFamily="2" charset="-122"/>
              </a:rPr>
              <a:t>层</a:t>
            </a:r>
            <a:r>
              <a:rPr lang="zh-CN" altLang="en-US" sz="1800" b="0">
                <a:latin typeface="华文细黑" panose="02010600040101010101" pitchFamily="2" charset="-122"/>
                <a:ea typeface="华文细黑" panose="02010600040101010101" pitchFamily="2" charset="-122"/>
              </a:rPr>
              <a:t>与层</a:t>
            </a:r>
            <a:r>
              <a:rPr lang="zh-CN" altLang="en-US" sz="1800" b="0" smtClean="0">
                <a:latin typeface="华文细黑" panose="02010600040101010101" pitchFamily="2" charset="-122"/>
                <a:ea typeface="华文细黑" panose="02010600040101010101" pitchFamily="2" charset="-122"/>
              </a:rPr>
              <a:t>之间通过</a:t>
            </a:r>
            <a:r>
              <a:rPr lang="zh-CN" altLang="en-US" sz="1800" b="0">
                <a:latin typeface="华文细黑" panose="02010600040101010101" pitchFamily="2" charset="-122"/>
                <a:ea typeface="华文细黑" panose="02010600040101010101" pitchFamily="2" charset="-122"/>
              </a:rPr>
              <a:t>缓存提高存取效率</a:t>
            </a:r>
          </a:p>
        </p:txBody>
      </p:sp>
      <p:sp>
        <p:nvSpPr>
          <p:cNvPr id="13" name="Text Box 12">
            <a:extLst>
              <a:ext uri="{FF2B5EF4-FFF2-40B4-BE49-F238E27FC236}">
                <a16:creationId xmlns:a16="http://schemas.microsoft.com/office/drawing/2014/main" xmlns="" id="{FE0A5595-B2DC-4750-A485-A7D4812651DA}"/>
              </a:ext>
            </a:extLst>
          </p:cNvPr>
          <p:cNvSpPr txBox="1">
            <a:spLocks noChangeArrowheads="1"/>
          </p:cNvSpPr>
          <p:nvPr/>
        </p:nvSpPr>
        <p:spPr bwMode="auto">
          <a:xfrm>
            <a:off x="6521465" y="4716196"/>
            <a:ext cx="1908160" cy="923330"/>
          </a:xfrm>
          <a:prstGeom prst="rect">
            <a:avLst/>
          </a:prstGeom>
          <a:solidFill>
            <a:schemeClr val="bg1"/>
          </a:solidFill>
          <a:ln>
            <a:noFill/>
          </a:ln>
          <a:effectLst/>
          <a:extLst/>
        </p:spPr>
        <p:txBody>
          <a:bodyPr wrap="squar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a:spcBef>
                <a:spcPct val="0"/>
              </a:spcBef>
              <a:spcAft>
                <a:spcPct val="0"/>
              </a:spcAft>
              <a:buClrTx/>
              <a:buFontTx/>
              <a:buNone/>
            </a:pPr>
            <a:r>
              <a:rPr lang="zh-CN" altLang="en-US" sz="1800" b="0" smtClean="0">
                <a:solidFill>
                  <a:srgbClr val="0000FF"/>
                </a:solidFill>
                <a:latin typeface="华文细黑" panose="02010600040101010101" pitchFamily="2" charset="-122"/>
                <a:ea typeface="华文细黑" panose="02010600040101010101" pitchFamily="2" charset="-122"/>
              </a:rPr>
              <a:t>分布式：</a:t>
            </a:r>
            <a:r>
              <a:rPr lang="zh-CN" altLang="en-US" sz="1800" b="0" smtClean="0">
                <a:latin typeface="华文细黑" panose="02010600040101010101" pitchFamily="2" charset="-122"/>
                <a:ea typeface="华文细黑" panose="02010600040101010101" pitchFamily="2" charset="-122"/>
              </a:rPr>
              <a:t>各</a:t>
            </a:r>
            <a:r>
              <a:rPr lang="zh-CN" altLang="en-US" sz="1800" b="0">
                <a:latin typeface="华文细黑" panose="02010600040101010101" pitchFamily="2" charset="-122"/>
                <a:ea typeface="华文细黑" panose="02010600040101010101" pitchFamily="2" charset="-122"/>
              </a:rPr>
              <a:t>层内</a:t>
            </a:r>
          </a:p>
          <a:p>
            <a:pPr algn="ctr">
              <a:spcBef>
                <a:spcPct val="0"/>
              </a:spcBef>
              <a:spcAft>
                <a:spcPct val="0"/>
              </a:spcAft>
              <a:buClrTx/>
              <a:buFontTx/>
              <a:buNone/>
            </a:pPr>
            <a:r>
              <a:rPr lang="zh-CN" altLang="en-US" sz="1800" b="0">
                <a:latin typeface="华文细黑" panose="02010600040101010101" pitchFamily="2" charset="-122"/>
                <a:ea typeface="华文细黑" panose="02010600040101010101" pitchFamily="2" charset="-122"/>
              </a:rPr>
              <a:t>通过分布式提升性能</a:t>
            </a:r>
          </a:p>
        </p:txBody>
      </p:sp>
      <p:sp>
        <p:nvSpPr>
          <p:cNvPr id="14" name="Text Box 13">
            <a:extLst>
              <a:ext uri="{FF2B5EF4-FFF2-40B4-BE49-F238E27FC236}">
                <a16:creationId xmlns:a16="http://schemas.microsoft.com/office/drawing/2014/main" xmlns="" id="{B7791AB3-2D83-4C4F-A887-5DB6384684C9}"/>
              </a:ext>
            </a:extLst>
          </p:cNvPr>
          <p:cNvSpPr txBox="1">
            <a:spLocks noChangeArrowheads="1"/>
          </p:cNvSpPr>
          <p:nvPr/>
        </p:nvSpPr>
        <p:spPr bwMode="auto">
          <a:xfrm>
            <a:off x="730181" y="2679511"/>
            <a:ext cx="2492991" cy="646331"/>
          </a:xfrm>
          <a:prstGeom prst="rect">
            <a:avLst/>
          </a:prstGeom>
          <a:solidFill>
            <a:schemeClr val="bg1"/>
          </a:solidFill>
          <a:ln>
            <a:noFill/>
          </a:ln>
          <a:effectLs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a:spcBef>
                <a:spcPct val="0"/>
              </a:spcBef>
              <a:spcAft>
                <a:spcPct val="0"/>
              </a:spcAft>
              <a:buClrTx/>
              <a:buFontTx/>
              <a:buNone/>
            </a:pPr>
            <a:r>
              <a:rPr lang="zh-CN" altLang="en-US" sz="1800" b="0" smtClean="0">
                <a:solidFill>
                  <a:srgbClr val="0000FF"/>
                </a:solidFill>
                <a:latin typeface="华文细黑" panose="02010600040101010101" pitchFamily="2" charset="-122"/>
                <a:ea typeface="华文细黑" panose="02010600040101010101" pitchFamily="2" charset="-122"/>
              </a:rPr>
              <a:t>分层：</a:t>
            </a:r>
            <a:r>
              <a:rPr lang="zh-CN" altLang="en-US" sz="1800" b="0" smtClean="0">
                <a:latin typeface="华文细黑" panose="02010600040101010101" pitchFamily="2" charset="-122"/>
                <a:ea typeface="华文细黑" panose="02010600040101010101" pitchFamily="2" charset="-122"/>
              </a:rPr>
              <a:t>各</a:t>
            </a:r>
            <a:r>
              <a:rPr lang="zh-CN" altLang="en-US" sz="1800" b="0">
                <a:latin typeface="华文细黑" panose="02010600040101010101" pitchFamily="2" charset="-122"/>
                <a:ea typeface="华文细黑" panose="02010600040101010101" pitchFamily="2" charset="-122"/>
              </a:rPr>
              <a:t>层次职责单一</a:t>
            </a:r>
          </a:p>
          <a:p>
            <a:pPr algn="ctr">
              <a:spcBef>
                <a:spcPct val="0"/>
              </a:spcBef>
              <a:spcAft>
                <a:spcPct val="0"/>
              </a:spcAft>
              <a:buClrTx/>
              <a:buFontTx/>
              <a:buNone/>
            </a:pPr>
            <a:r>
              <a:rPr lang="zh-CN" altLang="en-US" sz="1800" b="0">
                <a:latin typeface="华文细黑" panose="02010600040101010101" pitchFamily="2" charset="-122"/>
                <a:ea typeface="华文细黑" panose="02010600040101010101" pitchFamily="2" charset="-122"/>
              </a:rPr>
              <a:t>提升可维护性</a:t>
            </a:r>
          </a:p>
        </p:txBody>
      </p:sp>
      <p:cxnSp>
        <p:nvCxnSpPr>
          <p:cNvPr id="16" name="直接箭头连接符 15"/>
          <p:cNvCxnSpPr>
            <a:stCxn id="5" idx="4"/>
            <a:endCxn id="4" idx="0"/>
          </p:cNvCxnSpPr>
          <p:nvPr/>
        </p:nvCxnSpPr>
        <p:spPr bwMode="auto">
          <a:xfrm>
            <a:off x="4468505" y="2824918"/>
            <a:ext cx="0" cy="500924"/>
          </a:xfrm>
          <a:prstGeom prst="straightConnector1">
            <a:avLst/>
          </a:prstGeom>
          <a:noFill/>
          <a:ln w="31750">
            <a:solidFill>
              <a:srgbClr val="0000FF"/>
            </a:solidFill>
            <a:miter lim="800000"/>
            <a:headEnd type="arrow" w="lg" len="lg"/>
            <a:tailEnd type="arrow" w="lg" len="lg"/>
          </a:ln>
        </p:spPr>
      </p:cxnSp>
      <p:cxnSp>
        <p:nvCxnSpPr>
          <p:cNvPr id="17" name="直接箭头连接符 16"/>
          <p:cNvCxnSpPr>
            <a:stCxn id="4" idx="3"/>
            <a:endCxn id="6" idx="0"/>
          </p:cNvCxnSpPr>
          <p:nvPr/>
        </p:nvCxnSpPr>
        <p:spPr bwMode="auto">
          <a:xfrm flipH="1">
            <a:off x="3273857" y="4216952"/>
            <a:ext cx="621892" cy="300410"/>
          </a:xfrm>
          <a:prstGeom prst="straightConnector1">
            <a:avLst/>
          </a:prstGeom>
          <a:noFill/>
          <a:ln w="31750">
            <a:solidFill>
              <a:srgbClr val="0000FF"/>
            </a:solidFill>
            <a:miter lim="800000"/>
            <a:headEnd type="arrow" w="lg" len="lg"/>
            <a:tailEnd type="arrow" w="lg" len="lg"/>
          </a:ln>
        </p:spPr>
      </p:cxnSp>
      <p:cxnSp>
        <p:nvCxnSpPr>
          <p:cNvPr id="19" name="直接箭头连接符 18"/>
          <p:cNvCxnSpPr>
            <a:stCxn id="4" idx="5"/>
            <a:endCxn id="7" idx="0"/>
          </p:cNvCxnSpPr>
          <p:nvPr/>
        </p:nvCxnSpPr>
        <p:spPr bwMode="auto">
          <a:xfrm>
            <a:off x="5041261" y="4216952"/>
            <a:ext cx="591636" cy="337070"/>
          </a:xfrm>
          <a:prstGeom prst="straightConnector1">
            <a:avLst/>
          </a:prstGeom>
          <a:noFill/>
          <a:ln w="31750">
            <a:solidFill>
              <a:srgbClr val="0000FF"/>
            </a:solidFill>
            <a:miter lim="800000"/>
            <a:headEnd type="arrow" w="lg" len="lg"/>
            <a:tailEnd type="arrow" w="lg" len="lg"/>
          </a:ln>
        </p:spPr>
      </p:cxnSp>
    </p:spTree>
    <p:extLst>
      <p:ext uri="{BB962C8B-B14F-4D97-AF65-F5344CB8AC3E}">
        <p14:creationId xmlns:p14="http://schemas.microsoft.com/office/powerpoint/2010/main" val="185199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randombar(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randombar(horizont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randombar(horizont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a:t>
            </a:r>
            <a:r>
              <a:rPr lang="en-US" altLang="zh-CN" smtClean="0"/>
              <a:t>1</a:t>
            </a:r>
            <a:r>
              <a:rPr lang="zh-CN" altLang="en-US" smtClean="0"/>
              <a:t>）分层</a:t>
            </a:r>
            <a:endParaRPr lang="zh-CN" altLang="en-US"/>
          </a:p>
        </p:txBody>
      </p:sp>
      <p:graphicFrame>
        <p:nvGraphicFramePr>
          <p:cNvPr id="4" name="Object 3">
            <a:hlinkClick r:id="" action="ppaction://ole?verb=0"/>
            <a:extLst>
              <a:ext uri="{FF2B5EF4-FFF2-40B4-BE49-F238E27FC236}">
                <a16:creationId xmlns:a16="http://schemas.microsoft.com/office/drawing/2014/main" xmlns="" id="{22650F84-20CD-4193-859F-BEFC34747EBD}"/>
              </a:ext>
            </a:extLst>
          </p:cNvPr>
          <p:cNvGraphicFramePr>
            <a:graphicFrameLocks noChangeAspect="1"/>
          </p:cNvGraphicFramePr>
          <p:nvPr>
            <p:extLst/>
          </p:nvPr>
        </p:nvGraphicFramePr>
        <p:xfrm>
          <a:off x="825500" y="1333500"/>
          <a:ext cx="7466012" cy="4694238"/>
        </p:xfrm>
        <a:graphic>
          <a:graphicData uri="http://schemas.openxmlformats.org/presentationml/2006/ole">
            <mc:AlternateContent xmlns:mc="http://schemas.openxmlformats.org/markup-compatibility/2006">
              <mc:Choice xmlns:v="urn:schemas-microsoft-com:vml" Requires="v">
                <p:oleObj spid="_x0000_s1232" name="演示文稿" r:id="rId3" imgW="7201063" imgH="5401046" progId="PowerPoint.Show.8">
                  <p:embed/>
                </p:oleObj>
              </mc:Choice>
              <mc:Fallback>
                <p:oleObj name="演示文稿" r:id="rId3" imgW="7201063" imgH="5401046" progId="PowerPoint.Show.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b="8025"/>
                      <a:stretch>
                        <a:fillRect/>
                      </a:stretch>
                    </p:blipFill>
                    <p:spPr bwMode="auto">
                      <a:xfrm>
                        <a:off x="825500" y="1333500"/>
                        <a:ext cx="7466012" cy="4694238"/>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8016424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a:t>
            </a:r>
            <a:r>
              <a:rPr lang="en-US" altLang="zh-CN" smtClean="0"/>
              <a:t>2</a:t>
            </a:r>
            <a:r>
              <a:rPr lang="zh-CN" altLang="en-US" smtClean="0"/>
              <a:t>）异步</a:t>
            </a:r>
            <a:endParaRPr lang="zh-CN" altLang="en-US"/>
          </a:p>
        </p:txBody>
      </p:sp>
      <p:sp>
        <p:nvSpPr>
          <p:cNvPr id="3" name="内容占位符 2"/>
          <p:cNvSpPr>
            <a:spLocks noGrp="1"/>
          </p:cNvSpPr>
          <p:nvPr>
            <p:ph idx="1"/>
          </p:nvPr>
        </p:nvSpPr>
        <p:spPr/>
        <p:txBody>
          <a:bodyPr/>
          <a:lstStyle/>
          <a:p>
            <a:r>
              <a:rPr lang="zh-CN" altLang="en-US" smtClean="0"/>
              <a:t>通过“第三者”</a:t>
            </a:r>
            <a:r>
              <a:rPr lang="en-US" altLang="zh-CN" smtClean="0"/>
              <a:t>—</a:t>
            </a:r>
            <a:r>
              <a:rPr lang="zh-CN" altLang="en-US" smtClean="0"/>
              <a:t>消息</a:t>
            </a:r>
            <a:r>
              <a:rPr lang="en-US" altLang="zh-CN" smtClean="0"/>
              <a:t>—</a:t>
            </a:r>
            <a:r>
              <a:rPr lang="zh-CN" altLang="en-US"/>
              <a:t>完成模块之间的功能调用。</a:t>
            </a:r>
          </a:p>
          <a:p>
            <a:endParaRPr lang="zh-CN" altLang="en-US"/>
          </a:p>
        </p:txBody>
      </p:sp>
      <p:pic>
        <p:nvPicPr>
          <p:cNvPr id="4" name="Picture 4" descr="21">
            <a:extLst>
              <a:ext uri="{FF2B5EF4-FFF2-40B4-BE49-F238E27FC236}">
                <a16:creationId xmlns:a16="http://schemas.microsoft.com/office/drawing/2014/main" xmlns="" id="{4F36684A-C55F-4EC2-93B7-4DE05DB4A5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8913" y="2442676"/>
            <a:ext cx="5570537" cy="3445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45496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a:t>
            </a:r>
            <a:r>
              <a:rPr lang="en-US" altLang="zh-CN" smtClean="0"/>
              <a:t>3</a:t>
            </a:r>
            <a:r>
              <a:rPr lang="zh-CN" altLang="en-US" smtClean="0"/>
              <a:t>）分布式</a:t>
            </a:r>
            <a:endParaRPr lang="zh-CN" altLang="en-US"/>
          </a:p>
        </p:txBody>
      </p:sp>
      <p:sp>
        <p:nvSpPr>
          <p:cNvPr id="3" name="内容占位符 2"/>
          <p:cNvSpPr>
            <a:spLocks noGrp="1"/>
          </p:cNvSpPr>
          <p:nvPr>
            <p:ph idx="1"/>
          </p:nvPr>
        </p:nvSpPr>
        <p:spPr/>
        <p:txBody>
          <a:bodyPr/>
          <a:lstStyle/>
          <a:p>
            <a:r>
              <a:rPr lang="zh-CN" altLang="en-US" smtClean="0"/>
              <a:t>如果</a:t>
            </a:r>
            <a:r>
              <a:rPr lang="zh-CN" altLang="en-US">
                <a:solidFill>
                  <a:srgbClr val="0000FF"/>
                </a:solidFill>
              </a:rPr>
              <a:t>功能层</a:t>
            </a:r>
            <a:r>
              <a:rPr lang="en-US" altLang="zh-CN">
                <a:solidFill>
                  <a:srgbClr val="0000FF"/>
                </a:solidFill>
              </a:rPr>
              <a:t>(</a:t>
            </a:r>
            <a:r>
              <a:rPr lang="zh-CN" altLang="en-US">
                <a:solidFill>
                  <a:srgbClr val="0000FF"/>
                </a:solidFill>
              </a:rPr>
              <a:t>或数据层</a:t>
            </a:r>
            <a:r>
              <a:rPr lang="en-US" altLang="zh-CN">
                <a:solidFill>
                  <a:srgbClr val="0000FF"/>
                </a:solidFill>
              </a:rPr>
              <a:t>)</a:t>
            </a:r>
            <a:r>
              <a:rPr lang="zh-CN" altLang="en-US">
                <a:solidFill>
                  <a:srgbClr val="0000FF"/>
                </a:solidFill>
              </a:rPr>
              <a:t>分布在多台服务器</a:t>
            </a:r>
            <a:r>
              <a:rPr lang="zh-CN" altLang="en-US"/>
              <a:t>上，那么就形成了基于集群</a:t>
            </a:r>
            <a:r>
              <a:rPr lang="en-US" altLang="zh-CN"/>
              <a:t>(Cluster)</a:t>
            </a:r>
            <a:r>
              <a:rPr lang="zh-CN" altLang="en-US"/>
              <a:t>的</a:t>
            </a:r>
            <a:r>
              <a:rPr lang="en-US" altLang="zh-CN"/>
              <a:t>C/S</a:t>
            </a:r>
            <a:r>
              <a:rPr lang="zh-CN" altLang="en-US"/>
              <a:t>物理</a:t>
            </a:r>
            <a:r>
              <a:rPr lang="zh-CN" altLang="en-US" smtClean="0"/>
              <a:t>分布。</a:t>
            </a:r>
            <a:endParaRPr lang="zh-CN" altLang="en-US"/>
          </a:p>
          <a:p>
            <a:endParaRPr lang="zh-CN" altLang="en-US"/>
          </a:p>
        </p:txBody>
      </p:sp>
      <p:pic>
        <p:nvPicPr>
          <p:cNvPr id="5" name="Picture 5" descr="cluster1">
            <a:extLst>
              <a:ext uri="{FF2B5EF4-FFF2-40B4-BE49-F238E27FC236}">
                <a16:creationId xmlns:a16="http://schemas.microsoft.com/office/drawing/2014/main" xmlns="" id="{9AB54AB7-813D-4D71-AAB8-C469373942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5161" y="2775592"/>
            <a:ext cx="5806690" cy="251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33010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a:t>
            </a:r>
            <a:r>
              <a:rPr lang="en-US" altLang="zh-CN" smtClean="0"/>
              <a:t>4</a:t>
            </a:r>
            <a:r>
              <a:rPr lang="zh-CN" altLang="en-US" smtClean="0"/>
              <a:t>）缓存</a:t>
            </a:r>
            <a:r>
              <a:rPr lang="en-US" altLang="zh-CN"/>
              <a:t>(cache) </a:t>
            </a:r>
            <a:endParaRPr lang="zh-CN" altLang="en-US"/>
          </a:p>
        </p:txBody>
      </p:sp>
      <p:pic>
        <p:nvPicPr>
          <p:cNvPr id="4" name="Picture 5" descr="cache-integration-big-data1">
            <a:extLst>
              <a:ext uri="{FF2B5EF4-FFF2-40B4-BE49-F238E27FC236}">
                <a16:creationId xmlns:a16="http://schemas.microsoft.com/office/drawing/2014/main" xmlns="" id="{4197E111-E655-457D-B533-491AA61AEA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4606" y="1431983"/>
            <a:ext cx="6527800" cy="457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17886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OOA</a:t>
            </a:r>
            <a:r>
              <a:rPr lang="zh-CN" altLang="en-US" smtClean="0"/>
              <a:t>和</a:t>
            </a:r>
            <a:r>
              <a:rPr lang="en-US" altLang="zh-CN" smtClean="0"/>
              <a:t>OOD</a:t>
            </a:r>
            <a:r>
              <a:rPr lang="zh-CN" altLang="en-US" smtClean="0"/>
              <a:t>在概念上的区别</a:t>
            </a:r>
            <a:endParaRPr lang="zh-CN" altLang="en-US" sz="2800"/>
          </a:p>
        </p:txBody>
      </p:sp>
      <p:sp>
        <p:nvSpPr>
          <p:cNvPr id="6" name="AutoShape 3"/>
          <p:cNvSpPr>
            <a:spLocks noChangeArrowheads="1"/>
          </p:cNvSpPr>
          <p:nvPr/>
        </p:nvSpPr>
        <p:spPr bwMode="auto">
          <a:xfrm>
            <a:off x="434975" y="1464872"/>
            <a:ext cx="8280400" cy="1439862"/>
          </a:xfrm>
          <a:prstGeom prst="roundRect">
            <a:avLst>
              <a:gd name="adj" fmla="val 16667"/>
            </a:avLst>
          </a:prstGeom>
          <a:solidFill>
            <a:schemeClr val="bg1"/>
          </a:solidFill>
          <a:ln w="9525">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zh-CN" altLang="en-US">
              <a:solidFill>
                <a:srgbClr val="000000"/>
              </a:solidFill>
              <a:latin typeface="华文细黑" panose="02010600040101010101" pitchFamily="2" charset="-122"/>
              <a:ea typeface="华文细黑" panose="02010600040101010101" pitchFamily="2" charset="-122"/>
            </a:endParaRPr>
          </a:p>
        </p:txBody>
      </p:sp>
      <p:sp>
        <p:nvSpPr>
          <p:cNvPr id="7" name="Rectangle 4"/>
          <p:cNvSpPr>
            <a:spLocks noChangeArrowheads="1"/>
          </p:cNvSpPr>
          <p:nvPr/>
        </p:nvSpPr>
        <p:spPr bwMode="auto">
          <a:xfrm>
            <a:off x="628938" y="1744173"/>
            <a:ext cx="5406258" cy="830997"/>
          </a:xfrm>
          <a:prstGeom prst="rect">
            <a:avLst/>
          </a:prstGeom>
          <a:solidFill>
            <a:srgbClr val="DDDDDD"/>
          </a:solidFill>
          <a:ln w="9525">
            <a:noFill/>
            <a:miter lim="800000"/>
            <a:headEnd/>
            <a:tailEnd/>
          </a:ln>
        </p:spPr>
        <p:txBody>
          <a:bodyPr wrap="square">
            <a:spAutoFit/>
          </a:bodyPr>
          <a:lstStyle/>
          <a:p>
            <a:r>
              <a:rPr lang="en-US" altLang="zh-CN" sz="2400">
                <a:solidFill>
                  <a:srgbClr val="0000FF"/>
                </a:solidFill>
                <a:latin typeface="华文细黑" panose="02010600040101010101" pitchFamily="2" charset="-122"/>
                <a:ea typeface="华文细黑" panose="02010600040101010101" pitchFamily="2" charset="-122"/>
              </a:rPr>
              <a:t>OOA</a:t>
            </a:r>
            <a:r>
              <a:rPr lang="zh-CN" altLang="en-US" sz="2400">
                <a:solidFill>
                  <a:srgbClr val="0000FF"/>
                </a:solidFill>
                <a:latin typeface="华文细黑" panose="02010600040101010101" pitchFamily="2" charset="-122"/>
                <a:ea typeface="华文细黑" panose="02010600040101010101" pitchFamily="2" charset="-122"/>
              </a:rPr>
              <a:t>：</a:t>
            </a:r>
            <a:r>
              <a:rPr lang="zh-CN" altLang="en-US" sz="2400">
                <a:solidFill>
                  <a:srgbClr val="000000"/>
                </a:solidFill>
                <a:latin typeface="华文细黑" panose="02010600040101010101" pitchFamily="2" charset="-122"/>
                <a:ea typeface="华文细黑" panose="02010600040101010101" pitchFamily="2" charset="-122"/>
              </a:rPr>
              <a:t>是</a:t>
            </a:r>
            <a:r>
              <a:rPr lang="zh-CN" altLang="en-US" sz="2400">
                <a:solidFill>
                  <a:srgbClr val="0000FF"/>
                </a:solidFill>
                <a:latin typeface="华文细黑" panose="02010600040101010101" pitchFamily="2" charset="-122"/>
                <a:ea typeface="华文细黑" panose="02010600040101010101" pitchFamily="2" charset="-122"/>
              </a:rPr>
              <a:t>提取和整理用户需求</a:t>
            </a:r>
            <a:r>
              <a:rPr lang="zh-CN" altLang="en-US" sz="2400">
                <a:solidFill>
                  <a:srgbClr val="000000"/>
                </a:solidFill>
                <a:latin typeface="华文细黑" panose="02010600040101010101" pitchFamily="2" charset="-122"/>
                <a:ea typeface="华文细黑" panose="02010600040101010101" pitchFamily="2" charset="-122"/>
              </a:rPr>
              <a:t>，并</a:t>
            </a:r>
            <a:r>
              <a:rPr lang="zh-CN" altLang="en-US" sz="2400">
                <a:solidFill>
                  <a:srgbClr val="0000FF"/>
                </a:solidFill>
                <a:latin typeface="华文细黑" panose="02010600040101010101" pitchFamily="2" charset="-122"/>
                <a:ea typeface="华文细黑" panose="02010600040101010101" pitchFamily="2" charset="-122"/>
              </a:rPr>
              <a:t>建立问题域精确模型</a:t>
            </a:r>
            <a:r>
              <a:rPr lang="zh-CN" altLang="en-US" sz="2400">
                <a:solidFill>
                  <a:srgbClr val="000000"/>
                </a:solidFill>
                <a:latin typeface="华文细黑" panose="02010600040101010101" pitchFamily="2" charset="-122"/>
                <a:ea typeface="华文细黑" panose="02010600040101010101" pitchFamily="2" charset="-122"/>
              </a:rPr>
              <a:t>的过程</a:t>
            </a:r>
          </a:p>
        </p:txBody>
      </p:sp>
      <p:sp>
        <p:nvSpPr>
          <p:cNvPr id="8" name="AutoShape 5"/>
          <p:cNvSpPr>
            <a:spLocks noChangeArrowheads="1"/>
          </p:cNvSpPr>
          <p:nvPr/>
        </p:nvSpPr>
        <p:spPr bwMode="auto">
          <a:xfrm>
            <a:off x="434975" y="3197550"/>
            <a:ext cx="8280400" cy="1439863"/>
          </a:xfrm>
          <a:prstGeom prst="roundRect">
            <a:avLst>
              <a:gd name="adj" fmla="val 16667"/>
            </a:avLst>
          </a:prstGeom>
          <a:solidFill>
            <a:schemeClr val="bg1"/>
          </a:solidFill>
          <a:ln w="9525">
            <a:solidFill>
              <a:schemeClr val="tx1"/>
            </a:solidFill>
            <a:round/>
            <a:headEnd/>
            <a:tailEnd/>
          </a:ln>
          <a:effectLst>
            <a:outerShdw dist="107763" dir="2700000" algn="ctr" rotWithShape="0">
              <a:schemeClr val="bg2">
                <a:alpha val="50000"/>
              </a:schemeClr>
            </a:outerShdw>
          </a:effectLst>
        </p:spPr>
        <p:txBody>
          <a:bodyPr wrap="none" anchor="ctr"/>
          <a:lstStyle/>
          <a:p>
            <a:pPr>
              <a:defRPr/>
            </a:pPr>
            <a:endParaRPr lang="zh-CN" altLang="en-US">
              <a:solidFill>
                <a:srgbClr val="000000"/>
              </a:solidFill>
              <a:latin typeface="华文细黑" panose="02010600040101010101" pitchFamily="2" charset="-122"/>
              <a:ea typeface="华文细黑" panose="02010600040101010101" pitchFamily="2" charset="-122"/>
            </a:endParaRPr>
          </a:p>
        </p:txBody>
      </p:sp>
      <p:sp>
        <p:nvSpPr>
          <p:cNvPr id="9" name="Rectangle 6"/>
          <p:cNvSpPr>
            <a:spLocks noChangeArrowheads="1"/>
          </p:cNvSpPr>
          <p:nvPr/>
        </p:nvSpPr>
        <p:spPr bwMode="auto">
          <a:xfrm>
            <a:off x="3098460" y="3317315"/>
            <a:ext cx="5543550" cy="1200329"/>
          </a:xfrm>
          <a:prstGeom prst="rect">
            <a:avLst/>
          </a:prstGeom>
          <a:solidFill>
            <a:srgbClr val="DDDDDD"/>
          </a:solidFill>
          <a:ln w="9525">
            <a:noFill/>
            <a:miter lim="800000"/>
            <a:headEnd/>
            <a:tailEnd/>
          </a:ln>
        </p:spPr>
        <p:txBody>
          <a:bodyPr wrap="square">
            <a:spAutoFit/>
          </a:bodyPr>
          <a:lstStyle/>
          <a:p>
            <a:r>
              <a:rPr lang="en-US" altLang="zh-CN" sz="2400">
                <a:solidFill>
                  <a:srgbClr val="0000FF"/>
                </a:solidFill>
                <a:latin typeface="华文细黑" panose="02010600040101010101" pitchFamily="2" charset="-122"/>
                <a:ea typeface="华文细黑" panose="02010600040101010101" pitchFamily="2" charset="-122"/>
              </a:rPr>
              <a:t>OOD</a:t>
            </a:r>
            <a:r>
              <a:rPr lang="zh-CN" altLang="en-US" sz="2400">
                <a:solidFill>
                  <a:srgbClr val="000000"/>
                </a:solidFill>
                <a:latin typeface="华文细黑" panose="02010600040101010101" pitchFamily="2" charset="-122"/>
                <a:ea typeface="华文细黑" panose="02010600040101010101" pitchFamily="2" charset="-122"/>
              </a:rPr>
              <a:t>：将</a:t>
            </a:r>
            <a:r>
              <a:rPr lang="en-US" altLang="zh-CN" sz="2400">
                <a:solidFill>
                  <a:srgbClr val="000000"/>
                </a:solidFill>
                <a:latin typeface="华文细黑" panose="02010600040101010101" pitchFamily="2" charset="-122"/>
                <a:ea typeface="华文细黑" panose="02010600040101010101" pitchFamily="2" charset="-122"/>
              </a:rPr>
              <a:t>OOA</a:t>
            </a:r>
            <a:r>
              <a:rPr lang="zh-CN" altLang="en-US" sz="2400">
                <a:solidFill>
                  <a:srgbClr val="000000"/>
                </a:solidFill>
                <a:latin typeface="华文细黑" panose="02010600040101010101" pitchFamily="2" charset="-122"/>
                <a:ea typeface="华文细黑" panose="02010600040101010101" pitchFamily="2" charset="-122"/>
              </a:rPr>
              <a:t>阶段得到的</a:t>
            </a:r>
            <a:r>
              <a:rPr lang="zh-CN" altLang="en-US" sz="2400">
                <a:solidFill>
                  <a:srgbClr val="0000FF"/>
                </a:solidFill>
                <a:latin typeface="华文细黑" panose="02010600040101010101" pitchFamily="2" charset="-122"/>
                <a:ea typeface="华文细黑" panose="02010600040101010101" pitchFamily="2" charset="-122"/>
              </a:rPr>
              <a:t>需求转变为</a:t>
            </a:r>
            <a:r>
              <a:rPr lang="zh-CN" altLang="en-US" sz="2400">
                <a:solidFill>
                  <a:srgbClr val="000000"/>
                </a:solidFill>
                <a:latin typeface="华文细黑" panose="02010600040101010101" pitchFamily="2" charset="-122"/>
                <a:ea typeface="华文细黑" panose="02010600040101010101" pitchFamily="2" charset="-122"/>
              </a:rPr>
              <a:t>符合成本和质量要求的、抽象的系统</a:t>
            </a:r>
            <a:r>
              <a:rPr lang="zh-CN" altLang="en-US" sz="2400">
                <a:solidFill>
                  <a:srgbClr val="0000FF"/>
                </a:solidFill>
                <a:latin typeface="华文细黑" panose="02010600040101010101" pitchFamily="2" charset="-122"/>
                <a:ea typeface="华文细黑" panose="02010600040101010101" pitchFamily="2" charset="-122"/>
              </a:rPr>
              <a:t>实现方案</a:t>
            </a:r>
            <a:r>
              <a:rPr lang="zh-CN" altLang="en-US" sz="2400">
                <a:solidFill>
                  <a:srgbClr val="000000"/>
                </a:solidFill>
                <a:latin typeface="华文细黑" panose="02010600040101010101" pitchFamily="2" charset="-122"/>
                <a:ea typeface="华文细黑" panose="02010600040101010101" pitchFamily="2" charset="-122"/>
              </a:rPr>
              <a:t>的过程</a:t>
            </a:r>
            <a:endParaRPr lang="zh-CN" altLang="en-US" sz="2400">
              <a:solidFill>
                <a:srgbClr val="008000"/>
              </a:solidFill>
              <a:latin typeface="华文细黑" panose="02010600040101010101" pitchFamily="2" charset="-122"/>
              <a:ea typeface="华文细黑" panose="02010600040101010101" pitchFamily="2" charset="-122"/>
            </a:endParaRPr>
          </a:p>
        </p:txBody>
      </p:sp>
      <p:pic>
        <p:nvPicPr>
          <p:cNvPr id="10" name="Picture 9" descr="BD07179_"/>
          <p:cNvPicPr>
            <a:picLocks noChangeAspect="1" noChangeArrowheads="1"/>
          </p:cNvPicPr>
          <p:nvPr/>
        </p:nvPicPr>
        <p:blipFill>
          <a:blip r:embed="rId2" cstate="print">
            <a:lum bright="24000" contrast="24000"/>
          </a:blip>
          <a:srcRect/>
          <a:stretch>
            <a:fillRect/>
          </a:stretch>
        </p:blipFill>
        <p:spPr bwMode="auto">
          <a:xfrm>
            <a:off x="6338888" y="1564090"/>
            <a:ext cx="1728787" cy="1241425"/>
          </a:xfrm>
          <a:prstGeom prst="rect">
            <a:avLst/>
          </a:prstGeom>
          <a:noFill/>
          <a:ln w="9525">
            <a:noFill/>
            <a:miter lim="800000"/>
            <a:headEnd/>
            <a:tailEnd/>
          </a:ln>
        </p:spPr>
      </p:pic>
      <p:pic>
        <p:nvPicPr>
          <p:cNvPr id="11" name="图片 10"/>
          <p:cNvPicPr>
            <a:picLocks noChangeAspect="1"/>
          </p:cNvPicPr>
          <p:nvPr/>
        </p:nvPicPr>
        <p:blipFill>
          <a:blip r:embed="rId3"/>
          <a:stretch>
            <a:fillRect/>
          </a:stretch>
        </p:blipFill>
        <p:spPr>
          <a:xfrm>
            <a:off x="628938" y="3392631"/>
            <a:ext cx="2047587" cy="1049699"/>
          </a:xfrm>
          <a:prstGeom prst="rect">
            <a:avLst/>
          </a:prstGeom>
        </p:spPr>
      </p:pic>
      <p:sp>
        <p:nvSpPr>
          <p:cNvPr id="12" name="矩形 11"/>
          <p:cNvSpPr/>
          <p:nvPr/>
        </p:nvSpPr>
        <p:spPr>
          <a:xfrm>
            <a:off x="423862" y="4930229"/>
            <a:ext cx="8269288" cy="1015663"/>
          </a:xfrm>
          <a:prstGeom prst="rect">
            <a:avLst/>
          </a:prstGeom>
          <a:noFill/>
          <a:ln w="9525">
            <a:noFill/>
            <a:miter lim="800000"/>
            <a:headEnd/>
            <a:tailEnd/>
          </a:ln>
        </p:spPr>
        <p:txBody>
          <a:bodyPr>
            <a:spAutoFit/>
          </a:bodyPr>
          <a:lstStyle/>
          <a:p>
            <a:pPr fontAlgn="base">
              <a:spcBef>
                <a:spcPct val="0"/>
              </a:spcBef>
              <a:spcAft>
                <a:spcPct val="0"/>
              </a:spcAft>
            </a:pPr>
            <a:r>
              <a:rPr lang="zh-CN" altLang="en-US" sz="2000">
                <a:solidFill>
                  <a:srgbClr val="0000FF"/>
                </a:solidFill>
                <a:latin typeface="华文细黑" panose="02010600040101010101" pitchFamily="2" charset="-122"/>
                <a:ea typeface="华文细黑" panose="02010600040101010101" pitchFamily="2" charset="-122"/>
              </a:rPr>
              <a:t>从面向对象分析到面向对象设计</a:t>
            </a:r>
            <a:r>
              <a:rPr lang="en-US" altLang="zh-CN" sz="2000">
                <a:solidFill>
                  <a:srgbClr val="0000FF"/>
                </a:solidFill>
                <a:latin typeface="华文细黑" panose="02010600040101010101" pitchFamily="2" charset="-122"/>
                <a:ea typeface="华文细黑" panose="02010600040101010101" pitchFamily="2" charset="-122"/>
              </a:rPr>
              <a:t>(OOD)</a:t>
            </a:r>
            <a:r>
              <a:rPr lang="zh-CN" altLang="en-US" sz="2000">
                <a:solidFill>
                  <a:srgbClr val="0000FF"/>
                </a:solidFill>
                <a:latin typeface="华文细黑" panose="02010600040101010101" pitchFamily="2" charset="-122"/>
                <a:ea typeface="华文细黑" panose="02010600040101010101" pitchFamily="2" charset="-122"/>
              </a:rPr>
              <a:t>，是一个逐渐扩充模型的过程。</a:t>
            </a:r>
            <a:endParaRPr lang="en-US" altLang="zh-CN" sz="2000">
              <a:solidFill>
                <a:srgbClr val="0000FF"/>
              </a:solidFill>
              <a:latin typeface="华文细黑" panose="02010600040101010101" pitchFamily="2" charset="-122"/>
              <a:ea typeface="华文细黑" panose="02010600040101010101" pitchFamily="2" charset="-122"/>
            </a:endParaRPr>
          </a:p>
          <a:p>
            <a:pPr fontAlgn="base">
              <a:spcBef>
                <a:spcPct val="0"/>
              </a:spcBef>
              <a:spcAft>
                <a:spcPct val="0"/>
              </a:spcAft>
            </a:pPr>
            <a:r>
              <a:rPr lang="zh-CN" altLang="en-US" sz="2000">
                <a:solidFill>
                  <a:srgbClr val="000000"/>
                </a:solidFill>
                <a:latin typeface="华文细黑" panose="02010600040101010101" pitchFamily="2" charset="-122"/>
                <a:ea typeface="华文细黑" panose="02010600040101010101" pitchFamily="2" charset="-122"/>
              </a:rPr>
              <a:t>尽管分析和设计的定义有明显区别，但是在</a:t>
            </a:r>
            <a:r>
              <a:rPr lang="zh-CN" altLang="en-US" sz="2000">
                <a:solidFill>
                  <a:srgbClr val="FF0000"/>
                </a:solidFill>
                <a:latin typeface="华文细黑" panose="02010600040101010101" pitchFamily="2" charset="-122"/>
                <a:ea typeface="华文细黑" panose="02010600040101010101" pitchFamily="2" charset="-122"/>
              </a:rPr>
              <a:t>实际的软件开发过程中二者的界限是模糊的。</a:t>
            </a:r>
          </a:p>
        </p:txBody>
      </p:sp>
    </p:spTree>
    <p:extLst>
      <p:ext uri="{BB962C8B-B14F-4D97-AF65-F5344CB8AC3E}">
        <p14:creationId xmlns:p14="http://schemas.microsoft.com/office/powerpoint/2010/main" val="2504994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randombar(horizontal)">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randombar(horizontal)">
                                      <p:cBhvr>
                                        <p:cTn id="18" dur="500"/>
                                        <p:tgtEl>
                                          <p:spTgt spid="8"/>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randombar(horizontal)">
                                      <p:cBhvr>
                                        <p:cTn id="21" dur="500"/>
                                        <p:tgtEl>
                                          <p:spTgt spid="9"/>
                                        </p:tgtEl>
                                      </p:cBhvr>
                                    </p:animEffect>
                                  </p:childTnLst>
                                </p:cTn>
                              </p:par>
                              <p:par>
                                <p:cTn id="22" presetID="14" presetClass="entr" presetSubtype="1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randombar(horizontal)">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randombar(horizontal)">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11.2.4 </a:t>
            </a:r>
            <a:r>
              <a:rPr lang="zh-CN" altLang="en-US" smtClean="0"/>
              <a:t>架构</a:t>
            </a:r>
            <a:r>
              <a:rPr lang="zh-CN" altLang="en-US"/>
              <a:t>风格</a:t>
            </a:r>
          </a:p>
        </p:txBody>
      </p:sp>
      <p:sp>
        <p:nvSpPr>
          <p:cNvPr id="3" name="内容占位符 2"/>
          <p:cNvSpPr>
            <a:spLocks noGrp="1"/>
          </p:cNvSpPr>
          <p:nvPr>
            <p:ph idx="1"/>
          </p:nvPr>
        </p:nvSpPr>
        <p:spPr>
          <a:xfrm>
            <a:off x="554824" y="1412876"/>
            <a:ext cx="3688508" cy="4539350"/>
          </a:xfrm>
        </p:spPr>
        <p:txBody>
          <a:bodyPr/>
          <a:lstStyle/>
          <a:p>
            <a:r>
              <a:rPr lang="zh-CN" altLang="en-US" sz="2400" smtClean="0"/>
              <a:t>建筑风格</a:t>
            </a:r>
            <a:r>
              <a:rPr lang="zh-CN" altLang="en-US" sz="2400"/>
              <a:t>等同于建筑架构的一种可分类的模式，通过诸如外形、技术和材料等形态上的特征加以区分。</a:t>
            </a:r>
          </a:p>
          <a:p>
            <a:r>
              <a:rPr lang="zh-CN" altLang="en-US" sz="2400" smtClean="0"/>
              <a:t>之所以称为“风格”</a:t>
            </a:r>
            <a:r>
              <a:rPr lang="zh-CN" altLang="en-US" sz="2400"/>
              <a:t>，是因为经过长时间的实践</a:t>
            </a:r>
            <a:r>
              <a:rPr lang="zh-CN" altLang="en-US" sz="2400" smtClean="0"/>
              <a:t>，已经</a:t>
            </a:r>
            <a:r>
              <a:rPr lang="zh-CN" altLang="en-US" sz="2400"/>
              <a:t>被证明具有良好的工艺可行性、性能与实用性，并可直接用来遵循与模仿 </a:t>
            </a:r>
            <a:r>
              <a:rPr lang="en-US" altLang="zh-CN" sz="2400"/>
              <a:t>(</a:t>
            </a:r>
            <a:r>
              <a:rPr lang="zh-CN" altLang="en-US" sz="2400"/>
              <a:t>复用</a:t>
            </a:r>
            <a:r>
              <a:rPr lang="en-US" altLang="zh-CN" sz="2400"/>
              <a:t>)</a:t>
            </a:r>
            <a:r>
              <a:rPr lang="zh-CN" altLang="en-US" sz="2400"/>
              <a:t>。</a:t>
            </a:r>
          </a:p>
          <a:p>
            <a:endParaRPr lang="zh-CN" altLang="en-US" sz="2400"/>
          </a:p>
        </p:txBody>
      </p:sp>
      <p:pic>
        <p:nvPicPr>
          <p:cNvPr id="4" name="Picture 4">
            <a:extLst>
              <a:ext uri="{FF2B5EF4-FFF2-40B4-BE49-F238E27FC236}">
                <a16:creationId xmlns:a16="http://schemas.microsoft.com/office/drawing/2014/main" xmlns="" id="{92E53889-DF5E-4448-AE58-27C6224750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5180" y="1621766"/>
            <a:ext cx="2435294" cy="16390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1">
            <a:extLst>
              <a:ext uri="{FF2B5EF4-FFF2-40B4-BE49-F238E27FC236}">
                <a16:creationId xmlns:a16="http://schemas.microsoft.com/office/drawing/2014/main" xmlns="" id="{ED075EEE-1FD0-4922-A99C-001CEFA656DE}"/>
              </a:ext>
            </a:extLst>
          </p:cNvPr>
          <p:cNvSpPr txBox="1">
            <a:spLocks noChangeArrowheads="1"/>
          </p:cNvSpPr>
          <p:nvPr/>
        </p:nvSpPr>
        <p:spPr bwMode="auto">
          <a:xfrm>
            <a:off x="6617189" y="3184429"/>
            <a:ext cx="18754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fontAlgn="base">
              <a:spcBef>
                <a:spcPct val="0"/>
              </a:spcBef>
              <a:spcAft>
                <a:spcPct val="0"/>
              </a:spcAft>
              <a:buClrTx/>
              <a:buFontTx/>
              <a:buNone/>
            </a:pPr>
            <a:r>
              <a:rPr lang="zh-CN" altLang="en-US" sz="1800" b="0">
                <a:solidFill>
                  <a:srgbClr val="0000FF"/>
                </a:solidFill>
                <a:latin typeface="华文细黑" panose="02010600040101010101" pitchFamily="2" charset="-122"/>
                <a:ea typeface="华文细黑" panose="02010600040101010101" pitchFamily="2" charset="-122"/>
              </a:rPr>
              <a:t>哥特式建筑</a:t>
            </a:r>
          </a:p>
        </p:txBody>
      </p:sp>
      <p:pic>
        <p:nvPicPr>
          <p:cNvPr id="6" name="Picture 5">
            <a:extLst>
              <a:ext uri="{FF2B5EF4-FFF2-40B4-BE49-F238E27FC236}">
                <a16:creationId xmlns:a16="http://schemas.microsoft.com/office/drawing/2014/main" xmlns="" id="{42CBE229-E1D3-45E3-A4A4-24ACEB04AF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2722" y="3779666"/>
            <a:ext cx="2020421" cy="1551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a:extLst>
              <a:ext uri="{FF2B5EF4-FFF2-40B4-BE49-F238E27FC236}">
                <a16:creationId xmlns:a16="http://schemas.microsoft.com/office/drawing/2014/main" xmlns="" id="{3726CD8C-3FF4-48EF-824B-D9C745A9C53F}"/>
              </a:ext>
            </a:extLst>
          </p:cNvPr>
          <p:cNvSpPr txBox="1">
            <a:spLocks noChangeArrowheads="1"/>
          </p:cNvSpPr>
          <p:nvPr/>
        </p:nvSpPr>
        <p:spPr bwMode="auto">
          <a:xfrm>
            <a:off x="4485777" y="5290468"/>
            <a:ext cx="179430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fontAlgn="base">
              <a:spcBef>
                <a:spcPct val="0"/>
              </a:spcBef>
              <a:spcAft>
                <a:spcPct val="0"/>
              </a:spcAft>
              <a:buClrTx/>
              <a:buFontTx/>
              <a:buNone/>
            </a:pPr>
            <a:r>
              <a:rPr lang="zh-CN" altLang="en-US" sz="1800" b="0">
                <a:solidFill>
                  <a:srgbClr val="0000FF"/>
                </a:solidFill>
                <a:latin typeface="华文细黑" panose="02010600040101010101" pitchFamily="2" charset="-122"/>
                <a:ea typeface="华文细黑" panose="02010600040101010101" pitchFamily="2" charset="-122"/>
              </a:rPr>
              <a:t>巴洛克式建筑</a:t>
            </a:r>
          </a:p>
        </p:txBody>
      </p:sp>
      <p:pic>
        <p:nvPicPr>
          <p:cNvPr id="8" name="Picture 6">
            <a:extLst>
              <a:ext uri="{FF2B5EF4-FFF2-40B4-BE49-F238E27FC236}">
                <a16:creationId xmlns:a16="http://schemas.microsoft.com/office/drawing/2014/main" xmlns="" id="{8313A19B-560D-42C3-8010-392F66E567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2724" y="1621766"/>
            <a:ext cx="2020420" cy="16390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a:extLst>
              <a:ext uri="{FF2B5EF4-FFF2-40B4-BE49-F238E27FC236}">
                <a16:creationId xmlns:a16="http://schemas.microsoft.com/office/drawing/2014/main" xmlns="" id="{BA55B532-194F-4E6A-927A-66F7338EAD94}"/>
              </a:ext>
            </a:extLst>
          </p:cNvPr>
          <p:cNvSpPr txBox="1">
            <a:spLocks noChangeArrowheads="1"/>
          </p:cNvSpPr>
          <p:nvPr/>
        </p:nvSpPr>
        <p:spPr bwMode="auto">
          <a:xfrm>
            <a:off x="4230161" y="3195939"/>
            <a:ext cx="24479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fontAlgn="base">
              <a:spcBef>
                <a:spcPct val="0"/>
              </a:spcBef>
              <a:spcAft>
                <a:spcPct val="0"/>
              </a:spcAft>
              <a:buClrTx/>
              <a:buFontTx/>
              <a:buNone/>
            </a:pPr>
            <a:r>
              <a:rPr lang="zh-CN" altLang="en-US" sz="1800" b="0">
                <a:solidFill>
                  <a:srgbClr val="0000FF"/>
                </a:solidFill>
                <a:latin typeface="华文细黑" panose="02010600040101010101" pitchFamily="2" charset="-122"/>
                <a:ea typeface="华文细黑" panose="02010600040101010101" pitchFamily="2" charset="-122"/>
              </a:rPr>
              <a:t>拜占庭式建筑</a:t>
            </a:r>
          </a:p>
        </p:txBody>
      </p:sp>
      <p:pic>
        <p:nvPicPr>
          <p:cNvPr id="10" name="Picture 8">
            <a:extLst>
              <a:ext uri="{FF2B5EF4-FFF2-40B4-BE49-F238E27FC236}">
                <a16:creationId xmlns:a16="http://schemas.microsoft.com/office/drawing/2014/main" xmlns="" id="{C0917591-D41E-40AC-8B2E-F9FE85E3CA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5180" y="3787281"/>
            <a:ext cx="2435294" cy="15438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6">
            <a:extLst>
              <a:ext uri="{FF2B5EF4-FFF2-40B4-BE49-F238E27FC236}">
                <a16:creationId xmlns:a16="http://schemas.microsoft.com/office/drawing/2014/main" xmlns="" id="{3726CD8C-3FF4-48EF-824B-D9C745A9C53F}"/>
              </a:ext>
            </a:extLst>
          </p:cNvPr>
          <p:cNvSpPr txBox="1">
            <a:spLocks noChangeArrowheads="1"/>
          </p:cNvSpPr>
          <p:nvPr/>
        </p:nvSpPr>
        <p:spPr bwMode="auto">
          <a:xfrm>
            <a:off x="6630774" y="5290468"/>
            <a:ext cx="20641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fontAlgn="base">
              <a:spcBef>
                <a:spcPct val="0"/>
              </a:spcBef>
              <a:spcAft>
                <a:spcPct val="0"/>
              </a:spcAft>
              <a:buClrTx/>
              <a:buFontTx/>
              <a:buNone/>
            </a:pPr>
            <a:r>
              <a:rPr lang="zh-CN" altLang="en-US" sz="1800" b="0" smtClean="0">
                <a:solidFill>
                  <a:srgbClr val="0000FF"/>
                </a:solidFill>
                <a:latin typeface="华文细黑" panose="02010600040101010101" pitchFamily="2" charset="-122"/>
                <a:ea typeface="华文细黑" panose="02010600040101010101" pitchFamily="2" charset="-122"/>
              </a:rPr>
              <a:t>中国古典式建筑</a:t>
            </a:r>
            <a:endParaRPr lang="zh-CN" altLang="en-US" sz="1800" b="0">
              <a:solidFill>
                <a:srgbClr val="0000FF"/>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3461255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randombar(horizontal)">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heel(1)">
                                      <p:cBhvr>
                                        <p:cTn id="30" dur="2000"/>
                                        <p:tgtEl>
                                          <p:spTgt spid="6"/>
                                        </p:tgtEl>
                                      </p:cBhvr>
                                    </p:animEffect>
                                  </p:childTnLst>
                                </p:cTn>
                              </p:par>
                              <p:par>
                                <p:cTn id="31" presetID="21" presetClass="entr" presetSubtype="1"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heel(1)">
                                      <p:cBhvr>
                                        <p:cTn id="33" dur="20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barn(inVertical)">
                                      <p:cBhvr>
                                        <p:cTn id="38" dur="500"/>
                                        <p:tgtEl>
                                          <p:spTgt spid="10"/>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barn(inVertical)">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nodeType="clickEffect">
                                  <p:stCondLst>
                                    <p:cond delay="0"/>
                                  </p:stCondLst>
                                  <p:childTnLst>
                                    <p:set>
                                      <p:cBhvr>
                                        <p:cTn id="45" dur="1" fill="hold">
                                          <p:stCondLst>
                                            <p:cond delay="0"/>
                                          </p:stCondLst>
                                        </p:cTn>
                                        <p:tgtEl>
                                          <p:spTgt spid="3">
                                            <p:txEl>
                                              <p:pRg st="1" end="1"/>
                                            </p:txEl>
                                          </p:spTgt>
                                        </p:tgtEl>
                                        <p:attrNameLst>
                                          <p:attrName>style.visibility</p:attrName>
                                        </p:attrNameLst>
                                      </p:cBhvr>
                                      <p:to>
                                        <p:strVal val="visible"/>
                                      </p:to>
                                    </p:set>
                                    <p:animEffect transition="in" filter="randombar(horizontal)">
                                      <p:cBhvr>
                                        <p:cTn id="4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计算机</a:t>
            </a:r>
            <a:r>
              <a:rPr lang="zh-CN" altLang="en-US" smtClean="0"/>
              <a:t>架构风格及软件架构</a:t>
            </a:r>
            <a:r>
              <a:rPr lang="zh-CN" altLang="en-US"/>
              <a:t>风格</a:t>
            </a:r>
          </a:p>
        </p:txBody>
      </p:sp>
      <p:sp>
        <p:nvSpPr>
          <p:cNvPr id="3" name="内容占位符 2"/>
          <p:cNvSpPr>
            <a:spLocks noGrp="1"/>
          </p:cNvSpPr>
          <p:nvPr>
            <p:ph idx="1"/>
          </p:nvPr>
        </p:nvSpPr>
        <p:spPr>
          <a:xfrm>
            <a:off x="684214" y="1412875"/>
            <a:ext cx="3939544" cy="4321175"/>
          </a:xfrm>
        </p:spPr>
        <p:txBody>
          <a:bodyPr/>
          <a:lstStyle/>
          <a:p>
            <a:pPr eaLnBrk="1" hangingPunct="1"/>
            <a:r>
              <a:rPr lang="zh-CN" altLang="en-US"/>
              <a:t>计算机架构的风格：</a:t>
            </a:r>
          </a:p>
          <a:p>
            <a:pPr lvl="1" eaLnBrk="1" hangingPunct="1"/>
            <a:r>
              <a:rPr lang="zh-CN" altLang="en-US"/>
              <a:t>以存储程序原理为基础的冯</a:t>
            </a:r>
            <a:r>
              <a:rPr lang="en-US" altLang="zh-CN"/>
              <a:t>·</a:t>
            </a:r>
            <a:r>
              <a:rPr lang="zh-CN" altLang="en-US"/>
              <a:t>诺依曼结构</a:t>
            </a:r>
          </a:p>
          <a:p>
            <a:pPr lvl="1" eaLnBrk="1" hangingPunct="1"/>
            <a:r>
              <a:rPr lang="zh-CN" altLang="en-US" smtClean="0"/>
              <a:t>并行处理</a:t>
            </a:r>
            <a:r>
              <a:rPr lang="zh-CN" altLang="en-US"/>
              <a:t>机结构</a:t>
            </a:r>
          </a:p>
          <a:p>
            <a:pPr lvl="1" eaLnBrk="1" hangingPunct="1"/>
            <a:r>
              <a:rPr lang="en-US" altLang="zh-CN" smtClean="0"/>
              <a:t>……</a:t>
            </a:r>
            <a:endParaRPr lang="en-US" altLang="zh-CN"/>
          </a:p>
        </p:txBody>
      </p:sp>
      <p:sp>
        <p:nvSpPr>
          <p:cNvPr id="4" name="矩形 3"/>
          <p:cNvSpPr/>
          <p:nvPr/>
        </p:nvSpPr>
        <p:spPr>
          <a:xfrm>
            <a:off x="4830793" y="1412874"/>
            <a:ext cx="3476445" cy="4321175"/>
          </a:xfrm>
          <a:prstGeom prst="rect">
            <a:avLst/>
          </a:prstGeom>
        </p:spPr>
        <p:txBody>
          <a:bodyPr wrap="square">
            <a:noAutofit/>
          </a:bodyPr>
          <a:lstStyle/>
          <a:p>
            <a:pPr marL="342900" indent="-342900" eaLnBrk="0" fontAlgn="base" hangingPunct="0">
              <a:spcBef>
                <a:spcPts val="300"/>
              </a:spcBef>
              <a:spcAft>
                <a:spcPts val="300"/>
              </a:spcAft>
              <a:buClr>
                <a:srgbClr val="800000"/>
              </a:buClr>
              <a:buFont typeface="Wingdings" pitchFamily="2" charset="2"/>
              <a:buChar char="§"/>
            </a:pPr>
            <a:r>
              <a:rPr lang="zh-CN" altLang="en-US" sz="2800" kern="0">
                <a:solidFill>
                  <a:srgbClr val="000000"/>
                </a:solidFill>
                <a:latin typeface="华文细黑" panose="02010600040101010101" pitchFamily="2" charset="-122"/>
                <a:ea typeface="华文细黑" panose="02010600040101010101" pitchFamily="2" charset="-122"/>
              </a:rPr>
              <a:t>软件架构风格</a:t>
            </a:r>
            <a:endParaRPr lang="en-US" altLang="zh-CN" sz="2800" kern="0">
              <a:solidFill>
                <a:srgbClr val="000000"/>
              </a:solidFill>
              <a:latin typeface="华文细黑" panose="02010600040101010101" pitchFamily="2" charset="-122"/>
              <a:ea typeface="华文细黑" panose="02010600040101010101" pitchFamily="2" charset="-122"/>
            </a:endParaRPr>
          </a:p>
          <a:p>
            <a:pPr marL="742950" lvl="1" indent="-285750" eaLnBrk="0" fontAlgn="base" hangingPunct="0">
              <a:spcBef>
                <a:spcPts val="300"/>
              </a:spcBef>
              <a:spcAft>
                <a:spcPts val="300"/>
              </a:spcAft>
              <a:buFont typeface="Wingdings" pitchFamily="2" charset="2"/>
              <a:buChar char="Ø"/>
            </a:pPr>
            <a:r>
              <a:rPr lang="zh-CN" altLang="en-US" sz="2400" kern="0">
                <a:solidFill>
                  <a:srgbClr val="0000FF"/>
                </a:solidFill>
                <a:latin typeface="华文细黑" panose="02010600040101010101" pitchFamily="2" charset="-122"/>
                <a:ea typeface="华文细黑" panose="02010600040101010101" pitchFamily="2" charset="-122"/>
              </a:rPr>
              <a:t>调用</a:t>
            </a:r>
            <a:r>
              <a:rPr lang="en-US" altLang="zh-CN" sz="2400" kern="0">
                <a:solidFill>
                  <a:srgbClr val="0000FF"/>
                </a:solidFill>
                <a:latin typeface="华文细黑" panose="02010600040101010101" pitchFamily="2" charset="-122"/>
                <a:ea typeface="华文细黑" panose="02010600040101010101" pitchFamily="2" charset="-122"/>
              </a:rPr>
              <a:t>-</a:t>
            </a:r>
            <a:r>
              <a:rPr lang="zh-CN" altLang="en-US" sz="2400" kern="0">
                <a:solidFill>
                  <a:srgbClr val="0000FF"/>
                </a:solidFill>
                <a:latin typeface="华文细黑" panose="02010600040101010101" pitchFamily="2" charset="-122"/>
                <a:ea typeface="华文细黑" panose="02010600040101010101" pitchFamily="2" charset="-122"/>
              </a:rPr>
              <a:t>返回风格</a:t>
            </a:r>
            <a:endParaRPr lang="en-US" altLang="zh-CN" sz="2400" kern="0">
              <a:solidFill>
                <a:srgbClr val="0000FF"/>
              </a:solidFill>
              <a:latin typeface="华文细黑" panose="02010600040101010101" pitchFamily="2" charset="-122"/>
              <a:ea typeface="华文细黑" panose="02010600040101010101" pitchFamily="2" charset="-122"/>
            </a:endParaRPr>
          </a:p>
          <a:p>
            <a:pPr marL="742950" lvl="1" indent="-285750" eaLnBrk="0" fontAlgn="base" hangingPunct="0">
              <a:spcBef>
                <a:spcPts val="300"/>
              </a:spcBef>
              <a:spcAft>
                <a:spcPts val="300"/>
              </a:spcAft>
              <a:buFont typeface="Wingdings" pitchFamily="2" charset="2"/>
              <a:buChar char="Ø"/>
            </a:pPr>
            <a:r>
              <a:rPr lang="zh-CN" altLang="en-US" sz="2400" kern="0">
                <a:solidFill>
                  <a:srgbClr val="0000FF"/>
                </a:solidFill>
                <a:latin typeface="华文细黑" panose="02010600040101010101" pitchFamily="2" charset="-122"/>
                <a:ea typeface="华文细黑" panose="02010600040101010101" pitchFamily="2" charset="-122"/>
              </a:rPr>
              <a:t>数据仓库风格</a:t>
            </a:r>
            <a:endParaRPr lang="en-US" altLang="zh-CN" sz="2400" kern="0">
              <a:solidFill>
                <a:srgbClr val="0000FF"/>
              </a:solidFill>
              <a:latin typeface="华文细黑" panose="02010600040101010101" pitchFamily="2" charset="-122"/>
              <a:ea typeface="华文细黑" panose="02010600040101010101" pitchFamily="2" charset="-122"/>
            </a:endParaRPr>
          </a:p>
          <a:p>
            <a:pPr marL="742950" lvl="1" indent="-285750" eaLnBrk="0" fontAlgn="base" hangingPunct="0">
              <a:spcBef>
                <a:spcPts val="300"/>
              </a:spcBef>
              <a:spcAft>
                <a:spcPts val="300"/>
              </a:spcAft>
              <a:buFont typeface="Wingdings" pitchFamily="2" charset="2"/>
              <a:buChar char="Ø"/>
            </a:pPr>
            <a:r>
              <a:rPr lang="zh-CN" altLang="en-US" sz="2400" kern="0">
                <a:solidFill>
                  <a:srgbClr val="0000FF"/>
                </a:solidFill>
                <a:latin typeface="华文细黑" panose="02010600040101010101" pitchFamily="2" charset="-122"/>
                <a:ea typeface="华文细黑" panose="02010600040101010101" pitchFamily="2" charset="-122"/>
              </a:rPr>
              <a:t>层次风格</a:t>
            </a:r>
            <a:endParaRPr lang="en-US" altLang="zh-CN" sz="2400" kern="0">
              <a:solidFill>
                <a:srgbClr val="0000FF"/>
              </a:solidFill>
              <a:latin typeface="华文细黑" panose="02010600040101010101" pitchFamily="2" charset="-122"/>
              <a:ea typeface="华文细黑" panose="02010600040101010101" pitchFamily="2" charset="-122"/>
            </a:endParaRPr>
          </a:p>
          <a:p>
            <a:pPr marL="742950" lvl="1" indent="-285750" eaLnBrk="0" fontAlgn="base" hangingPunct="0">
              <a:spcBef>
                <a:spcPts val="300"/>
              </a:spcBef>
              <a:spcAft>
                <a:spcPts val="300"/>
              </a:spcAft>
              <a:buFont typeface="Wingdings" pitchFamily="2" charset="2"/>
              <a:buChar char="Ø"/>
            </a:pPr>
            <a:r>
              <a:rPr lang="en-US" altLang="zh-CN" sz="2400" kern="0">
                <a:solidFill>
                  <a:srgbClr val="0000FF"/>
                </a:solidFill>
                <a:latin typeface="华文细黑" panose="02010600040101010101" pitchFamily="2" charset="-122"/>
                <a:ea typeface="华文细黑" panose="02010600040101010101" pitchFamily="2" charset="-122"/>
              </a:rPr>
              <a:t>…</a:t>
            </a:r>
            <a:endParaRPr lang="zh-CN" altLang="en-US" sz="2400" kern="0">
              <a:solidFill>
                <a:srgbClr val="0000FF"/>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231856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3" dur="500"/>
                                        <p:tgtEl>
                                          <p:spTgt spid="3">
                                            <p:txEl>
                                              <p:pRg st="2" end="2"/>
                                            </p:txEl>
                                          </p:spTgt>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经典</a:t>
            </a:r>
            <a:r>
              <a:rPr lang="zh-CN" altLang="en-US"/>
              <a:t>软件</a:t>
            </a:r>
            <a:r>
              <a:rPr lang="zh-CN" altLang="en-US" smtClean="0"/>
              <a:t>架构</a:t>
            </a:r>
            <a:r>
              <a:rPr lang="zh-CN" altLang="en-US"/>
              <a:t>风格</a:t>
            </a:r>
          </a:p>
        </p:txBody>
      </p:sp>
      <p:pic>
        <p:nvPicPr>
          <p:cNvPr id="4" name="Picture 3">
            <a:extLst>
              <a:ext uri="{FF2B5EF4-FFF2-40B4-BE49-F238E27FC236}">
                <a16:creationId xmlns:a16="http://schemas.microsoft.com/office/drawing/2014/main" xmlns="" id="{91FD376F-0C81-4F1E-AF35-1CC2E25E57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0313" y="1201738"/>
            <a:ext cx="6496050" cy="444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a:extLst>
              <a:ext uri="{FF2B5EF4-FFF2-40B4-BE49-F238E27FC236}">
                <a16:creationId xmlns:a16="http://schemas.microsoft.com/office/drawing/2014/main" xmlns="" id="{FF8770B9-176C-4E41-ACCD-D2C94A2D4F8C}"/>
              </a:ext>
            </a:extLst>
          </p:cNvPr>
          <p:cNvSpPr>
            <a:spLocks noChangeArrowheads="1"/>
          </p:cNvSpPr>
          <p:nvPr/>
        </p:nvSpPr>
        <p:spPr bwMode="auto">
          <a:xfrm>
            <a:off x="3319463" y="3146425"/>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Tx/>
              <a:buNone/>
            </a:pPr>
            <a:r>
              <a:rPr kumimoji="1" lang="zh-CN" altLang="en-US" b="0">
                <a:solidFill>
                  <a:srgbClr val="FF0000"/>
                </a:solidFill>
                <a:latin typeface="华文细黑" panose="02010600040101010101" pitchFamily="2" charset="-122"/>
                <a:ea typeface="华文细黑" panose="02010600040101010101" pitchFamily="2" charset="-122"/>
                <a:cs typeface="Arial" panose="020B0604020202020204" pitchFamily="34" charset="0"/>
              </a:rPr>
              <a:t>数据流</a:t>
            </a:r>
          </a:p>
        </p:txBody>
      </p:sp>
      <p:sp>
        <p:nvSpPr>
          <p:cNvPr id="6" name="Rectangle 5">
            <a:extLst>
              <a:ext uri="{FF2B5EF4-FFF2-40B4-BE49-F238E27FC236}">
                <a16:creationId xmlns:a16="http://schemas.microsoft.com/office/drawing/2014/main" xmlns="" id="{D73D9DC3-B83B-464B-8ABC-FB6C058BC292}"/>
              </a:ext>
            </a:extLst>
          </p:cNvPr>
          <p:cNvSpPr>
            <a:spLocks noChangeArrowheads="1"/>
          </p:cNvSpPr>
          <p:nvPr/>
        </p:nvSpPr>
        <p:spPr bwMode="auto">
          <a:xfrm>
            <a:off x="871538" y="3721100"/>
            <a:ext cx="954107"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Tx/>
              <a:buNone/>
            </a:pPr>
            <a:r>
              <a:rPr kumimoji="1" lang="zh-CN" altLang="en-US" b="0">
                <a:solidFill>
                  <a:srgbClr val="0000FF"/>
                </a:solidFill>
                <a:latin typeface="华文细黑" panose="02010600040101010101" pitchFamily="2" charset="-122"/>
                <a:ea typeface="华文细黑" panose="02010600040101010101" pitchFamily="2" charset="-122"/>
                <a:cs typeface="Arial" panose="020B0604020202020204" pitchFamily="34" charset="0"/>
              </a:rPr>
              <a:t>批处理</a:t>
            </a:r>
          </a:p>
        </p:txBody>
      </p:sp>
      <p:sp>
        <p:nvSpPr>
          <p:cNvPr id="7" name="Rectangle 6">
            <a:extLst>
              <a:ext uri="{FF2B5EF4-FFF2-40B4-BE49-F238E27FC236}">
                <a16:creationId xmlns:a16="http://schemas.microsoft.com/office/drawing/2014/main" xmlns="" id="{79EF923B-0A66-4B1E-8DAA-9EA9A22D1436}"/>
              </a:ext>
            </a:extLst>
          </p:cNvPr>
          <p:cNvSpPr>
            <a:spLocks noChangeArrowheads="1"/>
          </p:cNvSpPr>
          <p:nvPr/>
        </p:nvSpPr>
        <p:spPr bwMode="auto">
          <a:xfrm>
            <a:off x="2814638" y="4081463"/>
            <a:ext cx="1552028"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Tx/>
              <a:buNone/>
            </a:pPr>
            <a:r>
              <a:rPr kumimoji="1" lang="zh-CN" altLang="en-US" b="0">
                <a:solidFill>
                  <a:srgbClr val="0000FF"/>
                </a:solidFill>
                <a:latin typeface="华文细黑" panose="02010600040101010101" pitchFamily="2" charset="-122"/>
                <a:ea typeface="华文细黑" panose="02010600040101010101" pitchFamily="2" charset="-122"/>
                <a:cs typeface="Arial" panose="020B0604020202020204" pitchFamily="34" charset="0"/>
              </a:rPr>
              <a:t>管道</a:t>
            </a:r>
            <a:r>
              <a:rPr kumimoji="1" lang="en-US" altLang="zh-CN" b="0">
                <a:solidFill>
                  <a:srgbClr val="0000FF"/>
                </a:solidFill>
                <a:latin typeface="华文细黑" panose="02010600040101010101" pitchFamily="2" charset="-122"/>
                <a:ea typeface="华文细黑" panose="02010600040101010101" pitchFamily="2" charset="-122"/>
                <a:cs typeface="Arial" panose="020B0604020202020204" pitchFamily="34" charset="0"/>
              </a:rPr>
              <a:t>-</a:t>
            </a:r>
            <a:r>
              <a:rPr kumimoji="1" lang="zh-CN" altLang="en-US" b="0">
                <a:solidFill>
                  <a:srgbClr val="0000FF"/>
                </a:solidFill>
                <a:latin typeface="华文细黑" panose="02010600040101010101" pitchFamily="2" charset="-122"/>
                <a:ea typeface="华文细黑" panose="02010600040101010101" pitchFamily="2" charset="-122"/>
                <a:cs typeface="Arial" panose="020B0604020202020204" pitchFamily="34" charset="0"/>
              </a:rPr>
              <a:t>过滤器</a:t>
            </a:r>
          </a:p>
        </p:txBody>
      </p:sp>
      <p:sp>
        <p:nvSpPr>
          <p:cNvPr id="8" name="Rectangle 7">
            <a:extLst>
              <a:ext uri="{FF2B5EF4-FFF2-40B4-BE49-F238E27FC236}">
                <a16:creationId xmlns:a16="http://schemas.microsoft.com/office/drawing/2014/main" xmlns="" id="{EC91DF42-DAAF-49C7-989F-5F7BD4D927B8}"/>
              </a:ext>
            </a:extLst>
          </p:cNvPr>
          <p:cNvSpPr>
            <a:spLocks noChangeArrowheads="1"/>
          </p:cNvSpPr>
          <p:nvPr/>
        </p:nvSpPr>
        <p:spPr bwMode="auto">
          <a:xfrm>
            <a:off x="1158875" y="4506913"/>
            <a:ext cx="954107"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Tx/>
              <a:buNone/>
            </a:pPr>
            <a:r>
              <a:rPr kumimoji="1" lang="zh-CN" altLang="en-US" b="0">
                <a:solidFill>
                  <a:srgbClr val="FF0000"/>
                </a:solidFill>
                <a:latin typeface="华文细黑" panose="02010600040101010101" pitchFamily="2" charset="-122"/>
                <a:ea typeface="华文细黑" panose="02010600040101010101" pitchFamily="2" charset="-122"/>
                <a:cs typeface="Arial" panose="020B0604020202020204" pitchFamily="34" charset="0"/>
              </a:rPr>
              <a:t>虚拟机</a:t>
            </a:r>
          </a:p>
        </p:txBody>
      </p:sp>
      <p:sp>
        <p:nvSpPr>
          <p:cNvPr id="9" name="Rectangle 8">
            <a:extLst>
              <a:ext uri="{FF2B5EF4-FFF2-40B4-BE49-F238E27FC236}">
                <a16:creationId xmlns:a16="http://schemas.microsoft.com/office/drawing/2014/main" xmlns="" id="{3C18F154-A0D4-4D1D-BD34-6003E3872C60}"/>
              </a:ext>
            </a:extLst>
          </p:cNvPr>
          <p:cNvSpPr>
            <a:spLocks noChangeArrowheads="1"/>
          </p:cNvSpPr>
          <p:nvPr/>
        </p:nvSpPr>
        <p:spPr bwMode="auto">
          <a:xfrm>
            <a:off x="1357293" y="5510078"/>
            <a:ext cx="954107" cy="400110"/>
          </a:xfrm>
          <a:prstGeom prst="rect">
            <a:avLst/>
          </a:prstGeom>
          <a:noFill/>
          <a:ln>
            <a:noFill/>
          </a:ln>
          <a:effectLs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Tx/>
              <a:buNone/>
            </a:pPr>
            <a:r>
              <a:rPr kumimoji="1" lang="zh-CN" altLang="en-US" b="0">
                <a:solidFill>
                  <a:srgbClr val="0000FF"/>
                </a:solidFill>
                <a:latin typeface="华文细黑" panose="02010600040101010101" pitchFamily="2" charset="-122"/>
                <a:ea typeface="华文细黑" panose="02010600040101010101" pitchFamily="2" charset="-122"/>
                <a:cs typeface="Arial" panose="020B0604020202020204" pitchFamily="34" charset="0"/>
              </a:rPr>
              <a:t>解释器</a:t>
            </a:r>
          </a:p>
        </p:txBody>
      </p:sp>
      <p:sp>
        <p:nvSpPr>
          <p:cNvPr id="10" name="Rectangle 9">
            <a:extLst>
              <a:ext uri="{FF2B5EF4-FFF2-40B4-BE49-F238E27FC236}">
                <a16:creationId xmlns:a16="http://schemas.microsoft.com/office/drawing/2014/main" xmlns="" id="{FCDF26F1-72FB-4EE1-B106-27573DA42186}"/>
              </a:ext>
            </a:extLst>
          </p:cNvPr>
          <p:cNvSpPr>
            <a:spLocks noChangeArrowheads="1"/>
          </p:cNvSpPr>
          <p:nvPr/>
        </p:nvSpPr>
        <p:spPr bwMode="auto">
          <a:xfrm>
            <a:off x="2201863" y="5510078"/>
            <a:ext cx="2095500" cy="400110"/>
          </a:xfrm>
          <a:prstGeom prst="rect">
            <a:avLst/>
          </a:prstGeom>
          <a:noFill/>
          <a:ln>
            <a:noFill/>
          </a:ln>
          <a:effectLst/>
          <a:extLst/>
        </p:spPr>
        <p:txBody>
          <a:bodyPr wrap="squar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a:spcBef>
                <a:spcPct val="0"/>
              </a:spcBef>
              <a:spcAft>
                <a:spcPct val="0"/>
              </a:spcAft>
              <a:buClrTx/>
              <a:buFontTx/>
              <a:buNone/>
            </a:pPr>
            <a:r>
              <a:rPr kumimoji="1" lang="zh-CN" altLang="en-US" b="0">
                <a:solidFill>
                  <a:srgbClr val="0000FF"/>
                </a:solidFill>
                <a:latin typeface="华文细黑" panose="02010600040101010101" pitchFamily="2" charset="-122"/>
                <a:ea typeface="华文细黑" panose="02010600040101010101" pitchFamily="2" charset="-122"/>
                <a:cs typeface="Arial" panose="020B0604020202020204" pitchFamily="34" charset="0"/>
              </a:rPr>
              <a:t>基于</a:t>
            </a:r>
            <a:r>
              <a:rPr kumimoji="1" lang="zh-CN" altLang="en-US" b="0" smtClean="0">
                <a:solidFill>
                  <a:srgbClr val="0000FF"/>
                </a:solidFill>
                <a:latin typeface="华文细黑" panose="02010600040101010101" pitchFamily="2" charset="-122"/>
                <a:ea typeface="华文细黑" panose="02010600040101010101" pitchFamily="2" charset="-122"/>
                <a:cs typeface="Arial" panose="020B0604020202020204" pitchFamily="34" charset="0"/>
              </a:rPr>
              <a:t>规则的</a:t>
            </a:r>
            <a:r>
              <a:rPr kumimoji="1" lang="zh-CN" altLang="en-US" b="0">
                <a:solidFill>
                  <a:srgbClr val="0000FF"/>
                </a:solidFill>
                <a:latin typeface="华文细黑" panose="02010600040101010101" pitchFamily="2" charset="-122"/>
                <a:ea typeface="华文细黑" panose="02010600040101010101" pitchFamily="2" charset="-122"/>
                <a:cs typeface="Arial" panose="020B0604020202020204" pitchFamily="34" charset="0"/>
              </a:rPr>
              <a:t>系统</a:t>
            </a:r>
          </a:p>
        </p:txBody>
      </p:sp>
      <p:sp>
        <p:nvSpPr>
          <p:cNvPr id="11" name="Rectangle 10">
            <a:extLst>
              <a:ext uri="{FF2B5EF4-FFF2-40B4-BE49-F238E27FC236}">
                <a16:creationId xmlns:a16="http://schemas.microsoft.com/office/drawing/2014/main" xmlns="" id="{2A4A7B6F-9E7C-4207-B317-A47F5C8E967C}"/>
              </a:ext>
            </a:extLst>
          </p:cNvPr>
          <p:cNvSpPr>
            <a:spLocks noChangeArrowheads="1"/>
          </p:cNvSpPr>
          <p:nvPr/>
        </p:nvSpPr>
        <p:spPr bwMode="auto">
          <a:xfrm>
            <a:off x="6630988" y="4360863"/>
            <a:ext cx="1338828"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Tx/>
              <a:buNone/>
            </a:pPr>
            <a:r>
              <a:rPr kumimoji="1" lang="zh-CN" altLang="en-US" b="0">
                <a:solidFill>
                  <a:srgbClr val="FF0000"/>
                </a:solidFill>
                <a:latin typeface="华文细黑" panose="02010600040101010101" pitchFamily="2" charset="-122"/>
                <a:ea typeface="华文细黑" panose="02010600040101010101" pitchFamily="2" charset="-122"/>
                <a:cs typeface="Arial" panose="020B0604020202020204" pitchFamily="34" charset="0"/>
              </a:rPr>
              <a:t>调用</a:t>
            </a:r>
            <a:r>
              <a:rPr kumimoji="1" lang="en-US" altLang="zh-CN" b="0">
                <a:solidFill>
                  <a:srgbClr val="FF0000"/>
                </a:solidFill>
                <a:latin typeface="华文细黑" panose="02010600040101010101" pitchFamily="2" charset="-122"/>
                <a:ea typeface="华文细黑" panose="02010600040101010101" pitchFamily="2" charset="-122"/>
                <a:cs typeface="Arial" panose="020B0604020202020204" pitchFamily="34" charset="0"/>
              </a:rPr>
              <a:t>-</a:t>
            </a:r>
            <a:r>
              <a:rPr kumimoji="1" lang="zh-CN" altLang="en-US" b="0">
                <a:solidFill>
                  <a:srgbClr val="FF0000"/>
                </a:solidFill>
                <a:latin typeface="华文细黑" panose="02010600040101010101" pitchFamily="2" charset="-122"/>
                <a:ea typeface="华文细黑" panose="02010600040101010101" pitchFamily="2" charset="-122"/>
                <a:cs typeface="Arial" panose="020B0604020202020204" pitchFamily="34" charset="0"/>
              </a:rPr>
              <a:t>返回</a:t>
            </a:r>
          </a:p>
        </p:txBody>
      </p:sp>
      <p:sp>
        <p:nvSpPr>
          <p:cNvPr id="12" name="Rectangle 11">
            <a:extLst>
              <a:ext uri="{FF2B5EF4-FFF2-40B4-BE49-F238E27FC236}">
                <a16:creationId xmlns:a16="http://schemas.microsoft.com/office/drawing/2014/main" xmlns="" id="{3C7FD2B3-3918-496D-A714-2F185C62F752}"/>
              </a:ext>
            </a:extLst>
          </p:cNvPr>
          <p:cNvSpPr>
            <a:spLocks noChangeArrowheads="1"/>
          </p:cNvSpPr>
          <p:nvPr/>
        </p:nvSpPr>
        <p:spPr bwMode="auto">
          <a:xfrm>
            <a:off x="4102660" y="5510078"/>
            <a:ext cx="1905000" cy="400110"/>
          </a:xfrm>
          <a:prstGeom prst="rect">
            <a:avLst/>
          </a:prstGeom>
          <a:noFill/>
          <a:ln>
            <a:noFill/>
          </a:ln>
          <a:effectLst/>
          <a:extLst/>
        </p:spPr>
        <p:txBody>
          <a:bodyPr wrap="squar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a:spcBef>
                <a:spcPct val="0"/>
              </a:spcBef>
              <a:spcAft>
                <a:spcPct val="0"/>
              </a:spcAft>
              <a:buClrTx/>
              <a:buFontTx/>
              <a:buNone/>
            </a:pPr>
            <a:r>
              <a:rPr kumimoji="1" lang="zh-CN" altLang="en-US" b="0">
                <a:solidFill>
                  <a:srgbClr val="0000FF"/>
                </a:solidFill>
                <a:latin typeface="华文细黑" panose="02010600040101010101" pitchFamily="2" charset="-122"/>
                <a:ea typeface="华文细黑" panose="02010600040101010101" pitchFamily="2" charset="-122"/>
                <a:cs typeface="Arial" panose="020B0604020202020204" pitchFamily="34" charset="0"/>
              </a:rPr>
              <a:t>主程序</a:t>
            </a:r>
            <a:r>
              <a:rPr kumimoji="1" lang="en-US" altLang="zh-CN" b="0">
                <a:solidFill>
                  <a:srgbClr val="0000FF"/>
                </a:solidFill>
                <a:latin typeface="华文细黑" panose="02010600040101010101" pitchFamily="2" charset="-122"/>
                <a:ea typeface="华文细黑" panose="02010600040101010101" pitchFamily="2" charset="-122"/>
                <a:cs typeface="Arial" panose="020B0604020202020204" pitchFamily="34" charset="0"/>
              </a:rPr>
              <a:t>-</a:t>
            </a:r>
            <a:r>
              <a:rPr kumimoji="1" lang="zh-CN" altLang="en-US" b="0">
                <a:solidFill>
                  <a:srgbClr val="0000FF"/>
                </a:solidFill>
                <a:latin typeface="华文细黑" panose="02010600040101010101" pitchFamily="2" charset="-122"/>
                <a:ea typeface="华文细黑" panose="02010600040101010101" pitchFamily="2" charset="-122"/>
                <a:cs typeface="Arial" panose="020B0604020202020204" pitchFamily="34" charset="0"/>
              </a:rPr>
              <a:t>子过程</a:t>
            </a:r>
          </a:p>
        </p:txBody>
      </p:sp>
      <p:sp>
        <p:nvSpPr>
          <p:cNvPr id="13" name="Rectangle 12">
            <a:extLst>
              <a:ext uri="{FF2B5EF4-FFF2-40B4-BE49-F238E27FC236}">
                <a16:creationId xmlns:a16="http://schemas.microsoft.com/office/drawing/2014/main" xmlns="" id="{3CE9C846-6802-42ED-826C-1380732A0E5C}"/>
              </a:ext>
            </a:extLst>
          </p:cNvPr>
          <p:cNvSpPr>
            <a:spLocks noChangeArrowheads="1"/>
          </p:cNvSpPr>
          <p:nvPr/>
        </p:nvSpPr>
        <p:spPr bwMode="auto">
          <a:xfrm>
            <a:off x="5949481" y="5510078"/>
            <a:ext cx="630301" cy="400110"/>
          </a:xfrm>
          <a:prstGeom prst="rect">
            <a:avLst/>
          </a:prstGeom>
          <a:noFill/>
          <a:ln>
            <a:noFill/>
          </a:ln>
          <a:effectLs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Tx/>
              <a:buNone/>
            </a:pPr>
            <a:r>
              <a:rPr kumimoji="1" lang="en-US" altLang="zh-CN" b="0">
                <a:solidFill>
                  <a:srgbClr val="0000FF"/>
                </a:solidFill>
                <a:latin typeface="华文细黑" panose="02010600040101010101" pitchFamily="2" charset="-122"/>
                <a:ea typeface="华文细黑" panose="02010600040101010101" pitchFamily="2" charset="-122"/>
                <a:cs typeface="Arial" panose="020B0604020202020204" pitchFamily="34" charset="0"/>
              </a:rPr>
              <a:t>OO</a:t>
            </a:r>
          </a:p>
        </p:txBody>
      </p:sp>
      <p:sp>
        <p:nvSpPr>
          <p:cNvPr id="14" name="Rectangle 13">
            <a:extLst>
              <a:ext uri="{FF2B5EF4-FFF2-40B4-BE49-F238E27FC236}">
                <a16:creationId xmlns:a16="http://schemas.microsoft.com/office/drawing/2014/main" xmlns="" id="{3AD489B5-A051-48E8-97A1-C84DAB44E99F}"/>
              </a:ext>
            </a:extLst>
          </p:cNvPr>
          <p:cNvSpPr>
            <a:spLocks noChangeArrowheads="1"/>
          </p:cNvSpPr>
          <p:nvPr/>
        </p:nvSpPr>
        <p:spPr bwMode="auto">
          <a:xfrm>
            <a:off x="6689011" y="5510078"/>
            <a:ext cx="697627" cy="400110"/>
          </a:xfrm>
          <a:prstGeom prst="rect">
            <a:avLst/>
          </a:prstGeom>
          <a:noFill/>
          <a:ln>
            <a:noFill/>
          </a:ln>
          <a:effectLs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Tx/>
              <a:buNone/>
            </a:pPr>
            <a:r>
              <a:rPr kumimoji="1" lang="zh-CN" altLang="en-US" b="0">
                <a:solidFill>
                  <a:srgbClr val="0000FF"/>
                </a:solidFill>
                <a:latin typeface="华文细黑" panose="02010600040101010101" pitchFamily="2" charset="-122"/>
                <a:ea typeface="华文细黑" panose="02010600040101010101" pitchFamily="2" charset="-122"/>
                <a:cs typeface="Arial" panose="020B0604020202020204" pitchFamily="34" charset="0"/>
              </a:rPr>
              <a:t>分层</a:t>
            </a:r>
          </a:p>
        </p:txBody>
      </p:sp>
      <p:sp>
        <p:nvSpPr>
          <p:cNvPr id="15" name="Rectangle 14">
            <a:extLst>
              <a:ext uri="{FF2B5EF4-FFF2-40B4-BE49-F238E27FC236}">
                <a16:creationId xmlns:a16="http://schemas.microsoft.com/office/drawing/2014/main" xmlns="" id="{35AD7B87-3E6B-4D30-A37A-552BEFAEBC0A}"/>
              </a:ext>
            </a:extLst>
          </p:cNvPr>
          <p:cNvSpPr>
            <a:spLocks noChangeArrowheads="1"/>
          </p:cNvSpPr>
          <p:nvPr/>
        </p:nvSpPr>
        <p:spPr bwMode="auto">
          <a:xfrm>
            <a:off x="6989981" y="3057555"/>
            <a:ext cx="1723549" cy="70788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Tx/>
              <a:buNone/>
            </a:pPr>
            <a:r>
              <a:rPr kumimoji="1" lang="zh-CN" altLang="en-US" b="0">
                <a:solidFill>
                  <a:srgbClr val="FF0000"/>
                </a:solidFill>
                <a:latin typeface="华文细黑" panose="02010600040101010101" pitchFamily="2" charset="-122"/>
                <a:ea typeface="华文细黑" panose="02010600040101010101" pitchFamily="2" charset="-122"/>
                <a:cs typeface="Arial" panose="020B0604020202020204" pitchFamily="34" charset="0"/>
              </a:rPr>
              <a:t>以数据为</a:t>
            </a:r>
            <a:r>
              <a:rPr kumimoji="1" lang="zh-CN" altLang="en-US" b="0" smtClean="0">
                <a:solidFill>
                  <a:srgbClr val="FF0000"/>
                </a:solidFill>
                <a:latin typeface="华文细黑" panose="02010600040101010101" pitchFamily="2" charset="-122"/>
                <a:ea typeface="华文细黑" panose="02010600040101010101" pitchFamily="2" charset="-122"/>
                <a:cs typeface="Arial" panose="020B0604020202020204" pitchFamily="34" charset="0"/>
              </a:rPr>
              <a:t>中心</a:t>
            </a:r>
            <a:endParaRPr kumimoji="1" lang="en-US" altLang="zh-CN" b="0" smtClean="0">
              <a:solidFill>
                <a:srgbClr val="FF0000"/>
              </a:solidFill>
              <a:latin typeface="华文细黑" panose="02010600040101010101" pitchFamily="2" charset="-122"/>
              <a:ea typeface="华文细黑" panose="02010600040101010101" pitchFamily="2" charset="-122"/>
              <a:cs typeface="Arial" panose="020B0604020202020204" pitchFamily="34" charset="0"/>
            </a:endParaRPr>
          </a:p>
          <a:p>
            <a:pPr>
              <a:spcBef>
                <a:spcPct val="0"/>
              </a:spcBef>
              <a:spcAft>
                <a:spcPct val="0"/>
              </a:spcAft>
              <a:buClrTx/>
              <a:buFont typeface="Wingdings" panose="05000000000000000000" pitchFamily="2" charset="2"/>
              <a:buNone/>
            </a:pPr>
            <a:r>
              <a:rPr kumimoji="1" lang="zh-CN" altLang="en-US" b="0" smtClean="0">
                <a:solidFill>
                  <a:srgbClr val="FF0000"/>
                </a:solidFill>
                <a:latin typeface="华文细黑" panose="02010600040101010101" pitchFamily="2" charset="-122"/>
                <a:ea typeface="华文细黑" panose="02010600040101010101" pitchFamily="2" charset="-122"/>
                <a:cs typeface="Arial" panose="020B0604020202020204" pitchFamily="34" charset="0"/>
              </a:rPr>
              <a:t>（</a:t>
            </a:r>
            <a:r>
              <a:rPr kumimoji="1" lang="zh-CN" altLang="en-US" b="0">
                <a:solidFill>
                  <a:srgbClr val="FF0000"/>
                </a:solidFill>
                <a:latin typeface="华文细黑" panose="02010600040101010101" pitchFamily="2" charset="-122"/>
                <a:ea typeface="华文细黑" panose="02010600040101010101" pitchFamily="2" charset="-122"/>
                <a:cs typeface="Arial" panose="020B0604020202020204" pitchFamily="34" charset="0"/>
              </a:rPr>
              <a:t>数据仓库</a:t>
            </a:r>
            <a:r>
              <a:rPr kumimoji="1" lang="zh-CN" altLang="en-US" b="0" smtClean="0">
                <a:solidFill>
                  <a:srgbClr val="FF0000"/>
                </a:solidFill>
                <a:latin typeface="华文细黑" panose="02010600040101010101" pitchFamily="2" charset="-122"/>
                <a:ea typeface="华文细黑" panose="02010600040101010101" pitchFamily="2" charset="-122"/>
                <a:cs typeface="Arial" panose="020B0604020202020204" pitchFamily="34" charset="0"/>
              </a:rPr>
              <a:t>）</a:t>
            </a:r>
            <a:endParaRPr kumimoji="1" lang="zh-CN" altLang="en-US" b="0">
              <a:solidFill>
                <a:srgbClr val="FF0000"/>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16" name="Rectangle 15">
            <a:extLst>
              <a:ext uri="{FF2B5EF4-FFF2-40B4-BE49-F238E27FC236}">
                <a16:creationId xmlns:a16="http://schemas.microsoft.com/office/drawing/2014/main" xmlns="" id="{BD4CD11E-9CBF-4A69-9393-FE528105BAAD}"/>
              </a:ext>
            </a:extLst>
          </p:cNvPr>
          <p:cNvSpPr>
            <a:spLocks noChangeArrowheads="1"/>
          </p:cNvSpPr>
          <p:nvPr/>
        </p:nvSpPr>
        <p:spPr bwMode="auto">
          <a:xfrm>
            <a:off x="4975225" y="3938588"/>
            <a:ext cx="697627"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Tx/>
              <a:buNone/>
            </a:pPr>
            <a:r>
              <a:rPr kumimoji="1" lang="zh-CN" altLang="en-US" b="0">
                <a:solidFill>
                  <a:srgbClr val="0000FF"/>
                </a:solidFill>
                <a:latin typeface="华文细黑" panose="02010600040101010101" pitchFamily="2" charset="-122"/>
                <a:ea typeface="华文细黑" panose="02010600040101010101" pitchFamily="2" charset="-122"/>
                <a:cs typeface="Arial" panose="020B0604020202020204" pitchFamily="34" charset="0"/>
              </a:rPr>
              <a:t>仓库</a:t>
            </a:r>
          </a:p>
        </p:txBody>
      </p:sp>
      <p:sp>
        <p:nvSpPr>
          <p:cNvPr id="17" name="Rectangle 16">
            <a:extLst>
              <a:ext uri="{FF2B5EF4-FFF2-40B4-BE49-F238E27FC236}">
                <a16:creationId xmlns:a16="http://schemas.microsoft.com/office/drawing/2014/main" xmlns="" id="{9FE45ABB-DD64-41F0-B931-6595E650FD10}"/>
              </a:ext>
            </a:extLst>
          </p:cNvPr>
          <p:cNvSpPr>
            <a:spLocks noChangeArrowheads="1"/>
          </p:cNvSpPr>
          <p:nvPr/>
        </p:nvSpPr>
        <p:spPr bwMode="auto">
          <a:xfrm>
            <a:off x="6199188" y="3938588"/>
            <a:ext cx="697627"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Tx/>
              <a:buNone/>
            </a:pPr>
            <a:r>
              <a:rPr kumimoji="1" lang="zh-CN" altLang="en-US" b="0">
                <a:solidFill>
                  <a:srgbClr val="0000FF"/>
                </a:solidFill>
                <a:latin typeface="华文细黑" panose="02010600040101010101" pitchFamily="2" charset="-122"/>
                <a:ea typeface="华文细黑" panose="02010600040101010101" pitchFamily="2" charset="-122"/>
                <a:cs typeface="Arial" panose="020B0604020202020204" pitchFamily="34" charset="0"/>
              </a:rPr>
              <a:t>黑板</a:t>
            </a:r>
          </a:p>
        </p:txBody>
      </p:sp>
      <p:sp>
        <p:nvSpPr>
          <p:cNvPr id="18" name="Rectangle 17">
            <a:extLst>
              <a:ext uri="{FF2B5EF4-FFF2-40B4-BE49-F238E27FC236}">
                <a16:creationId xmlns:a16="http://schemas.microsoft.com/office/drawing/2014/main" xmlns="" id="{96065206-8399-4A78-A163-3CE68D78C3E2}"/>
              </a:ext>
            </a:extLst>
          </p:cNvPr>
          <p:cNvSpPr>
            <a:spLocks noChangeArrowheads="1"/>
          </p:cNvSpPr>
          <p:nvPr/>
        </p:nvSpPr>
        <p:spPr bwMode="auto">
          <a:xfrm>
            <a:off x="5048250" y="1490663"/>
            <a:ext cx="1210588"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Tx/>
              <a:buNone/>
            </a:pPr>
            <a:r>
              <a:rPr kumimoji="1" lang="zh-CN" altLang="en-US" b="0">
                <a:solidFill>
                  <a:srgbClr val="FF0000"/>
                </a:solidFill>
                <a:latin typeface="华文细黑" panose="02010600040101010101" pitchFamily="2" charset="-122"/>
                <a:ea typeface="华文细黑" panose="02010600040101010101" pitchFamily="2" charset="-122"/>
                <a:cs typeface="Arial" panose="020B0604020202020204" pitchFamily="34" charset="0"/>
              </a:rPr>
              <a:t>独立构件</a:t>
            </a:r>
          </a:p>
        </p:txBody>
      </p:sp>
      <p:sp>
        <p:nvSpPr>
          <p:cNvPr id="19" name="Rectangle 18">
            <a:extLst>
              <a:ext uri="{FF2B5EF4-FFF2-40B4-BE49-F238E27FC236}">
                <a16:creationId xmlns:a16="http://schemas.microsoft.com/office/drawing/2014/main" xmlns="" id="{C29A7F8D-674C-40D3-8778-07136AB231EE}"/>
              </a:ext>
            </a:extLst>
          </p:cNvPr>
          <p:cNvSpPr>
            <a:spLocks noChangeArrowheads="1"/>
          </p:cNvSpPr>
          <p:nvPr/>
        </p:nvSpPr>
        <p:spPr bwMode="auto">
          <a:xfrm>
            <a:off x="6272213" y="1993900"/>
            <a:ext cx="1210588"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Tx/>
              <a:buNone/>
            </a:pPr>
            <a:r>
              <a:rPr kumimoji="1" lang="zh-CN" altLang="en-US" b="0">
                <a:solidFill>
                  <a:srgbClr val="0000FF"/>
                </a:solidFill>
                <a:latin typeface="华文细黑" panose="02010600040101010101" pitchFamily="2" charset="-122"/>
                <a:ea typeface="华文细黑" panose="02010600040101010101" pitchFamily="2" charset="-122"/>
                <a:cs typeface="Arial" panose="020B0604020202020204" pitchFamily="34" charset="0"/>
              </a:rPr>
              <a:t>事件系统</a:t>
            </a:r>
          </a:p>
        </p:txBody>
      </p:sp>
      <p:sp>
        <p:nvSpPr>
          <p:cNvPr id="20" name="Rectangle 19">
            <a:extLst>
              <a:ext uri="{FF2B5EF4-FFF2-40B4-BE49-F238E27FC236}">
                <a16:creationId xmlns:a16="http://schemas.microsoft.com/office/drawing/2014/main" xmlns="" id="{A76D76ED-E57D-4655-A8FC-52E0BDFDCD95}"/>
              </a:ext>
            </a:extLst>
          </p:cNvPr>
          <p:cNvSpPr>
            <a:spLocks noChangeArrowheads="1"/>
          </p:cNvSpPr>
          <p:nvPr/>
        </p:nvSpPr>
        <p:spPr bwMode="auto">
          <a:xfrm>
            <a:off x="4398963" y="2857500"/>
            <a:ext cx="1210588"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Tx/>
              <a:buNone/>
            </a:pPr>
            <a:r>
              <a:rPr kumimoji="1" lang="zh-CN" altLang="en-US" b="0">
                <a:solidFill>
                  <a:srgbClr val="0000FF"/>
                </a:solidFill>
                <a:latin typeface="华文细黑" panose="02010600040101010101" pitchFamily="2" charset="-122"/>
                <a:ea typeface="华文细黑" panose="02010600040101010101" pitchFamily="2" charset="-122"/>
                <a:cs typeface="Arial" panose="020B0604020202020204" pitchFamily="34" charset="0"/>
              </a:rPr>
              <a:t>隐式调用</a:t>
            </a:r>
          </a:p>
        </p:txBody>
      </p:sp>
      <p:sp>
        <p:nvSpPr>
          <p:cNvPr id="21" name="Rectangle 20">
            <a:extLst>
              <a:ext uri="{FF2B5EF4-FFF2-40B4-BE49-F238E27FC236}">
                <a16:creationId xmlns:a16="http://schemas.microsoft.com/office/drawing/2014/main" xmlns="" id="{E211ED83-B10C-484C-B359-C5560953EA7C}"/>
              </a:ext>
            </a:extLst>
          </p:cNvPr>
          <p:cNvSpPr>
            <a:spLocks noChangeArrowheads="1"/>
          </p:cNvSpPr>
          <p:nvPr/>
        </p:nvSpPr>
        <p:spPr bwMode="auto">
          <a:xfrm>
            <a:off x="5666919" y="2874933"/>
            <a:ext cx="1210588"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Tx/>
              <a:buNone/>
            </a:pPr>
            <a:r>
              <a:rPr kumimoji="1" lang="zh-CN" altLang="en-US" b="0">
                <a:solidFill>
                  <a:srgbClr val="0000FF"/>
                </a:solidFill>
                <a:latin typeface="华文细黑" panose="02010600040101010101" pitchFamily="2" charset="-122"/>
                <a:ea typeface="华文细黑" panose="02010600040101010101" pitchFamily="2" charset="-122"/>
                <a:cs typeface="Arial" panose="020B0604020202020204" pitchFamily="34" charset="0"/>
              </a:rPr>
              <a:t>显式调用</a:t>
            </a:r>
          </a:p>
        </p:txBody>
      </p:sp>
      <p:sp>
        <p:nvSpPr>
          <p:cNvPr id="22" name="Rectangle 21">
            <a:extLst>
              <a:ext uri="{FF2B5EF4-FFF2-40B4-BE49-F238E27FC236}">
                <a16:creationId xmlns:a16="http://schemas.microsoft.com/office/drawing/2014/main" xmlns="" id="{3808FBA4-B3F7-4291-9DF6-6A08CD64B5CD}"/>
              </a:ext>
            </a:extLst>
          </p:cNvPr>
          <p:cNvSpPr>
            <a:spLocks noChangeArrowheads="1"/>
          </p:cNvSpPr>
          <p:nvPr/>
        </p:nvSpPr>
        <p:spPr bwMode="auto">
          <a:xfrm>
            <a:off x="2311400" y="2498725"/>
            <a:ext cx="1210588"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Tx/>
              <a:buNone/>
            </a:pPr>
            <a:r>
              <a:rPr kumimoji="1" lang="zh-CN" altLang="en-US" b="0">
                <a:solidFill>
                  <a:srgbClr val="0000FF"/>
                </a:solidFill>
                <a:latin typeface="华文细黑" panose="02010600040101010101" pitchFamily="2" charset="-122"/>
                <a:ea typeface="华文细黑" panose="02010600040101010101" pitchFamily="2" charset="-122"/>
                <a:cs typeface="Arial" panose="020B0604020202020204" pitchFamily="34" charset="0"/>
              </a:rPr>
              <a:t>进程通信</a:t>
            </a:r>
          </a:p>
        </p:txBody>
      </p:sp>
    </p:spTree>
    <p:extLst>
      <p:ext uri="{BB962C8B-B14F-4D97-AF65-F5344CB8AC3E}">
        <p14:creationId xmlns:p14="http://schemas.microsoft.com/office/powerpoint/2010/main" val="2075656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randombar(horizontal)">
                                      <p:cBhvr>
                                        <p:cTn id="10" dur="500"/>
                                        <p:tgtEl>
                                          <p:spTgt spid="1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randombar(horizontal)">
                                      <p:cBhvr>
                                        <p:cTn id="13" dur="500"/>
                                        <p:tgtEl>
                                          <p:spTgt spid="21"/>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randombar(horizontal)">
                                      <p:cBhvr>
                                        <p:cTn id="16" dur="500"/>
                                        <p:tgtEl>
                                          <p:spTgt spid="20"/>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randombar(horizontal)">
                                      <p:cBhvr>
                                        <p:cTn id="19" dur="500"/>
                                        <p:tgtEl>
                                          <p:spTgt spid="22"/>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randombar(horizontal)">
                                      <p:cBhvr>
                                        <p:cTn id="22" dur="500"/>
                                        <p:tgtEl>
                                          <p:spTgt spid="5"/>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randombar(horizontal)">
                                      <p:cBhvr>
                                        <p:cTn id="25" dur="500"/>
                                        <p:tgtEl>
                                          <p:spTgt spid="15"/>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randombar(horizontal)">
                                      <p:cBhvr>
                                        <p:cTn id="28" dur="500"/>
                                        <p:tgtEl>
                                          <p:spTgt spid="11"/>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randombar(horizontal)">
                                      <p:cBhvr>
                                        <p:cTn id="31" dur="500"/>
                                        <p:tgtEl>
                                          <p:spTgt spid="8"/>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randombar(horizontal)">
                                      <p:cBhvr>
                                        <p:cTn id="34" dur="500"/>
                                        <p:tgtEl>
                                          <p:spTgt spid="6"/>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randombar(horizontal)">
                                      <p:cBhvr>
                                        <p:cTn id="37" dur="500"/>
                                        <p:tgtEl>
                                          <p:spTgt spid="7"/>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randombar(horizontal)">
                                      <p:cBhvr>
                                        <p:cTn id="40" dur="500"/>
                                        <p:tgtEl>
                                          <p:spTgt spid="16"/>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randombar(horizontal)">
                                      <p:cBhvr>
                                        <p:cTn id="43" dur="500"/>
                                        <p:tgtEl>
                                          <p:spTgt spid="17"/>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randombar(horizontal)">
                                      <p:cBhvr>
                                        <p:cTn id="46" dur="500"/>
                                        <p:tgtEl>
                                          <p:spTgt spid="13"/>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randombar(horizontal)">
                                      <p:cBhvr>
                                        <p:cTn id="49" dur="500"/>
                                        <p:tgtEl>
                                          <p:spTgt spid="14"/>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randombar(horizontal)">
                                      <p:cBhvr>
                                        <p:cTn id="52" dur="500"/>
                                        <p:tgtEl>
                                          <p:spTgt spid="12"/>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randombar(horizontal)">
                                      <p:cBhvr>
                                        <p:cTn id="55" dur="500"/>
                                        <p:tgtEl>
                                          <p:spTgt spid="10"/>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randombar(horizontal)">
                                      <p:cBhvr>
                                        <p:cTn id="5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animBg="1"/>
      <p:bldP spid="9" grpId="0"/>
      <p:bldP spid="10" grpId="0"/>
      <p:bldP spid="11" grpId="0" animBg="1"/>
      <p:bldP spid="12" grpId="0"/>
      <p:bldP spid="13" grpId="0"/>
      <p:bldP spid="14" grpId="0"/>
      <p:bldP spid="15" grpId="0" animBg="1"/>
      <p:bldP spid="16" grpId="0" animBg="1"/>
      <p:bldP spid="17" grpId="0" animBg="1"/>
      <p:bldP spid="18" grpId="0" animBg="1"/>
      <p:bldP spid="19" grpId="0" animBg="1"/>
      <p:bldP spid="20" grpId="0" animBg="1"/>
      <p:bldP spid="21" grpId="0" animBg="1"/>
      <p:bldP spid="2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a:t>
            </a:r>
            <a:r>
              <a:rPr lang="en-US" altLang="zh-CN" smtClean="0"/>
              <a:t>1</a:t>
            </a:r>
            <a:r>
              <a:rPr lang="zh-CN" altLang="en-US" smtClean="0"/>
              <a:t>）调用</a:t>
            </a:r>
            <a:r>
              <a:rPr lang="en-US" altLang="zh-CN" smtClean="0"/>
              <a:t>-</a:t>
            </a:r>
            <a:r>
              <a:rPr lang="zh-CN" altLang="en-US" smtClean="0"/>
              <a:t>返回风格</a:t>
            </a:r>
            <a:endParaRPr lang="zh-CN" altLang="en-US"/>
          </a:p>
        </p:txBody>
      </p:sp>
      <p:graphicFrame>
        <p:nvGraphicFramePr>
          <p:cNvPr id="4" name="Object 4">
            <a:hlinkClick r:id="" action="ppaction://ole?verb=0"/>
            <a:extLst>
              <a:ext uri="{FF2B5EF4-FFF2-40B4-BE49-F238E27FC236}">
                <a16:creationId xmlns:a16="http://schemas.microsoft.com/office/drawing/2014/main" xmlns="" id="{FC4E8798-847B-4935-8B38-6C9796B2319E}"/>
              </a:ext>
            </a:extLst>
          </p:cNvPr>
          <p:cNvGraphicFramePr>
            <a:graphicFrameLocks noChangeAspect="1"/>
          </p:cNvGraphicFramePr>
          <p:nvPr>
            <p:extLst/>
          </p:nvPr>
        </p:nvGraphicFramePr>
        <p:xfrm>
          <a:off x="763288" y="2228850"/>
          <a:ext cx="3447400" cy="3095625"/>
        </p:xfrm>
        <a:graphic>
          <a:graphicData uri="http://schemas.openxmlformats.org/presentationml/2006/ole">
            <mc:AlternateContent xmlns:mc="http://schemas.openxmlformats.org/markup-compatibility/2006">
              <mc:Choice xmlns:v="urn:schemas-microsoft-com:vml" Requires="v">
                <p:oleObj spid="_x0000_s2256" name="演示文稿" r:id="rId3" imgW="4571972" imgH="3429047" progId="PowerPoint.Show.8">
                  <p:embed/>
                </p:oleObj>
              </mc:Choice>
              <mc:Fallback>
                <p:oleObj name="演示文稿" r:id="rId3" imgW="4571972" imgH="3429047" progId="PowerPoint.Show.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16910" t="37407" r="35834" b="12222"/>
                      <a:stretch>
                        <a:fillRect/>
                      </a:stretch>
                    </p:blipFill>
                    <p:spPr bwMode="auto">
                      <a:xfrm>
                        <a:off x="763288" y="2228850"/>
                        <a:ext cx="3447400" cy="3095625"/>
                      </a:xfrm>
                      <a:prstGeom prst="rect">
                        <a:avLst/>
                      </a:prstGeom>
                      <a:noFill/>
                      <a:ln>
                        <a:noFill/>
                      </a:ln>
                      <a:extLst/>
                    </p:spPr>
                  </p:pic>
                </p:oleObj>
              </mc:Fallback>
            </mc:AlternateContent>
          </a:graphicData>
        </a:graphic>
      </p:graphicFrame>
      <p:sp>
        <p:nvSpPr>
          <p:cNvPr id="3" name="内容占位符 2"/>
          <p:cNvSpPr>
            <a:spLocks noGrp="1"/>
          </p:cNvSpPr>
          <p:nvPr>
            <p:ph idx="1"/>
          </p:nvPr>
        </p:nvSpPr>
        <p:spPr/>
        <p:txBody>
          <a:bodyPr/>
          <a:lstStyle/>
          <a:p>
            <a:pPr eaLnBrk="1" hangingPunct="1"/>
            <a:r>
              <a:rPr lang="zh-CN" altLang="en-US"/>
              <a:t>以</a:t>
            </a:r>
            <a:r>
              <a:rPr lang="zh-CN" altLang="en-US">
                <a:solidFill>
                  <a:srgbClr val="0000FF"/>
                </a:solidFill>
              </a:rPr>
              <a:t>函数</a:t>
            </a:r>
            <a:r>
              <a:rPr lang="en-US" altLang="zh-CN">
                <a:solidFill>
                  <a:srgbClr val="0000FF"/>
                </a:solidFill>
              </a:rPr>
              <a:t>/</a:t>
            </a:r>
            <a:r>
              <a:rPr lang="zh-CN" altLang="en-US">
                <a:solidFill>
                  <a:srgbClr val="0000FF"/>
                </a:solidFill>
              </a:rPr>
              <a:t>对象</a:t>
            </a:r>
            <a:r>
              <a:rPr lang="zh-CN" altLang="en-US"/>
              <a:t>作为基本构造单元，彼此通过</a:t>
            </a:r>
            <a:r>
              <a:rPr lang="en-US" altLang="zh-CN" smtClean="0">
                <a:solidFill>
                  <a:srgbClr val="0000FF"/>
                </a:solidFill>
              </a:rPr>
              <a:t>call-return</a:t>
            </a:r>
            <a:r>
              <a:rPr lang="zh-CN" altLang="en-US" smtClean="0"/>
              <a:t>相互连接</a:t>
            </a:r>
            <a:endParaRPr lang="zh-CN" altLang="en-US"/>
          </a:p>
        </p:txBody>
      </p:sp>
      <p:pic>
        <p:nvPicPr>
          <p:cNvPr id="6" name="Picture 4">
            <a:extLst>
              <a:ext uri="{FF2B5EF4-FFF2-40B4-BE49-F238E27FC236}">
                <a16:creationId xmlns:a16="http://schemas.microsoft.com/office/drawing/2014/main" xmlns="" id="{AAB6D468-10AC-4E1B-B692-539BE293DA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9939" y="2562225"/>
            <a:ext cx="4218444" cy="2333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873466" y="5225539"/>
            <a:ext cx="3077432" cy="1015663"/>
          </a:xfrm>
          <a:prstGeom prst="rect">
            <a:avLst/>
          </a:prstGeom>
        </p:spPr>
        <p:txBody>
          <a:bodyPr wrap="square">
            <a:spAutoFit/>
          </a:bodyPr>
          <a:lstStyle/>
          <a:p>
            <a:r>
              <a:rPr lang="zh-CN" altLang="en-US" sz="2000">
                <a:solidFill>
                  <a:srgbClr val="000000"/>
                </a:solidFill>
                <a:latin typeface="华文细黑" panose="02010600040101010101" pitchFamily="2" charset="-122"/>
                <a:ea typeface="华文细黑" panose="02010600040101010101" pitchFamily="2" charset="-122"/>
              </a:rPr>
              <a:t>构件：主程序、子程序</a:t>
            </a:r>
          </a:p>
          <a:p>
            <a:r>
              <a:rPr lang="zh-CN" altLang="en-US" sz="2000">
                <a:solidFill>
                  <a:srgbClr val="000000"/>
                </a:solidFill>
                <a:latin typeface="华文细黑" panose="02010600040101010101" pitchFamily="2" charset="-122"/>
                <a:ea typeface="华文细黑" panose="02010600040101010101" pitchFamily="2" charset="-122"/>
              </a:rPr>
              <a:t>连接器：调用</a:t>
            </a:r>
            <a:r>
              <a:rPr lang="en-US" altLang="zh-CN" sz="2000">
                <a:solidFill>
                  <a:srgbClr val="000000"/>
                </a:solidFill>
                <a:latin typeface="华文细黑" panose="02010600040101010101" pitchFamily="2" charset="-122"/>
                <a:ea typeface="华文细黑" panose="02010600040101010101" pitchFamily="2" charset="-122"/>
              </a:rPr>
              <a:t>-</a:t>
            </a:r>
            <a:r>
              <a:rPr lang="zh-CN" altLang="en-US" sz="2000">
                <a:solidFill>
                  <a:srgbClr val="000000"/>
                </a:solidFill>
                <a:latin typeface="华文细黑" panose="02010600040101010101" pitchFamily="2" charset="-122"/>
                <a:ea typeface="华文细黑" panose="02010600040101010101" pitchFamily="2" charset="-122"/>
              </a:rPr>
              <a:t>返回机制</a:t>
            </a:r>
          </a:p>
          <a:p>
            <a:r>
              <a:rPr lang="zh-CN" altLang="en-US" sz="2000">
                <a:solidFill>
                  <a:srgbClr val="000000"/>
                </a:solidFill>
                <a:latin typeface="华文细黑" panose="02010600040101010101" pitchFamily="2" charset="-122"/>
                <a:ea typeface="华文细黑" panose="02010600040101010101" pitchFamily="2" charset="-122"/>
              </a:rPr>
              <a:t>拓扑结构：层次化结构</a:t>
            </a:r>
          </a:p>
        </p:txBody>
      </p:sp>
      <p:sp>
        <p:nvSpPr>
          <p:cNvPr id="9" name="矩形 8"/>
          <p:cNvSpPr/>
          <p:nvPr/>
        </p:nvSpPr>
        <p:spPr>
          <a:xfrm>
            <a:off x="4221503" y="5225539"/>
            <a:ext cx="4572000" cy="707886"/>
          </a:xfrm>
          <a:prstGeom prst="rect">
            <a:avLst/>
          </a:prstGeom>
        </p:spPr>
        <p:txBody>
          <a:bodyPr>
            <a:spAutoFit/>
          </a:bodyPr>
          <a:lstStyle/>
          <a:p>
            <a:r>
              <a:rPr lang="zh-CN" altLang="en-US" sz="2000">
                <a:solidFill>
                  <a:srgbClr val="000000"/>
                </a:solidFill>
                <a:latin typeface="华文细黑" panose="02010600040101010101" pitchFamily="2" charset="-122"/>
                <a:ea typeface="华文细黑" panose="02010600040101010101" pitchFamily="2" charset="-122"/>
              </a:rPr>
              <a:t>构件：类和对象</a:t>
            </a:r>
          </a:p>
          <a:p>
            <a:r>
              <a:rPr lang="zh-CN" altLang="en-US" sz="2000">
                <a:solidFill>
                  <a:srgbClr val="000000"/>
                </a:solidFill>
                <a:latin typeface="华文细黑" panose="02010600040101010101" pitchFamily="2" charset="-122"/>
                <a:ea typeface="华文细黑" panose="02010600040101010101" pitchFamily="2" charset="-122"/>
              </a:rPr>
              <a:t>连接件：对象之间消息传递实现交互</a:t>
            </a:r>
          </a:p>
        </p:txBody>
      </p:sp>
    </p:spTree>
    <p:extLst>
      <p:ext uri="{BB962C8B-B14F-4D97-AF65-F5344CB8AC3E}">
        <p14:creationId xmlns:p14="http://schemas.microsoft.com/office/powerpoint/2010/main" val="1006196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randombar(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500"/>
                                        <p:tgtEl>
                                          <p:spTgt spid="6"/>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randombar(horizontal)">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a:t>
            </a:r>
            <a:r>
              <a:rPr lang="en-US" altLang="zh-CN" smtClean="0"/>
              <a:t>2</a:t>
            </a:r>
            <a:r>
              <a:rPr lang="zh-CN" altLang="en-US"/>
              <a:t>）以数据为中心的架构</a:t>
            </a:r>
            <a:r>
              <a:rPr lang="zh-CN" altLang="en-US" smtClean="0"/>
              <a:t>风格（数据仓库）</a:t>
            </a:r>
            <a:endParaRPr lang="zh-CN" altLang="en-US"/>
          </a:p>
        </p:txBody>
      </p:sp>
      <p:sp>
        <p:nvSpPr>
          <p:cNvPr id="3" name="内容占位符 2"/>
          <p:cNvSpPr>
            <a:spLocks noGrp="1"/>
          </p:cNvSpPr>
          <p:nvPr>
            <p:ph idx="1"/>
          </p:nvPr>
        </p:nvSpPr>
        <p:spPr/>
        <p:txBody>
          <a:bodyPr/>
          <a:lstStyle/>
          <a:p>
            <a:r>
              <a:rPr lang="zh-CN" altLang="en-US"/>
              <a:t>数据的持久化存储被分离出去，形成两层结构</a:t>
            </a:r>
          </a:p>
          <a:p>
            <a:endParaRPr lang="zh-CN" altLang="en-US"/>
          </a:p>
        </p:txBody>
      </p:sp>
      <p:grpSp>
        <p:nvGrpSpPr>
          <p:cNvPr id="4" name="Group 4">
            <a:extLst>
              <a:ext uri="{FF2B5EF4-FFF2-40B4-BE49-F238E27FC236}">
                <a16:creationId xmlns:a16="http://schemas.microsoft.com/office/drawing/2014/main" xmlns="" id="{87D45797-9349-46DB-9C1C-D235DC08EA9C}"/>
              </a:ext>
            </a:extLst>
          </p:cNvPr>
          <p:cNvGrpSpPr>
            <a:grpSpLocks/>
          </p:cNvGrpSpPr>
          <p:nvPr/>
        </p:nvGrpSpPr>
        <p:grpSpPr bwMode="auto">
          <a:xfrm>
            <a:off x="1246187" y="2184400"/>
            <a:ext cx="6624638" cy="3549650"/>
            <a:chOff x="748" y="1752"/>
            <a:chExt cx="4491" cy="2449"/>
          </a:xfrm>
        </p:grpSpPr>
        <p:sp>
          <p:nvSpPr>
            <p:cNvPr id="5" name="AutoShape 5">
              <a:extLst>
                <a:ext uri="{FF2B5EF4-FFF2-40B4-BE49-F238E27FC236}">
                  <a16:creationId xmlns:a16="http://schemas.microsoft.com/office/drawing/2014/main" xmlns="" id="{C325896A-5651-4874-A4F6-32F2B3C14303}"/>
                </a:ext>
              </a:extLst>
            </p:cNvPr>
            <p:cNvSpPr>
              <a:spLocks noChangeArrowheads="1"/>
            </p:cNvSpPr>
            <p:nvPr/>
          </p:nvSpPr>
          <p:spPr bwMode="auto">
            <a:xfrm>
              <a:off x="2222" y="2625"/>
              <a:ext cx="1542" cy="703"/>
            </a:xfrm>
            <a:prstGeom prst="can">
              <a:avLst>
                <a:gd name="adj" fmla="val 25000"/>
              </a:avLst>
            </a:prstGeom>
            <a:solidFill>
              <a:srgbClr val="CCFFCC"/>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fontAlgn="base">
                <a:spcBef>
                  <a:spcPct val="0"/>
                </a:spcBef>
                <a:spcAft>
                  <a:spcPct val="0"/>
                </a:spcAft>
                <a:buClrTx/>
                <a:buFontTx/>
                <a:buNone/>
                <a:defRPr/>
              </a:pPr>
              <a:r>
                <a:rPr lang="zh-CN" altLang="en-US" sz="1800" b="0" kern="0">
                  <a:latin typeface="华文细黑" panose="02010600040101010101" pitchFamily="2" charset="-122"/>
                  <a:ea typeface="华文细黑" panose="02010600040101010101" pitchFamily="2" charset="-122"/>
                </a:rPr>
                <a:t>数据存储</a:t>
              </a:r>
            </a:p>
          </p:txBody>
        </p:sp>
        <p:sp>
          <p:nvSpPr>
            <p:cNvPr id="6" name="Rectangle 6">
              <a:extLst>
                <a:ext uri="{FF2B5EF4-FFF2-40B4-BE49-F238E27FC236}">
                  <a16:creationId xmlns:a16="http://schemas.microsoft.com/office/drawing/2014/main" xmlns="" id="{E08B4A96-19A6-4E31-AE0E-5D6337318A25}"/>
                </a:ext>
              </a:extLst>
            </p:cNvPr>
            <p:cNvSpPr>
              <a:spLocks noChangeArrowheads="1"/>
            </p:cNvSpPr>
            <p:nvPr/>
          </p:nvSpPr>
          <p:spPr bwMode="auto">
            <a:xfrm>
              <a:off x="1927" y="1752"/>
              <a:ext cx="953" cy="453"/>
            </a:xfrm>
            <a:prstGeom prst="rect">
              <a:avLst/>
            </a:prstGeom>
            <a:solidFill>
              <a:schemeClr val="accent6">
                <a:lumMod val="20000"/>
                <a:lumOff val="80000"/>
              </a:schemeClr>
            </a:solidFill>
            <a:ln w="9525">
              <a:solidFill>
                <a:srgbClr val="000000"/>
              </a:solidFill>
              <a:miter lim="800000"/>
              <a:headEnd/>
              <a:tailEnd/>
            </a:ln>
            <a:effectLst>
              <a:outerShdw dist="107763" dir="2700000" algn="ctr" rotWithShape="0">
                <a:srgbClr val="777777">
                  <a:alpha val="50000"/>
                </a:srgbClr>
              </a:outerShdw>
            </a:effec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fontAlgn="base">
                <a:spcBef>
                  <a:spcPct val="0"/>
                </a:spcBef>
                <a:spcAft>
                  <a:spcPct val="0"/>
                </a:spcAft>
                <a:buClrTx/>
                <a:buFontTx/>
                <a:buNone/>
                <a:defRPr/>
              </a:pPr>
              <a:r>
                <a:rPr lang="zh-CN" altLang="en-US" sz="1800" b="0" kern="0">
                  <a:latin typeface="华文细黑" panose="02010600040101010101" pitchFamily="2" charset="-122"/>
                  <a:ea typeface="华文细黑" panose="02010600040101010101" pitchFamily="2" charset="-122"/>
                </a:rPr>
                <a:t>功能模块</a:t>
              </a:r>
            </a:p>
          </p:txBody>
        </p:sp>
        <p:sp>
          <p:nvSpPr>
            <p:cNvPr id="7" name="Rectangle 7">
              <a:extLst>
                <a:ext uri="{FF2B5EF4-FFF2-40B4-BE49-F238E27FC236}">
                  <a16:creationId xmlns:a16="http://schemas.microsoft.com/office/drawing/2014/main" xmlns="" id="{85E1B14A-753B-4BDE-9DE0-21F861D45EAE}"/>
                </a:ext>
              </a:extLst>
            </p:cNvPr>
            <p:cNvSpPr>
              <a:spLocks noChangeArrowheads="1"/>
            </p:cNvSpPr>
            <p:nvPr/>
          </p:nvSpPr>
          <p:spPr bwMode="auto">
            <a:xfrm>
              <a:off x="3106" y="1752"/>
              <a:ext cx="953" cy="453"/>
            </a:xfrm>
            <a:prstGeom prst="rect">
              <a:avLst/>
            </a:prstGeom>
            <a:solidFill>
              <a:schemeClr val="accent6">
                <a:lumMod val="20000"/>
                <a:lumOff val="80000"/>
              </a:schemeClr>
            </a:solidFill>
            <a:ln w="9525">
              <a:solidFill>
                <a:srgbClr val="000000"/>
              </a:solidFill>
              <a:miter lim="800000"/>
              <a:headEnd/>
              <a:tailEnd/>
            </a:ln>
            <a:effectLst>
              <a:outerShdw dist="107763" dir="2700000" algn="ctr" rotWithShape="0">
                <a:srgbClr val="777777">
                  <a:alpha val="50000"/>
                </a:srgbClr>
              </a:outerShdw>
            </a:effec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fontAlgn="base">
                <a:spcBef>
                  <a:spcPct val="0"/>
                </a:spcBef>
                <a:spcAft>
                  <a:spcPct val="0"/>
                </a:spcAft>
                <a:buClrTx/>
                <a:buFontTx/>
                <a:buNone/>
                <a:defRPr/>
              </a:pPr>
              <a:r>
                <a:rPr lang="zh-CN" altLang="en-US" sz="1800" b="0" kern="0">
                  <a:latin typeface="华文细黑" panose="02010600040101010101" pitchFamily="2" charset="-122"/>
                  <a:ea typeface="华文细黑" panose="02010600040101010101" pitchFamily="2" charset="-122"/>
                </a:rPr>
                <a:t>功能模块</a:t>
              </a:r>
            </a:p>
          </p:txBody>
        </p:sp>
        <p:sp>
          <p:nvSpPr>
            <p:cNvPr id="8" name="Rectangle 8">
              <a:extLst>
                <a:ext uri="{FF2B5EF4-FFF2-40B4-BE49-F238E27FC236}">
                  <a16:creationId xmlns:a16="http://schemas.microsoft.com/office/drawing/2014/main" xmlns="" id="{F7BB55B2-1072-4FA5-AD04-AA144BC1BD0C}"/>
                </a:ext>
              </a:extLst>
            </p:cNvPr>
            <p:cNvSpPr>
              <a:spLocks noChangeArrowheads="1"/>
            </p:cNvSpPr>
            <p:nvPr/>
          </p:nvSpPr>
          <p:spPr bwMode="auto">
            <a:xfrm>
              <a:off x="4286" y="2417"/>
              <a:ext cx="953" cy="453"/>
            </a:xfrm>
            <a:prstGeom prst="rect">
              <a:avLst/>
            </a:prstGeom>
            <a:solidFill>
              <a:schemeClr val="accent6">
                <a:lumMod val="20000"/>
                <a:lumOff val="80000"/>
              </a:schemeClr>
            </a:solidFill>
            <a:ln w="9525">
              <a:solidFill>
                <a:srgbClr val="000000"/>
              </a:solidFill>
              <a:miter lim="800000"/>
              <a:headEnd/>
              <a:tailEnd/>
            </a:ln>
            <a:effectLst>
              <a:outerShdw dist="107763" dir="2700000" algn="ctr" rotWithShape="0">
                <a:srgbClr val="777777">
                  <a:alpha val="50000"/>
                </a:srgbClr>
              </a:outerShdw>
            </a:effec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fontAlgn="base">
                <a:spcBef>
                  <a:spcPct val="0"/>
                </a:spcBef>
                <a:spcAft>
                  <a:spcPct val="0"/>
                </a:spcAft>
                <a:buClrTx/>
                <a:buFontTx/>
                <a:buNone/>
                <a:defRPr/>
              </a:pPr>
              <a:r>
                <a:rPr lang="zh-CN" altLang="en-US" sz="1800" b="0" kern="0">
                  <a:latin typeface="华文细黑" panose="02010600040101010101" pitchFamily="2" charset="-122"/>
                  <a:ea typeface="华文细黑" panose="02010600040101010101" pitchFamily="2" charset="-122"/>
                </a:rPr>
                <a:t>功能模块</a:t>
              </a:r>
            </a:p>
          </p:txBody>
        </p:sp>
        <p:sp>
          <p:nvSpPr>
            <p:cNvPr id="9" name="Rectangle 9">
              <a:extLst>
                <a:ext uri="{FF2B5EF4-FFF2-40B4-BE49-F238E27FC236}">
                  <a16:creationId xmlns:a16="http://schemas.microsoft.com/office/drawing/2014/main" xmlns="" id="{9F59C7F4-EB01-4D19-A24D-D529C8292E92}"/>
                </a:ext>
              </a:extLst>
            </p:cNvPr>
            <p:cNvSpPr>
              <a:spLocks noChangeArrowheads="1"/>
            </p:cNvSpPr>
            <p:nvPr/>
          </p:nvSpPr>
          <p:spPr bwMode="auto">
            <a:xfrm>
              <a:off x="4286" y="3082"/>
              <a:ext cx="953" cy="453"/>
            </a:xfrm>
            <a:prstGeom prst="rect">
              <a:avLst/>
            </a:prstGeom>
            <a:solidFill>
              <a:schemeClr val="accent6">
                <a:lumMod val="20000"/>
                <a:lumOff val="80000"/>
              </a:schemeClr>
            </a:solidFill>
            <a:ln w="9525">
              <a:solidFill>
                <a:srgbClr val="000000"/>
              </a:solidFill>
              <a:miter lim="800000"/>
              <a:headEnd/>
              <a:tailEnd/>
            </a:ln>
            <a:effectLst>
              <a:outerShdw dist="107763" dir="2700000" algn="ctr" rotWithShape="0">
                <a:srgbClr val="777777">
                  <a:alpha val="50000"/>
                </a:srgbClr>
              </a:outerShdw>
            </a:effec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fontAlgn="base">
                <a:spcBef>
                  <a:spcPct val="0"/>
                </a:spcBef>
                <a:spcAft>
                  <a:spcPct val="0"/>
                </a:spcAft>
                <a:buClrTx/>
                <a:buFontTx/>
                <a:buNone/>
                <a:defRPr/>
              </a:pPr>
              <a:r>
                <a:rPr lang="zh-CN" altLang="en-US" sz="1800" b="0" kern="0">
                  <a:latin typeface="华文细黑" panose="02010600040101010101" pitchFamily="2" charset="-122"/>
                  <a:ea typeface="华文细黑" panose="02010600040101010101" pitchFamily="2" charset="-122"/>
                </a:rPr>
                <a:t>功能模块</a:t>
              </a:r>
            </a:p>
          </p:txBody>
        </p:sp>
        <p:sp>
          <p:nvSpPr>
            <p:cNvPr id="10" name="Rectangle 10">
              <a:extLst>
                <a:ext uri="{FF2B5EF4-FFF2-40B4-BE49-F238E27FC236}">
                  <a16:creationId xmlns:a16="http://schemas.microsoft.com/office/drawing/2014/main" xmlns="" id="{E2453F3E-2E01-4AAD-8AD1-39F6A4CFCF0C}"/>
                </a:ext>
              </a:extLst>
            </p:cNvPr>
            <p:cNvSpPr>
              <a:spLocks noChangeArrowheads="1"/>
            </p:cNvSpPr>
            <p:nvPr/>
          </p:nvSpPr>
          <p:spPr bwMode="auto">
            <a:xfrm>
              <a:off x="3106" y="3748"/>
              <a:ext cx="953" cy="453"/>
            </a:xfrm>
            <a:prstGeom prst="rect">
              <a:avLst/>
            </a:prstGeom>
            <a:solidFill>
              <a:schemeClr val="accent6">
                <a:lumMod val="20000"/>
                <a:lumOff val="80000"/>
              </a:schemeClr>
            </a:solidFill>
            <a:ln w="9525">
              <a:solidFill>
                <a:srgbClr val="000000"/>
              </a:solidFill>
              <a:miter lim="800000"/>
              <a:headEnd/>
              <a:tailEnd/>
            </a:ln>
            <a:effectLst>
              <a:outerShdw dist="107763" dir="2700000" algn="ctr" rotWithShape="0">
                <a:srgbClr val="777777">
                  <a:alpha val="50000"/>
                </a:srgbClr>
              </a:outerShdw>
            </a:effec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fontAlgn="base">
                <a:spcBef>
                  <a:spcPct val="0"/>
                </a:spcBef>
                <a:spcAft>
                  <a:spcPct val="0"/>
                </a:spcAft>
                <a:buClrTx/>
                <a:buFontTx/>
                <a:buNone/>
                <a:defRPr/>
              </a:pPr>
              <a:r>
                <a:rPr lang="zh-CN" altLang="en-US" sz="1800" b="0" kern="0">
                  <a:latin typeface="华文细黑" panose="02010600040101010101" pitchFamily="2" charset="-122"/>
                  <a:ea typeface="华文细黑" panose="02010600040101010101" pitchFamily="2" charset="-122"/>
                </a:rPr>
                <a:t>功能模块</a:t>
              </a:r>
            </a:p>
          </p:txBody>
        </p:sp>
        <p:sp>
          <p:nvSpPr>
            <p:cNvPr id="11" name="Rectangle 11">
              <a:extLst>
                <a:ext uri="{FF2B5EF4-FFF2-40B4-BE49-F238E27FC236}">
                  <a16:creationId xmlns:a16="http://schemas.microsoft.com/office/drawing/2014/main" xmlns="" id="{E4718688-59FC-42AA-9437-77BBA42516DD}"/>
                </a:ext>
              </a:extLst>
            </p:cNvPr>
            <p:cNvSpPr>
              <a:spLocks noChangeArrowheads="1"/>
            </p:cNvSpPr>
            <p:nvPr/>
          </p:nvSpPr>
          <p:spPr bwMode="auto">
            <a:xfrm>
              <a:off x="1927" y="3748"/>
              <a:ext cx="953" cy="453"/>
            </a:xfrm>
            <a:prstGeom prst="rect">
              <a:avLst/>
            </a:prstGeom>
            <a:solidFill>
              <a:schemeClr val="accent6">
                <a:lumMod val="20000"/>
                <a:lumOff val="80000"/>
              </a:schemeClr>
            </a:solidFill>
            <a:ln w="9525">
              <a:solidFill>
                <a:srgbClr val="000000"/>
              </a:solidFill>
              <a:miter lim="800000"/>
              <a:headEnd/>
              <a:tailEnd/>
            </a:ln>
            <a:effectLst>
              <a:outerShdw dist="107763" dir="2700000" algn="ctr" rotWithShape="0">
                <a:srgbClr val="777777">
                  <a:alpha val="50000"/>
                </a:srgbClr>
              </a:outerShdw>
            </a:effec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fontAlgn="base">
                <a:spcBef>
                  <a:spcPct val="0"/>
                </a:spcBef>
                <a:spcAft>
                  <a:spcPct val="0"/>
                </a:spcAft>
                <a:buClrTx/>
                <a:buFontTx/>
                <a:buNone/>
                <a:defRPr/>
              </a:pPr>
              <a:r>
                <a:rPr lang="zh-CN" altLang="en-US" sz="1800" b="0" kern="0">
                  <a:latin typeface="华文细黑" panose="02010600040101010101" pitchFamily="2" charset="-122"/>
                  <a:ea typeface="华文细黑" panose="02010600040101010101" pitchFamily="2" charset="-122"/>
                </a:rPr>
                <a:t>功能模块</a:t>
              </a:r>
            </a:p>
          </p:txBody>
        </p:sp>
        <p:sp>
          <p:nvSpPr>
            <p:cNvPr id="12" name="Rectangle 12">
              <a:extLst>
                <a:ext uri="{FF2B5EF4-FFF2-40B4-BE49-F238E27FC236}">
                  <a16:creationId xmlns:a16="http://schemas.microsoft.com/office/drawing/2014/main" xmlns="" id="{B2B917F5-4313-4830-A945-D0FE152C1451}"/>
                </a:ext>
              </a:extLst>
            </p:cNvPr>
            <p:cNvSpPr>
              <a:spLocks noChangeArrowheads="1"/>
            </p:cNvSpPr>
            <p:nvPr/>
          </p:nvSpPr>
          <p:spPr bwMode="auto">
            <a:xfrm>
              <a:off x="748" y="3082"/>
              <a:ext cx="953" cy="453"/>
            </a:xfrm>
            <a:prstGeom prst="rect">
              <a:avLst/>
            </a:prstGeom>
            <a:solidFill>
              <a:schemeClr val="accent6">
                <a:lumMod val="20000"/>
                <a:lumOff val="80000"/>
              </a:schemeClr>
            </a:solidFill>
            <a:ln w="9525">
              <a:solidFill>
                <a:srgbClr val="000000"/>
              </a:solidFill>
              <a:miter lim="800000"/>
              <a:headEnd/>
              <a:tailEnd/>
            </a:ln>
            <a:effectLst>
              <a:outerShdw dist="107763" dir="2700000" algn="ctr" rotWithShape="0">
                <a:srgbClr val="777777">
                  <a:alpha val="50000"/>
                </a:srgbClr>
              </a:outerShdw>
            </a:effec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fontAlgn="base">
                <a:spcBef>
                  <a:spcPct val="0"/>
                </a:spcBef>
                <a:spcAft>
                  <a:spcPct val="0"/>
                </a:spcAft>
                <a:buClrTx/>
                <a:buFontTx/>
                <a:buNone/>
                <a:defRPr/>
              </a:pPr>
              <a:r>
                <a:rPr lang="zh-CN" altLang="en-US" sz="1800" b="0" kern="0">
                  <a:latin typeface="华文细黑" panose="02010600040101010101" pitchFamily="2" charset="-122"/>
                  <a:ea typeface="华文细黑" panose="02010600040101010101" pitchFamily="2" charset="-122"/>
                </a:rPr>
                <a:t>功能模块</a:t>
              </a:r>
            </a:p>
          </p:txBody>
        </p:sp>
        <p:sp>
          <p:nvSpPr>
            <p:cNvPr id="13" name="Rectangle 13">
              <a:extLst>
                <a:ext uri="{FF2B5EF4-FFF2-40B4-BE49-F238E27FC236}">
                  <a16:creationId xmlns:a16="http://schemas.microsoft.com/office/drawing/2014/main" xmlns="" id="{8D28C36A-64A2-4540-B514-1FD8BF3EAA4A}"/>
                </a:ext>
              </a:extLst>
            </p:cNvPr>
            <p:cNvSpPr>
              <a:spLocks noChangeArrowheads="1"/>
            </p:cNvSpPr>
            <p:nvPr/>
          </p:nvSpPr>
          <p:spPr bwMode="auto">
            <a:xfrm>
              <a:off x="748" y="2417"/>
              <a:ext cx="953" cy="453"/>
            </a:xfrm>
            <a:prstGeom prst="rect">
              <a:avLst/>
            </a:prstGeom>
            <a:solidFill>
              <a:schemeClr val="accent6">
                <a:lumMod val="20000"/>
                <a:lumOff val="80000"/>
              </a:schemeClr>
            </a:solidFill>
            <a:ln w="9525">
              <a:solidFill>
                <a:srgbClr val="000000"/>
              </a:solidFill>
              <a:miter lim="800000"/>
              <a:headEnd/>
              <a:tailEnd/>
            </a:ln>
            <a:effectLst>
              <a:outerShdw dist="107763" dir="2700000" algn="ctr" rotWithShape="0">
                <a:srgbClr val="777777">
                  <a:alpha val="50000"/>
                </a:srgbClr>
              </a:outerShdw>
            </a:effec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fontAlgn="base">
                <a:spcBef>
                  <a:spcPct val="0"/>
                </a:spcBef>
                <a:spcAft>
                  <a:spcPct val="0"/>
                </a:spcAft>
                <a:buClrTx/>
                <a:buFontTx/>
                <a:buNone/>
                <a:defRPr/>
              </a:pPr>
              <a:r>
                <a:rPr lang="zh-CN" altLang="en-US" sz="1800" b="0" kern="0">
                  <a:latin typeface="华文细黑" panose="02010600040101010101" pitchFamily="2" charset="-122"/>
                  <a:ea typeface="华文细黑" panose="02010600040101010101" pitchFamily="2" charset="-122"/>
                </a:rPr>
                <a:t>功能模块</a:t>
              </a:r>
            </a:p>
          </p:txBody>
        </p:sp>
        <p:sp>
          <p:nvSpPr>
            <p:cNvPr id="14" name="Line 14">
              <a:extLst>
                <a:ext uri="{FF2B5EF4-FFF2-40B4-BE49-F238E27FC236}">
                  <a16:creationId xmlns:a16="http://schemas.microsoft.com/office/drawing/2014/main" xmlns="" id="{9BF4B674-4295-404B-9E44-24438B4D6388}"/>
                </a:ext>
              </a:extLst>
            </p:cNvPr>
            <p:cNvSpPr>
              <a:spLocks noChangeShapeType="1"/>
            </p:cNvSpPr>
            <p:nvPr/>
          </p:nvSpPr>
          <p:spPr bwMode="auto">
            <a:xfrm>
              <a:off x="2381" y="2219"/>
              <a:ext cx="181" cy="409"/>
            </a:xfrm>
            <a:prstGeom prst="line">
              <a:avLst/>
            </a:prstGeom>
            <a:noFill/>
            <a:ln w="381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zh-CN" altLang="en-US" kern="0">
                <a:solidFill>
                  <a:srgbClr val="000000"/>
                </a:solidFill>
                <a:latin typeface="华文细黑" panose="02010600040101010101" pitchFamily="2" charset="-122"/>
                <a:ea typeface="华文细黑" panose="02010600040101010101" pitchFamily="2" charset="-122"/>
              </a:endParaRPr>
            </a:p>
          </p:txBody>
        </p:sp>
        <p:sp>
          <p:nvSpPr>
            <p:cNvPr id="15" name="Line 15">
              <a:extLst>
                <a:ext uri="{FF2B5EF4-FFF2-40B4-BE49-F238E27FC236}">
                  <a16:creationId xmlns:a16="http://schemas.microsoft.com/office/drawing/2014/main" xmlns="" id="{6696C4AB-220C-4E6A-ACC2-23C31DA78D97}"/>
                </a:ext>
              </a:extLst>
            </p:cNvPr>
            <p:cNvSpPr>
              <a:spLocks noChangeShapeType="1"/>
            </p:cNvSpPr>
            <p:nvPr/>
          </p:nvSpPr>
          <p:spPr bwMode="auto">
            <a:xfrm flipV="1">
              <a:off x="3379" y="2205"/>
              <a:ext cx="181" cy="409"/>
            </a:xfrm>
            <a:prstGeom prst="line">
              <a:avLst/>
            </a:prstGeom>
            <a:noFill/>
            <a:ln w="381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zh-CN" altLang="en-US" kern="0">
                <a:solidFill>
                  <a:srgbClr val="000000"/>
                </a:solidFill>
                <a:latin typeface="华文细黑" panose="02010600040101010101" pitchFamily="2" charset="-122"/>
                <a:ea typeface="华文细黑" panose="02010600040101010101" pitchFamily="2" charset="-122"/>
              </a:endParaRPr>
            </a:p>
          </p:txBody>
        </p:sp>
        <p:sp>
          <p:nvSpPr>
            <p:cNvPr id="16" name="Line 16">
              <a:extLst>
                <a:ext uri="{FF2B5EF4-FFF2-40B4-BE49-F238E27FC236}">
                  <a16:creationId xmlns:a16="http://schemas.microsoft.com/office/drawing/2014/main" xmlns="" id="{75B0856A-663D-475E-9FF7-89F734044174}"/>
                </a:ext>
              </a:extLst>
            </p:cNvPr>
            <p:cNvSpPr>
              <a:spLocks noChangeShapeType="1"/>
            </p:cNvSpPr>
            <p:nvPr/>
          </p:nvSpPr>
          <p:spPr bwMode="auto">
            <a:xfrm flipH="1" flipV="1">
              <a:off x="1701" y="2635"/>
              <a:ext cx="544" cy="181"/>
            </a:xfrm>
            <a:prstGeom prst="line">
              <a:avLst/>
            </a:prstGeom>
            <a:noFill/>
            <a:ln w="381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zh-CN" altLang="en-US" kern="0">
                <a:solidFill>
                  <a:srgbClr val="000000"/>
                </a:solidFill>
                <a:latin typeface="华文细黑" panose="02010600040101010101" pitchFamily="2" charset="-122"/>
                <a:ea typeface="华文细黑" panose="02010600040101010101" pitchFamily="2" charset="-122"/>
              </a:endParaRPr>
            </a:p>
          </p:txBody>
        </p:sp>
        <p:sp>
          <p:nvSpPr>
            <p:cNvPr id="17" name="Line 17">
              <a:extLst>
                <a:ext uri="{FF2B5EF4-FFF2-40B4-BE49-F238E27FC236}">
                  <a16:creationId xmlns:a16="http://schemas.microsoft.com/office/drawing/2014/main" xmlns="" id="{77B40E5C-87DC-435F-A386-169DBE8A9535}"/>
                </a:ext>
              </a:extLst>
            </p:cNvPr>
            <p:cNvSpPr>
              <a:spLocks noChangeShapeType="1"/>
            </p:cNvSpPr>
            <p:nvPr/>
          </p:nvSpPr>
          <p:spPr bwMode="auto">
            <a:xfrm flipV="1">
              <a:off x="1701" y="3134"/>
              <a:ext cx="544" cy="181"/>
            </a:xfrm>
            <a:prstGeom prst="line">
              <a:avLst/>
            </a:prstGeom>
            <a:noFill/>
            <a:ln w="381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zh-CN" altLang="en-US" kern="0">
                <a:solidFill>
                  <a:srgbClr val="000000"/>
                </a:solidFill>
                <a:latin typeface="华文细黑" panose="02010600040101010101" pitchFamily="2" charset="-122"/>
                <a:ea typeface="华文细黑" panose="02010600040101010101" pitchFamily="2" charset="-122"/>
              </a:endParaRPr>
            </a:p>
          </p:txBody>
        </p:sp>
        <p:sp>
          <p:nvSpPr>
            <p:cNvPr id="18" name="Line 18">
              <a:extLst>
                <a:ext uri="{FF2B5EF4-FFF2-40B4-BE49-F238E27FC236}">
                  <a16:creationId xmlns:a16="http://schemas.microsoft.com/office/drawing/2014/main" xmlns="" id="{4B0A8AF1-1640-4E47-9DBF-F824CC9A9469}"/>
                </a:ext>
              </a:extLst>
            </p:cNvPr>
            <p:cNvSpPr>
              <a:spLocks noChangeShapeType="1"/>
            </p:cNvSpPr>
            <p:nvPr/>
          </p:nvSpPr>
          <p:spPr bwMode="auto">
            <a:xfrm flipV="1">
              <a:off x="3742" y="2659"/>
              <a:ext cx="544" cy="181"/>
            </a:xfrm>
            <a:prstGeom prst="line">
              <a:avLst/>
            </a:prstGeom>
            <a:noFill/>
            <a:ln w="381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zh-CN" altLang="en-US" kern="0">
                <a:solidFill>
                  <a:srgbClr val="000000"/>
                </a:solidFill>
                <a:latin typeface="华文细黑" panose="02010600040101010101" pitchFamily="2" charset="-122"/>
                <a:ea typeface="华文细黑" panose="02010600040101010101" pitchFamily="2" charset="-122"/>
              </a:endParaRPr>
            </a:p>
          </p:txBody>
        </p:sp>
        <p:sp>
          <p:nvSpPr>
            <p:cNvPr id="19" name="Line 19">
              <a:extLst>
                <a:ext uri="{FF2B5EF4-FFF2-40B4-BE49-F238E27FC236}">
                  <a16:creationId xmlns:a16="http://schemas.microsoft.com/office/drawing/2014/main" xmlns="" id="{E2FC0992-811D-4752-B8BE-278298ED20D8}"/>
                </a:ext>
              </a:extLst>
            </p:cNvPr>
            <p:cNvSpPr>
              <a:spLocks noChangeShapeType="1"/>
            </p:cNvSpPr>
            <p:nvPr/>
          </p:nvSpPr>
          <p:spPr bwMode="auto">
            <a:xfrm flipH="1" flipV="1">
              <a:off x="3742" y="3158"/>
              <a:ext cx="544" cy="181"/>
            </a:xfrm>
            <a:prstGeom prst="line">
              <a:avLst/>
            </a:prstGeom>
            <a:noFill/>
            <a:ln w="381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zh-CN" altLang="en-US" kern="0">
                <a:solidFill>
                  <a:srgbClr val="000000"/>
                </a:solidFill>
                <a:latin typeface="华文细黑" panose="02010600040101010101" pitchFamily="2" charset="-122"/>
                <a:ea typeface="华文细黑" panose="02010600040101010101" pitchFamily="2" charset="-122"/>
              </a:endParaRPr>
            </a:p>
          </p:txBody>
        </p:sp>
        <p:sp>
          <p:nvSpPr>
            <p:cNvPr id="20" name="Line 20">
              <a:extLst>
                <a:ext uri="{FF2B5EF4-FFF2-40B4-BE49-F238E27FC236}">
                  <a16:creationId xmlns:a16="http://schemas.microsoft.com/office/drawing/2014/main" xmlns="" id="{369757B9-C34D-4F64-9D3A-D799C43CB728}"/>
                </a:ext>
              </a:extLst>
            </p:cNvPr>
            <p:cNvSpPr>
              <a:spLocks noChangeShapeType="1"/>
            </p:cNvSpPr>
            <p:nvPr/>
          </p:nvSpPr>
          <p:spPr bwMode="auto">
            <a:xfrm flipV="1">
              <a:off x="2426" y="3339"/>
              <a:ext cx="181" cy="409"/>
            </a:xfrm>
            <a:prstGeom prst="line">
              <a:avLst/>
            </a:prstGeom>
            <a:noFill/>
            <a:ln w="381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zh-CN" altLang="en-US" kern="0">
                <a:solidFill>
                  <a:srgbClr val="000000"/>
                </a:solidFill>
                <a:latin typeface="华文细黑" panose="02010600040101010101" pitchFamily="2" charset="-122"/>
                <a:ea typeface="华文细黑" panose="02010600040101010101" pitchFamily="2" charset="-122"/>
              </a:endParaRPr>
            </a:p>
          </p:txBody>
        </p:sp>
        <p:sp>
          <p:nvSpPr>
            <p:cNvPr id="21" name="Line 21">
              <a:extLst>
                <a:ext uri="{FF2B5EF4-FFF2-40B4-BE49-F238E27FC236}">
                  <a16:creationId xmlns:a16="http://schemas.microsoft.com/office/drawing/2014/main" xmlns="" id="{13BE154E-B586-445F-ABF9-F20782E1848D}"/>
                </a:ext>
              </a:extLst>
            </p:cNvPr>
            <p:cNvSpPr>
              <a:spLocks noChangeShapeType="1"/>
            </p:cNvSpPr>
            <p:nvPr/>
          </p:nvSpPr>
          <p:spPr bwMode="auto">
            <a:xfrm>
              <a:off x="3424" y="3325"/>
              <a:ext cx="181" cy="409"/>
            </a:xfrm>
            <a:prstGeom prst="line">
              <a:avLst/>
            </a:prstGeom>
            <a:noFill/>
            <a:ln w="381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defRPr/>
              </a:pPr>
              <a:endParaRPr lang="zh-CN" altLang="en-US" kern="0">
                <a:solidFill>
                  <a:srgbClr val="000000"/>
                </a:solidFill>
                <a:latin typeface="华文细黑" panose="02010600040101010101" pitchFamily="2" charset="-122"/>
                <a:ea typeface="华文细黑" panose="02010600040101010101" pitchFamily="2" charset="-122"/>
              </a:endParaRPr>
            </a:p>
          </p:txBody>
        </p:sp>
      </p:grpSp>
    </p:spTree>
    <p:extLst>
      <p:ext uri="{BB962C8B-B14F-4D97-AF65-F5344CB8AC3E}">
        <p14:creationId xmlns:p14="http://schemas.microsoft.com/office/powerpoint/2010/main" val="192776384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以</a:t>
            </a:r>
            <a:r>
              <a:rPr lang="zh-CN" altLang="en-US"/>
              <a:t>数据为中心的</a:t>
            </a:r>
            <a:r>
              <a:rPr lang="zh-CN" altLang="en-US" smtClean="0"/>
              <a:t>架构风格示例</a:t>
            </a:r>
            <a:endParaRPr lang="zh-CN" altLang="en-US"/>
          </a:p>
        </p:txBody>
      </p:sp>
      <p:pic>
        <p:nvPicPr>
          <p:cNvPr id="4" name="Picture 3">
            <a:extLst>
              <a:ext uri="{FF2B5EF4-FFF2-40B4-BE49-F238E27FC236}">
                <a16:creationId xmlns:a16="http://schemas.microsoft.com/office/drawing/2014/main" xmlns="" id="{593ABB95-20E0-4039-BA96-271DE34AE2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0050" y="1192213"/>
            <a:ext cx="5329238" cy="24574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Group 4">
            <a:extLst>
              <a:ext uri="{FF2B5EF4-FFF2-40B4-BE49-F238E27FC236}">
                <a16:creationId xmlns:a16="http://schemas.microsoft.com/office/drawing/2014/main" xmlns="" id="{930B1AC1-F17F-4E11-BEEB-3D2DBD573448}"/>
              </a:ext>
            </a:extLst>
          </p:cNvPr>
          <p:cNvGrpSpPr>
            <a:grpSpLocks/>
          </p:cNvGrpSpPr>
          <p:nvPr/>
        </p:nvGrpSpPr>
        <p:grpSpPr bwMode="auto">
          <a:xfrm>
            <a:off x="819149" y="3886200"/>
            <a:ext cx="7345363" cy="2087563"/>
            <a:chOff x="385" y="2523"/>
            <a:chExt cx="4627" cy="1315"/>
          </a:xfrm>
        </p:grpSpPr>
        <p:sp>
          <p:nvSpPr>
            <p:cNvPr id="6" name="Text Box 5">
              <a:extLst>
                <a:ext uri="{FF2B5EF4-FFF2-40B4-BE49-F238E27FC236}">
                  <a16:creationId xmlns:a16="http://schemas.microsoft.com/office/drawing/2014/main" xmlns="" id="{445084BE-F8BE-44BB-8D6E-5AA4F727E300}"/>
                </a:ext>
              </a:extLst>
            </p:cNvPr>
            <p:cNvSpPr txBox="1">
              <a:spLocks noChangeArrowheads="1"/>
            </p:cNvSpPr>
            <p:nvPr/>
          </p:nvSpPr>
          <p:spPr bwMode="auto">
            <a:xfrm>
              <a:off x="385" y="2540"/>
              <a:ext cx="953" cy="233"/>
            </a:xfrm>
            <a:prstGeom prst="rect">
              <a:avLst/>
            </a:prstGeom>
            <a:solidFill>
              <a:srgbClr val="CCFFFF"/>
            </a:solidFill>
            <a:ln w="38100">
              <a:solidFill>
                <a:srgbClr val="8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fontAlgn="base">
                <a:spcBef>
                  <a:spcPct val="50000"/>
                </a:spcBef>
                <a:spcAft>
                  <a:spcPct val="0"/>
                </a:spcAft>
                <a:buClrTx/>
                <a:buFontTx/>
                <a:buNone/>
                <a:defRPr/>
              </a:pPr>
              <a:r>
                <a:rPr lang="en-US" altLang="zh-CN" sz="1800" b="0" kern="0">
                  <a:latin typeface="华文细黑" panose="02010600040101010101" pitchFamily="2" charset="-122"/>
                  <a:ea typeface="华文细黑" panose="02010600040101010101" pitchFamily="2" charset="-122"/>
                  <a:cs typeface="Arial" panose="020B0604020202020204" pitchFamily="34" charset="0"/>
                </a:rPr>
                <a:t>Application </a:t>
              </a:r>
            </a:p>
          </p:txBody>
        </p:sp>
        <p:sp>
          <p:nvSpPr>
            <p:cNvPr id="7" name="Text Box 6">
              <a:extLst>
                <a:ext uri="{FF2B5EF4-FFF2-40B4-BE49-F238E27FC236}">
                  <a16:creationId xmlns:a16="http://schemas.microsoft.com/office/drawing/2014/main" xmlns="" id="{BEBB2660-40DA-4A5D-AF37-E37E79B5C6B6}"/>
                </a:ext>
              </a:extLst>
            </p:cNvPr>
            <p:cNvSpPr txBox="1">
              <a:spLocks noChangeArrowheads="1"/>
            </p:cNvSpPr>
            <p:nvPr/>
          </p:nvSpPr>
          <p:spPr bwMode="auto">
            <a:xfrm>
              <a:off x="1972" y="2523"/>
              <a:ext cx="953" cy="233"/>
            </a:xfrm>
            <a:prstGeom prst="rect">
              <a:avLst/>
            </a:prstGeom>
            <a:solidFill>
              <a:srgbClr val="CCFFFF"/>
            </a:solidFill>
            <a:ln w="38100">
              <a:solidFill>
                <a:srgbClr val="8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fontAlgn="base">
                <a:spcBef>
                  <a:spcPct val="50000"/>
                </a:spcBef>
                <a:spcAft>
                  <a:spcPct val="0"/>
                </a:spcAft>
                <a:buClrTx/>
                <a:buFontTx/>
                <a:buNone/>
                <a:defRPr/>
              </a:pPr>
              <a:r>
                <a:rPr lang="en-US" altLang="zh-CN" sz="1800" b="0" kern="0">
                  <a:latin typeface="华文细黑" panose="02010600040101010101" pitchFamily="2" charset="-122"/>
                  <a:ea typeface="华文细黑" panose="02010600040101010101" pitchFamily="2" charset="-122"/>
                  <a:cs typeface="Arial" panose="020B0604020202020204" pitchFamily="34" charset="0"/>
                </a:rPr>
                <a:t>Application 1</a:t>
              </a:r>
            </a:p>
          </p:txBody>
        </p:sp>
        <p:sp>
          <p:nvSpPr>
            <p:cNvPr id="8" name="AutoShape 7">
              <a:extLst>
                <a:ext uri="{FF2B5EF4-FFF2-40B4-BE49-F238E27FC236}">
                  <a16:creationId xmlns:a16="http://schemas.microsoft.com/office/drawing/2014/main" xmlns="" id="{BC7C9E18-786E-486F-852C-9CBBAED376D5}"/>
                </a:ext>
              </a:extLst>
            </p:cNvPr>
            <p:cNvSpPr>
              <a:spLocks noChangeArrowheads="1"/>
            </p:cNvSpPr>
            <p:nvPr/>
          </p:nvSpPr>
          <p:spPr bwMode="auto">
            <a:xfrm>
              <a:off x="566" y="3475"/>
              <a:ext cx="726" cy="363"/>
            </a:xfrm>
            <a:prstGeom prst="can">
              <a:avLst>
                <a:gd name="adj" fmla="val 25000"/>
              </a:avLst>
            </a:prstGeom>
            <a:solidFill>
              <a:srgbClr val="BBE0E3"/>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defRPr/>
              </a:pPr>
              <a:r>
                <a:rPr lang="en-US" altLang="zh-CN" kern="0">
                  <a:solidFill>
                    <a:srgbClr val="000000"/>
                  </a:solidFill>
                  <a:effectLst>
                    <a:outerShdw blurRad="38100" dist="38100" dir="2700000" algn="tl">
                      <a:srgbClr val="FFFFFF"/>
                    </a:outerShdw>
                  </a:effectLst>
                  <a:latin typeface="华文细黑" panose="02010600040101010101" pitchFamily="2" charset="-122"/>
                  <a:ea typeface="华文细黑" panose="02010600040101010101" pitchFamily="2" charset="-122"/>
                  <a:cs typeface="Arial" panose="020B0604020202020204" pitchFamily="34" charset="0"/>
                </a:rPr>
                <a:t>DB </a:t>
              </a:r>
            </a:p>
          </p:txBody>
        </p:sp>
        <p:sp>
          <p:nvSpPr>
            <p:cNvPr id="9" name="AutoShape 8">
              <a:extLst>
                <a:ext uri="{FF2B5EF4-FFF2-40B4-BE49-F238E27FC236}">
                  <a16:creationId xmlns:a16="http://schemas.microsoft.com/office/drawing/2014/main" xmlns="" id="{A1FCED1A-C1C7-4503-B8CB-BA5476055879}"/>
                </a:ext>
              </a:extLst>
            </p:cNvPr>
            <p:cNvSpPr>
              <a:spLocks noChangeArrowheads="1"/>
            </p:cNvSpPr>
            <p:nvPr/>
          </p:nvSpPr>
          <p:spPr bwMode="auto">
            <a:xfrm>
              <a:off x="2289" y="3475"/>
              <a:ext cx="726" cy="363"/>
            </a:xfrm>
            <a:prstGeom prst="can">
              <a:avLst>
                <a:gd name="adj" fmla="val 25000"/>
              </a:avLst>
            </a:prstGeom>
            <a:solidFill>
              <a:srgbClr val="BBE0E3"/>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defRPr/>
              </a:pPr>
              <a:r>
                <a:rPr lang="en-US" altLang="zh-CN" kern="0">
                  <a:solidFill>
                    <a:srgbClr val="000000"/>
                  </a:solidFill>
                  <a:effectLst>
                    <a:outerShdw blurRad="38100" dist="38100" dir="2700000" algn="tl">
                      <a:srgbClr val="FFFFFF"/>
                    </a:outerShdw>
                  </a:effectLst>
                  <a:latin typeface="华文细黑" panose="02010600040101010101" pitchFamily="2" charset="-122"/>
                  <a:ea typeface="华文细黑" panose="02010600040101010101" pitchFamily="2" charset="-122"/>
                  <a:cs typeface="Arial" panose="020B0604020202020204" pitchFamily="34" charset="0"/>
                </a:rPr>
                <a:t>DB 1</a:t>
              </a:r>
            </a:p>
          </p:txBody>
        </p:sp>
        <p:sp>
          <p:nvSpPr>
            <p:cNvPr id="10" name="AutoShape 9">
              <a:extLst>
                <a:ext uri="{FF2B5EF4-FFF2-40B4-BE49-F238E27FC236}">
                  <a16:creationId xmlns:a16="http://schemas.microsoft.com/office/drawing/2014/main" xmlns="" id="{6AF9898E-955C-42AA-A90C-3A7B10F90DE7}"/>
                </a:ext>
              </a:extLst>
            </p:cNvPr>
            <p:cNvSpPr>
              <a:spLocks noChangeArrowheads="1"/>
            </p:cNvSpPr>
            <p:nvPr/>
          </p:nvSpPr>
          <p:spPr bwMode="auto">
            <a:xfrm>
              <a:off x="3151" y="3475"/>
              <a:ext cx="726" cy="363"/>
            </a:xfrm>
            <a:prstGeom prst="can">
              <a:avLst>
                <a:gd name="adj" fmla="val 25000"/>
              </a:avLst>
            </a:prstGeom>
            <a:solidFill>
              <a:srgbClr val="BBE0E3"/>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defRPr/>
              </a:pPr>
              <a:r>
                <a:rPr lang="en-US" altLang="zh-CN" kern="0">
                  <a:solidFill>
                    <a:srgbClr val="000000"/>
                  </a:solidFill>
                  <a:effectLst>
                    <a:outerShdw blurRad="38100" dist="38100" dir="2700000" algn="tl">
                      <a:srgbClr val="FFFFFF"/>
                    </a:outerShdw>
                  </a:effectLst>
                  <a:latin typeface="华文细黑" panose="02010600040101010101" pitchFamily="2" charset="-122"/>
                  <a:ea typeface="华文细黑" panose="02010600040101010101" pitchFamily="2" charset="-122"/>
                  <a:cs typeface="Arial" panose="020B0604020202020204" pitchFamily="34" charset="0"/>
                </a:rPr>
                <a:t>DB 2</a:t>
              </a:r>
            </a:p>
          </p:txBody>
        </p:sp>
        <p:sp>
          <p:nvSpPr>
            <p:cNvPr id="11" name="AutoShape 10">
              <a:extLst>
                <a:ext uri="{FF2B5EF4-FFF2-40B4-BE49-F238E27FC236}">
                  <a16:creationId xmlns:a16="http://schemas.microsoft.com/office/drawing/2014/main" xmlns="" id="{661DC545-A56E-4611-9520-EFC106E283F0}"/>
                </a:ext>
              </a:extLst>
            </p:cNvPr>
            <p:cNvSpPr>
              <a:spLocks noChangeArrowheads="1"/>
            </p:cNvSpPr>
            <p:nvPr/>
          </p:nvSpPr>
          <p:spPr bwMode="auto">
            <a:xfrm>
              <a:off x="4013" y="3475"/>
              <a:ext cx="726" cy="363"/>
            </a:xfrm>
            <a:prstGeom prst="can">
              <a:avLst>
                <a:gd name="adj" fmla="val 25000"/>
              </a:avLst>
            </a:prstGeom>
            <a:solidFill>
              <a:srgbClr val="BBE0E3"/>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defRPr/>
              </a:pPr>
              <a:r>
                <a:rPr lang="en-US" altLang="zh-CN" kern="0">
                  <a:solidFill>
                    <a:srgbClr val="000000"/>
                  </a:solidFill>
                  <a:effectLst>
                    <a:outerShdw blurRad="38100" dist="38100" dir="2700000" algn="tl">
                      <a:srgbClr val="FFFFFF"/>
                    </a:outerShdw>
                  </a:effectLst>
                  <a:latin typeface="华文细黑" panose="02010600040101010101" pitchFamily="2" charset="-122"/>
                  <a:ea typeface="华文细黑" panose="02010600040101010101" pitchFamily="2" charset="-122"/>
                  <a:cs typeface="Arial" panose="020B0604020202020204" pitchFamily="34" charset="0"/>
                </a:rPr>
                <a:t>DB 3</a:t>
              </a:r>
            </a:p>
          </p:txBody>
        </p:sp>
        <p:sp>
          <p:nvSpPr>
            <p:cNvPr id="12" name="Text Box 11">
              <a:extLst>
                <a:ext uri="{FF2B5EF4-FFF2-40B4-BE49-F238E27FC236}">
                  <a16:creationId xmlns:a16="http://schemas.microsoft.com/office/drawing/2014/main" xmlns="" id="{583855BD-BE0A-48D0-A3B0-7C8F1ECC562F}"/>
                </a:ext>
              </a:extLst>
            </p:cNvPr>
            <p:cNvSpPr txBox="1">
              <a:spLocks noChangeArrowheads="1"/>
            </p:cNvSpPr>
            <p:nvPr/>
          </p:nvSpPr>
          <p:spPr bwMode="auto">
            <a:xfrm>
              <a:off x="3016" y="2523"/>
              <a:ext cx="953" cy="233"/>
            </a:xfrm>
            <a:prstGeom prst="rect">
              <a:avLst/>
            </a:prstGeom>
            <a:solidFill>
              <a:srgbClr val="CCFFFF"/>
            </a:solidFill>
            <a:ln w="38100">
              <a:solidFill>
                <a:srgbClr val="8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fontAlgn="base">
                <a:spcBef>
                  <a:spcPct val="50000"/>
                </a:spcBef>
                <a:spcAft>
                  <a:spcPct val="0"/>
                </a:spcAft>
                <a:buClrTx/>
                <a:buFontTx/>
                <a:buNone/>
                <a:defRPr/>
              </a:pPr>
              <a:r>
                <a:rPr lang="en-US" altLang="zh-CN" sz="1800" b="0" kern="0">
                  <a:latin typeface="华文细黑" panose="02010600040101010101" pitchFamily="2" charset="-122"/>
                  <a:ea typeface="华文细黑" panose="02010600040101010101" pitchFamily="2" charset="-122"/>
                  <a:cs typeface="Arial" panose="020B0604020202020204" pitchFamily="34" charset="0"/>
                </a:rPr>
                <a:t>Application 2</a:t>
              </a:r>
            </a:p>
          </p:txBody>
        </p:sp>
        <p:sp>
          <p:nvSpPr>
            <p:cNvPr id="13" name="Text Box 12">
              <a:extLst>
                <a:ext uri="{FF2B5EF4-FFF2-40B4-BE49-F238E27FC236}">
                  <a16:creationId xmlns:a16="http://schemas.microsoft.com/office/drawing/2014/main" xmlns="" id="{91E34363-11ED-47B8-9F12-77AB1606817C}"/>
                </a:ext>
              </a:extLst>
            </p:cNvPr>
            <p:cNvSpPr txBox="1">
              <a:spLocks noChangeArrowheads="1"/>
            </p:cNvSpPr>
            <p:nvPr/>
          </p:nvSpPr>
          <p:spPr bwMode="auto">
            <a:xfrm>
              <a:off x="4059" y="2523"/>
              <a:ext cx="953" cy="233"/>
            </a:xfrm>
            <a:prstGeom prst="rect">
              <a:avLst/>
            </a:prstGeom>
            <a:solidFill>
              <a:srgbClr val="CCFFFF"/>
            </a:solidFill>
            <a:ln w="38100">
              <a:solidFill>
                <a:srgbClr val="8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fontAlgn="base">
                <a:spcBef>
                  <a:spcPct val="50000"/>
                </a:spcBef>
                <a:spcAft>
                  <a:spcPct val="0"/>
                </a:spcAft>
                <a:buClrTx/>
                <a:buFontTx/>
                <a:buNone/>
                <a:defRPr/>
              </a:pPr>
              <a:r>
                <a:rPr lang="en-US" altLang="zh-CN" sz="1800" b="0" kern="0">
                  <a:latin typeface="华文细黑" panose="02010600040101010101" pitchFamily="2" charset="-122"/>
                  <a:ea typeface="华文细黑" panose="02010600040101010101" pitchFamily="2" charset="-122"/>
                  <a:cs typeface="Arial" panose="020B0604020202020204" pitchFamily="34" charset="0"/>
                </a:rPr>
                <a:t>Application 3</a:t>
              </a:r>
            </a:p>
          </p:txBody>
        </p:sp>
        <p:sp>
          <p:nvSpPr>
            <p:cNvPr id="14" name="Line 13">
              <a:extLst>
                <a:ext uri="{FF2B5EF4-FFF2-40B4-BE49-F238E27FC236}">
                  <a16:creationId xmlns:a16="http://schemas.microsoft.com/office/drawing/2014/main" xmlns="" id="{48CBCFAF-1994-4FA7-97E7-41FA1C456C8C}"/>
                </a:ext>
              </a:extLst>
            </p:cNvPr>
            <p:cNvSpPr>
              <a:spLocks noChangeShapeType="1"/>
            </p:cNvSpPr>
            <p:nvPr/>
          </p:nvSpPr>
          <p:spPr bwMode="auto">
            <a:xfrm>
              <a:off x="2471" y="2795"/>
              <a:ext cx="182" cy="725"/>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defRPr/>
              </a:pPr>
              <a:endParaRPr lang="zh-CN" altLang="en-US" kern="0">
                <a:solidFill>
                  <a:srgbClr val="000000"/>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15" name="Line 14">
              <a:extLst>
                <a:ext uri="{FF2B5EF4-FFF2-40B4-BE49-F238E27FC236}">
                  <a16:creationId xmlns:a16="http://schemas.microsoft.com/office/drawing/2014/main" xmlns="" id="{52B0A32A-0288-4F6F-A827-58A8B2507EF8}"/>
                </a:ext>
              </a:extLst>
            </p:cNvPr>
            <p:cNvSpPr>
              <a:spLocks noChangeShapeType="1"/>
            </p:cNvSpPr>
            <p:nvPr/>
          </p:nvSpPr>
          <p:spPr bwMode="auto">
            <a:xfrm>
              <a:off x="2607" y="2795"/>
              <a:ext cx="908" cy="725"/>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defRPr/>
              </a:pPr>
              <a:endParaRPr lang="zh-CN" altLang="en-US" kern="0">
                <a:solidFill>
                  <a:srgbClr val="000000"/>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16" name="Line 15">
              <a:extLst>
                <a:ext uri="{FF2B5EF4-FFF2-40B4-BE49-F238E27FC236}">
                  <a16:creationId xmlns:a16="http://schemas.microsoft.com/office/drawing/2014/main" xmlns="" id="{328C68BC-5126-4C36-AE76-DB5EAE8251DE}"/>
                </a:ext>
              </a:extLst>
            </p:cNvPr>
            <p:cNvSpPr>
              <a:spLocks noChangeShapeType="1"/>
            </p:cNvSpPr>
            <p:nvPr/>
          </p:nvSpPr>
          <p:spPr bwMode="auto">
            <a:xfrm>
              <a:off x="2744" y="2795"/>
              <a:ext cx="1587" cy="725"/>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defRPr/>
              </a:pPr>
              <a:endParaRPr lang="zh-CN" altLang="en-US" kern="0">
                <a:solidFill>
                  <a:srgbClr val="000000"/>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17" name="Line 16">
              <a:extLst>
                <a:ext uri="{FF2B5EF4-FFF2-40B4-BE49-F238E27FC236}">
                  <a16:creationId xmlns:a16="http://schemas.microsoft.com/office/drawing/2014/main" xmlns="" id="{4A7CFB1E-DA22-4630-8F34-28840C4A7506}"/>
                </a:ext>
              </a:extLst>
            </p:cNvPr>
            <p:cNvSpPr>
              <a:spLocks noChangeShapeType="1"/>
            </p:cNvSpPr>
            <p:nvPr/>
          </p:nvSpPr>
          <p:spPr bwMode="auto">
            <a:xfrm flipH="1">
              <a:off x="2789" y="2795"/>
              <a:ext cx="590" cy="725"/>
            </a:xfrm>
            <a:prstGeom prst="line">
              <a:avLst/>
            </a:prstGeom>
            <a:noFill/>
            <a:ln w="317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defRPr/>
              </a:pPr>
              <a:endParaRPr lang="zh-CN" altLang="en-US" kern="0">
                <a:solidFill>
                  <a:srgbClr val="000000"/>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18" name="Line 17">
              <a:extLst>
                <a:ext uri="{FF2B5EF4-FFF2-40B4-BE49-F238E27FC236}">
                  <a16:creationId xmlns:a16="http://schemas.microsoft.com/office/drawing/2014/main" xmlns="" id="{78AB22CE-1497-47F7-8804-2174551B3346}"/>
                </a:ext>
              </a:extLst>
            </p:cNvPr>
            <p:cNvSpPr>
              <a:spLocks noChangeShapeType="1"/>
            </p:cNvSpPr>
            <p:nvPr/>
          </p:nvSpPr>
          <p:spPr bwMode="auto">
            <a:xfrm flipH="1">
              <a:off x="3560" y="2795"/>
              <a:ext cx="45" cy="725"/>
            </a:xfrm>
            <a:prstGeom prst="line">
              <a:avLst/>
            </a:prstGeom>
            <a:noFill/>
            <a:ln w="317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defRPr/>
              </a:pPr>
              <a:endParaRPr lang="zh-CN" altLang="en-US" kern="0">
                <a:solidFill>
                  <a:srgbClr val="000000"/>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19" name="Line 18">
              <a:extLst>
                <a:ext uri="{FF2B5EF4-FFF2-40B4-BE49-F238E27FC236}">
                  <a16:creationId xmlns:a16="http://schemas.microsoft.com/office/drawing/2014/main" xmlns="" id="{C82D51EA-C285-4A66-9CA9-4F6DAE387A85}"/>
                </a:ext>
              </a:extLst>
            </p:cNvPr>
            <p:cNvSpPr>
              <a:spLocks noChangeShapeType="1"/>
            </p:cNvSpPr>
            <p:nvPr/>
          </p:nvSpPr>
          <p:spPr bwMode="auto">
            <a:xfrm flipH="1">
              <a:off x="4377" y="2795"/>
              <a:ext cx="136" cy="72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defRPr/>
              </a:pPr>
              <a:endParaRPr lang="zh-CN" altLang="en-US" kern="0">
                <a:solidFill>
                  <a:srgbClr val="000000"/>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20" name="Line 19">
              <a:extLst>
                <a:ext uri="{FF2B5EF4-FFF2-40B4-BE49-F238E27FC236}">
                  <a16:creationId xmlns:a16="http://schemas.microsoft.com/office/drawing/2014/main" xmlns="" id="{8F815ED0-EEA9-4329-9575-57CABF0CF0EA}"/>
                </a:ext>
              </a:extLst>
            </p:cNvPr>
            <p:cNvSpPr>
              <a:spLocks noChangeShapeType="1"/>
            </p:cNvSpPr>
            <p:nvPr/>
          </p:nvSpPr>
          <p:spPr bwMode="auto">
            <a:xfrm>
              <a:off x="3696" y="2795"/>
              <a:ext cx="681" cy="725"/>
            </a:xfrm>
            <a:prstGeom prst="line">
              <a:avLst/>
            </a:prstGeom>
            <a:noFill/>
            <a:ln w="317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defRPr/>
              </a:pPr>
              <a:endParaRPr lang="zh-CN" altLang="en-US" kern="0">
                <a:solidFill>
                  <a:srgbClr val="000000"/>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21" name="Line 20">
              <a:extLst>
                <a:ext uri="{FF2B5EF4-FFF2-40B4-BE49-F238E27FC236}">
                  <a16:creationId xmlns:a16="http://schemas.microsoft.com/office/drawing/2014/main" xmlns="" id="{12111E0D-3C26-4DB9-942A-023BB337C6FF}"/>
                </a:ext>
              </a:extLst>
            </p:cNvPr>
            <p:cNvSpPr>
              <a:spLocks noChangeShapeType="1"/>
            </p:cNvSpPr>
            <p:nvPr/>
          </p:nvSpPr>
          <p:spPr bwMode="auto">
            <a:xfrm flipH="1">
              <a:off x="2880" y="2795"/>
              <a:ext cx="1587" cy="72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defRPr/>
              </a:pPr>
              <a:endParaRPr lang="zh-CN" altLang="en-US" kern="0">
                <a:solidFill>
                  <a:srgbClr val="000000"/>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22" name="Line 21">
              <a:extLst>
                <a:ext uri="{FF2B5EF4-FFF2-40B4-BE49-F238E27FC236}">
                  <a16:creationId xmlns:a16="http://schemas.microsoft.com/office/drawing/2014/main" xmlns="" id="{42F76201-520E-4C56-A9B2-CC60C014E1EE}"/>
                </a:ext>
              </a:extLst>
            </p:cNvPr>
            <p:cNvSpPr>
              <a:spLocks noChangeShapeType="1"/>
            </p:cNvSpPr>
            <p:nvPr/>
          </p:nvSpPr>
          <p:spPr bwMode="auto">
            <a:xfrm flipH="1">
              <a:off x="3651" y="2795"/>
              <a:ext cx="862" cy="72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defRPr/>
              </a:pPr>
              <a:endParaRPr lang="zh-CN" altLang="en-US" kern="0">
                <a:solidFill>
                  <a:srgbClr val="000000"/>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23" name="Line 22">
              <a:extLst>
                <a:ext uri="{FF2B5EF4-FFF2-40B4-BE49-F238E27FC236}">
                  <a16:creationId xmlns:a16="http://schemas.microsoft.com/office/drawing/2014/main" xmlns="" id="{607243DC-19BD-4C73-8039-AB5B256E34C4}"/>
                </a:ext>
              </a:extLst>
            </p:cNvPr>
            <p:cNvSpPr>
              <a:spLocks noChangeShapeType="1"/>
            </p:cNvSpPr>
            <p:nvPr/>
          </p:nvSpPr>
          <p:spPr bwMode="auto">
            <a:xfrm>
              <a:off x="929" y="2840"/>
              <a:ext cx="0" cy="68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defRPr/>
              </a:pPr>
              <a:endParaRPr lang="zh-CN" altLang="en-US" kern="0">
                <a:solidFill>
                  <a:srgbClr val="000000"/>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24" name="Text Box 23">
              <a:extLst>
                <a:ext uri="{FF2B5EF4-FFF2-40B4-BE49-F238E27FC236}">
                  <a16:creationId xmlns:a16="http://schemas.microsoft.com/office/drawing/2014/main" xmlns="" id="{0D568C30-D597-4A99-BACE-96B9347720E0}"/>
                </a:ext>
              </a:extLst>
            </p:cNvPr>
            <p:cNvSpPr txBox="1">
              <a:spLocks noChangeArrowheads="1"/>
            </p:cNvSpPr>
            <p:nvPr/>
          </p:nvSpPr>
          <p:spPr bwMode="auto">
            <a:xfrm>
              <a:off x="884" y="2931"/>
              <a:ext cx="907" cy="231"/>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defRPr/>
              </a:pPr>
              <a:endParaRPr lang="zh-CN" altLang="zh-CN" kern="0">
                <a:solidFill>
                  <a:srgbClr val="000000"/>
                </a:solidFill>
                <a:effectLst>
                  <a:outerShdw blurRad="38100" dist="38100" dir="2700000" algn="tl">
                    <a:srgbClr val="C0C0C0"/>
                  </a:outerShdw>
                </a:effectLst>
                <a:latin typeface="华文细黑" panose="02010600040101010101" pitchFamily="2" charset="-122"/>
                <a:ea typeface="华文细黑" panose="02010600040101010101" pitchFamily="2" charset="-122"/>
                <a:cs typeface="Arial" panose="020B0604020202020204" pitchFamily="34" charset="0"/>
              </a:endParaRPr>
            </a:p>
          </p:txBody>
        </p:sp>
        <p:sp>
          <p:nvSpPr>
            <p:cNvPr id="25" name="AutoShape 24">
              <a:extLst>
                <a:ext uri="{FF2B5EF4-FFF2-40B4-BE49-F238E27FC236}">
                  <a16:creationId xmlns:a16="http://schemas.microsoft.com/office/drawing/2014/main" xmlns="" id="{0B223D95-44CD-416B-BF3C-55E271561FA2}"/>
                </a:ext>
              </a:extLst>
            </p:cNvPr>
            <p:cNvSpPr>
              <a:spLocks noChangeArrowheads="1"/>
            </p:cNvSpPr>
            <p:nvPr/>
          </p:nvSpPr>
          <p:spPr bwMode="auto">
            <a:xfrm>
              <a:off x="1156" y="3203"/>
              <a:ext cx="817" cy="91"/>
            </a:xfrm>
            <a:prstGeom prst="rightArrow">
              <a:avLst>
                <a:gd name="adj1" fmla="val 50000"/>
                <a:gd name="adj2" fmla="val 224451"/>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fontAlgn="base">
                <a:spcBef>
                  <a:spcPct val="0"/>
                </a:spcBef>
                <a:spcAft>
                  <a:spcPct val="0"/>
                </a:spcAft>
                <a:buClrTx/>
                <a:buFontTx/>
                <a:buNone/>
                <a:defRPr/>
              </a:pPr>
              <a:endParaRPr lang="zh-CN" altLang="en-US" sz="1800" b="0" kern="0">
                <a:latin typeface="华文细黑" panose="02010600040101010101" pitchFamily="2" charset="-122"/>
                <a:ea typeface="华文细黑" panose="02010600040101010101" pitchFamily="2" charset="-122"/>
                <a:cs typeface="Arial" panose="020B0604020202020204" pitchFamily="34" charset="0"/>
              </a:endParaRPr>
            </a:p>
          </p:txBody>
        </p:sp>
        <p:sp>
          <p:nvSpPr>
            <p:cNvPr id="26" name="Rectangle 25">
              <a:extLst>
                <a:ext uri="{FF2B5EF4-FFF2-40B4-BE49-F238E27FC236}">
                  <a16:creationId xmlns:a16="http://schemas.microsoft.com/office/drawing/2014/main" xmlns="" id="{28549683-0935-4C72-BC82-4096B39402A6}"/>
                </a:ext>
              </a:extLst>
            </p:cNvPr>
            <p:cNvSpPr>
              <a:spLocks noChangeArrowheads="1"/>
            </p:cNvSpPr>
            <p:nvPr/>
          </p:nvSpPr>
          <p:spPr bwMode="auto">
            <a:xfrm>
              <a:off x="4558" y="3054"/>
              <a:ext cx="116" cy="231"/>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fontAlgn="base">
                <a:spcBef>
                  <a:spcPct val="0"/>
                </a:spcBef>
                <a:spcAft>
                  <a:spcPct val="0"/>
                </a:spcAft>
                <a:buClrTx/>
                <a:buFontTx/>
                <a:buNone/>
                <a:defRPr/>
              </a:pPr>
              <a:endParaRPr lang="zh-CN" altLang="zh-CN" sz="1800" b="0" kern="0">
                <a:latin typeface="华文细黑" panose="02010600040101010101" pitchFamily="2" charset="-122"/>
                <a:ea typeface="华文细黑" panose="02010600040101010101" pitchFamily="2" charset="-122"/>
                <a:cs typeface="Arial" panose="020B0604020202020204" pitchFamily="34" charset="0"/>
              </a:endParaRPr>
            </a:p>
          </p:txBody>
        </p:sp>
      </p:grpSp>
    </p:spTree>
    <p:extLst>
      <p:ext uri="{BB962C8B-B14F-4D97-AF65-F5344CB8AC3E}">
        <p14:creationId xmlns:p14="http://schemas.microsoft.com/office/powerpoint/2010/main" val="14571249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a:t>
            </a:r>
            <a:r>
              <a:rPr lang="en-US" altLang="zh-CN" smtClean="0"/>
              <a:t>3</a:t>
            </a:r>
            <a:r>
              <a:rPr lang="zh-CN" altLang="en-US" smtClean="0"/>
              <a:t>）层次风格</a:t>
            </a:r>
            <a:endParaRPr lang="zh-CN" altLang="en-US"/>
          </a:p>
        </p:txBody>
      </p:sp>
      <p:sp>
        <p:nvSpPr>
          <p:cNvPr id="3" name="内容占位符 2"/>
          <p:cNvSpPr>
            <a:spLocks noGrp="1"/>
          </p:cNvSpPr>
          <p:nvPr>
            <p:ph idx="1"/>
          </p:nvPr>
        </p:nvSpPr>
        <p:spPr/>
        <p:txBody>
          <a:bodyPr/>
          <a:lstStyle/>
          <a:p>
            <a:r>
              <a:rPr lang="zh-CN" altLang="en-US"/>
              <a:t>除了数据被分离出去，软件系统的其他各部分</a:t>
            </a:r>
            <a:r>
              <a:rPr lang="zh-CN" altLang="en-US" smtClean="0"/>
              <a:t>进一步分离</a:t>
            </a:r>
            <a:r>
              <a:rPr lang="zh-CN" altLang="en-US"/>
              <a:t>，形成更复杂的层次结构</a:t>
            </a:r>
          </a:p>
          <a:p>
            <a:endParaRPr lang="zh-CN" altLang="en-US"/>
          </a:p>
        </p:txBody>
      </p:sp>
      <p:graphicFrame>
        <p:nvGraphicFramePr>
          <p:cNvPr id="4" name="Object 4">
            <a:extLst>
              <a:ext uri="{FF2B5EF4-FFF2-40B4-BE49-F238E27FC236}">
                <a16:creationId xmlns:a16="http://schemas.microsoft.com/office/drawing/2014/main" xmlns="" id="{69BDCD0F-5835-45C5-985D-23FC0E0A4A7C}"/>
              </a:ext>
            </a:extLst>
          </p:cNvPr>
          <p:cNvGraphicFramePr>
            <a:graphicFrameLocks noChangeAspect="1"/>
          </p:cNvGraphicFramePr>
          <p:nvPr>
            <p:extLst>
              <p:ext uri="{D42A27DB-BD31-4B8C-83A1-F6EECF244321}">
                <p14:modId xmlns:p14="http://schemas.microsoft.com/office/powerpoint/2010/main" val="1763741302"/>
              </p:ext>
            </p:extLst>
          </p:nvPr>
        </p:nvGraphicFramePr>
        <p:xfrm>
          <a:off x="1583729" y="2380096"/>
          <a:ext cx="5949553" cy="3816350"/>
        </p:xfrm>
        <a:graphic>
          <a:graphicData uri="http://schemas.openxmlformats.org/presentationml/2006/ole">
            <mc:AlternateContent xmlns:mc="http://schemas.openxmlformats.org/markup-compatibility/2006">
              <mc:Choice xmlns:v="urn:schemas-microsoft-com:vml" Requires="v">
                <p:oleObj spid="_x0000_s3280" name="Visio" r:id="rId3" imgW="7716520" imgH="5435600" progId="Visio.Drawing.11">
                  <p:embed/>
                </p:oleObj>
              </mc:Choice>
              <mc:Fallback>
                <p:oleObj name="Visio" r:id="rId3" imgW="7716520" imgH="543560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3729" y="2380096"/>
                        <a:ext cx="5949553" cy="3816350"/>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323153325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11.2.5 </a:t>
            </a:r>
            <a:r>
              <a:rPr lang="zh-CN" altLang="en-US" smtClean="0"/>
              <a:t>两种</a:t>
            </a:r>
            <a:r>
              <a:rPr lang="zh-CN" altLang="en-US"/>
              <a:t>经典的</a:t>
            </a:r>
            <a:r>
              <a:rPr lang="zh-CN" altLang="en-US" smtClean="0"/>
              <a:t>分层架构</a:t>
            </a:r>
            <a:endParaRPr lang="zh-CN" altLang="en-US"/>
          </a:p>
        </p:txBody>
      </p:sp>
      <p:sp>
        <p:nvSpPr>
          <p:cNvPr id="3" name="内容占位符 2"/>
          <p:cNvSpPr>
            <a:spLocks noGrp="1"/>
          </p:cNvSpPr>
          <p:nvPr>
            <p:ph idx="1"/>
          </p:nvPr>
        </p:nvSpPr>
        <p:spPr/>
        <p:txBody>
          <a:bodyPr/>
          <a:lstStyle/>
          <a:p>
            <a:r>
              <a:rPr lang="en-US" altLang="zh-CN" smtClean="0"/>
              <a:t>C/S</a:t>
            </a:r>
            <a:r>
              <a:rPr lang="zh-CN" altLang="en-US" smtClean="0"/>
              <a:t>（</a:t>
            </a:r>
            <a:r>
              <a:rPr lang="en-US" altLang="zh-CN" smtClean="0"/>
              <a:t>Client/Server</a:t>
            </a:r>
            <a:r>
              <a:rPr lang="zh-CN" altLang="en-US" smtClean="0"/>
              <a:t>）架构</a:t>
            </a:r>
            <a:endParaRPr lang="en-US" altLang="zh-CN" smtClean="0"/>
          </a:p>
          <a:p>
            <a:r>
              <a:rPr lang="en-US" altLang="zh-CN" smtClean="0"/>
              <a:t>B/S</a:t>
            </a:r>
            <a:r>
              <a:rPr lang="zh-CN" altLang="en-US" smtClean="0"/>
              <a:t>（</a:t>
            </a:r>
            <a:r>
              <a:rPr lang="en-US" altLang="zh-CN" smtClean="0"/>
              <a:t>Browser/Server</a:t>
            </a:r>
            <a:r>
              <a:rPr lang="zh-CN" altLang="en-US" smtClean="0"/>
              <a:t>）架构</a:t>
            </a:r>
            <a:endParaRPr lang="zh-CN" altLang="en-US"/>
          </a:p>
        </p:txBody>
      </p:sp>
    </p:spTree>
    <p:extLst>
      <p:ext uri="{BB962C8B-B14F-4D97-AF65-F5344CB8AC3E}">
        <p14:creationId xmlns:p14="http://schemas.microsoft.com/office/powerpoint/2010/main" val="9524195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a:t>
            </a:r>
            <a:r>
              <a:rPr lang="en-US" altLang="zh-CN" smtClean="0"/>
              <a:t>1</a:t>
            </a:r>
            <a:r>
              <a:rPr lang="zh-CN" altLang="en-US" smtClean="0"/>
              <a:t>）</a:t>
            </a:r>
            <a:r>
              <a:rPr lang="en-US" altLang="zh-CN" smtClean="0"/>
              <a:t>C/S</a:t>
            </a:r>
            <a:r>
              <a:rPr lang="zh-CN" altLang="en-US"/>
              <a:t>（</a:t>
            </a:r>
            <a:r>
              <a:rPr lang="en-US" altLang="zh-CN"/>
              <a:t>Client/Server</a:t>
            </a:r>
            <a:r>
              <a:rPr lang="zh-CN" altLang="en-US"/>
              <a:t>）</a:t>
            </a:r>
            <a:r>
              <a:rPr lang="zh-CN" altLang="en-US" smtClean="0"/>
              <a:t>架构</a:t>
            </a:r>
            <a:endParaRPr lang="zh-CN" altLang="en-US"/>
          </a:p>
        </p:txBody>
      </p:sp>
      <p:sp>
        <p:nvSpPr>
          <p:cNvPr id="3" name="内容占位符 2"/>
          <p:cNvSpPr>
            <a:spLocks noGrp="1"/>
          </p:cNvSpPr>
          <p:nvPr>
            <p:ph idx="1"/>
          </p:nvPr>
        </p:nvSpPr>
        <p:spPr/>
        <p:txBody>
          <a:bodyPr/>
          <a:lstStyle/>
          <a:p>
            <a:r>
              <a:rPr lang="zh-CN" altLang="en-US"/>
              <a:t>客户机</a:t>
            </a:r>
            <a:r>
              <a:rPr lang="en-US" altLang="zh-CN"/>
              <a:t>/</a:t>
            </a:r>
            <a:r>
              <a:rPr lang="zh-CN" altLang="en-US"/>
              <a:t>服务器：</a:t>
            </a:r>
            <a:r>
              <a:rPr lang="zh-CN" altLang="en-US">
                <a:solidFill>
                  <a:srgbClr val="0000FF"/>
                </a:solidFill>
              </a:rPr>
              <a:t>一个应用系统被分为两个逻辑上分离的部分，每一部分充当不同的角色、完成不同的功能</a:t>
            </a:r>
            <a:r>
              <a:rPr lang="zh-CN" altLang="en-US" smtClean="0"/>
              <a:t>，共同</a:t>
            </a:r>
            <a:r>
              <a:rPr lang="zh-CN" altLang="en-US"/>
              <a:t>完成统一的任务。</a:t>
            </a:r>
          </a:p>
          <a:p>
            <a:pPr lvl="1" eaLnBrk="1" hangingPunct="1"/>
            <a:r>
              <a:rPr lang="zh-CN" altLang="en-US">
                <a:solidFill>
                  <a:srgbClr val="0000FF"/>
                </a:solidFill>
              </a:rPr>
              <a:t>客户机</a:t>
            </a:r>
            <a:r>
              <a:rPr lang="en-US" altLang="zh-CN">
                <a:solidFill>
                  <a:srgbClr val="0000FF"/>
                </a:solidFill>
              </a:rPr>
              <a:t>(</a:t>
            </a:r>
            <a:r>
              <a:rPr lang="zh-CN" altLang="en-US">
                <a:solidFill>
                  <a:srgbClr val="0000FF"/>
                </a:solidFill>
              </a:rPr>
              <a:t>前端，</a:t>
            </a:r>
            <a:r>
              <a:rPr lang="en-US" altLang="zh-CN">
                <a:solidFill>
                  <a:srgbClr val="0000FF"/>
                </a:solidFill>
              </a:rPr>
              <a:t>front-end)</a:t>
            </a:r>
            <a:r>
              <a:rPr lang="zh-CN" altLang="en-US">
                <a:solidFill>
                  <a:srgbClr val="0000FF"/>
                </a:solidFill>
              </a:rPr>
              <a:t>：</a:t>
            </a:r>
            <a:r>
              <a:rPr lang="zh-CN" altLang="en-US"/>
              <a:t>业务逻辑、与服务器通讯的接口；</a:t>
            </a:r>
          </a:p>
          <a:p>
            <a:pPr lvl="1" eaLnBrk="1" hangingPunct="1"/>
            <a:r>
              <a:rPr lang="zh-CN" altLang="en-US">
                <a:solidFill>
                  <a:srgbClr val="0000FF"/>
                </a:solidFill>
              </a:rPr>
              <a:t>服务器</a:t>
            </a:r>
            <a:r>
              <a:rPr lang="en-US" altLang="zh-CN">
                <a:solidFill>
                  <a:srgbClr val="0000FF"/>
                </a:solidFill>
              </a:rPr>
              <a:t>(</a:t>
            </a:r>
            <a:r>
              <a:rPr lang="zh-CN" altLang="en-US">
                <a:solidFill>
                  <a:srgbClr val="0000FF"/>
                </a:solidFill>
              </a:rPr>
              <a:t>后端：</a:t>
            </a:r>
            <a:r>
              <a:rPr lang="en-US" altLang="zh-CN">
                <a:solidFill>
                  <a:srgbClr val="0000FF"/>
                </a:solidFill>
              </a:rPr>
              <a:t>back-end)</a:t>
            </a:r>
            <a:r>
              <a:rPr lang="zh-CN" altLang="en-US">
                <a:solidFill>
                  <a:srgbClr val="0000FF"/>
                </a:solidFill>
              </a:rPr>
              <a:t>：</a:t>
            </a:r>
            <a:r>
              <a:rPr lang="zh-CN" altLang="en-US"/>
              <a:t>与客户机通讯的接口、业务逻辑、数据管理。</a:t>
            </a:r>
          </a:p>
          <a:p>
            <a:r>
              <a:rPr lang="zh-CN" altLang="en-US"/>
              <a:t>客户机为完成特定的工作向服务器发出</a:t>
            </a:r>
            <a:r>
              <a:rPr lang="zh-CN" altLang="en-US" smtClean="0"/>
              <a:t>请求</a:t>
            </a:r>
            <a:r>
              <a:rPr lang="en-US" altLang="zh-CN" smtClean="0"/>
              <a:t>,</a:t>
            </a:r>
            <a:r>
              <a:rPr lang="zh-CN" altLang="en-US" smtClean="0"/>
              <a:t>服务器</a:t>
            </a:r>
            <a:r>
              <a:rPr lang="zh-CN" altLang="en-US"/>
              <a:t>处理客户机的请求并返回结果。</a:t>
            </a:r>
          </a:p>
          <a:p>
            <a:endParaRPr lang="zh-CN" altLang="en-US"/>
          </a:p>
        </p:txBody>
      </p:sp>
    </p:spTree>
    <p:extLst>
      <p:ext uri="{BB962C8B-B14F-4D97-AF65-F5344CB8AC3E}">
        <p14:creationId xmlns:p14="http://schemas.microsoft.com/office/powerpoint/2010/main" val="2181446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par>
                                <p:cTn id="13" presetID="10" presetClass="exit" presetSubtype="0" fill="hold" nodeType="withEffect">
                                  <p:stCondLst>
                                    <p:cond delay="0"/>
                                  </p:stCondLst>
                                  <p:childTnLst>
                                    <p:animEffect transition="out" filter="fade">
                                      <p:cBhvr>
                                        <p:cTn id="14" dur="500"/>
                                        <p:tgtEl>
                                          <p:spTgt spid="3">
                                            <p:txEl>
                                              <p:pRg st="0" end="0"/>
                                            </p:txEl>
                                          </p:spTgt>
                                        </p:tgtEl>
                                      </p:cBhvr>
                                    </p:animEffect>
                                    <p:set>
                                      <p:cBhvr>
                                        <p:cTn id="15"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5" dur="500"/>
                                        <p:tgtEl>
                                          <p:spTgt spid="3">
                                            <p:txEl>
                                              <p:pRg st="3" end="3"/>
                                            </p:txEl>
                                          </p:spTgt>
                                        </p:tgtEl>
                                      </p:cBhvr>
                                    </p:animEffect>
                                  </p:childTnLst>
                                </p:cTn>
                              </p:par>
                              <p:par>
                                <p:cTn id="26" presetID="22" presetClass="exit" presetSubtype="4" fill="hold" nodeType="withEffect">
                                  <p:stCondLst>
                                    <p:cond delay="0"/>
                                  </p:stCondLst>
                                  <p:childTnLst>
                                    <p:animEffect transition="out" filter="wipe(down)">
                                      <p:cBhvr>
                                        <p:cTn id="27" dur="500"/>
                                        <p:tgtEl>
                                          <p:spTgt spid="3">
                                            <p:txEl>
                                              <p:pRg st="1" end="1"/>
                                            </p:txEl>
                                          </p:spTgt>
                                        </p:tgtEl>
                                      </p:cBhvr>
                                    </p:animEffect>
                                    <p:set>
                                      <p:cBhvr>
                                        <p:cTn id="28" dur="1" fill="hold">
                                          <p:stCondLst>
                                            <p:cond delay="499"/>
                                          </p:stCondLst>
                                        </p:cTn>
                                        <p:tgtEl>
                                          <p:spTgt spid="3">
                                            <p:txEl>
                                              <p:pRg st="1" end="1"/>
                                            </p:txEl>
                                          </p:spTgt>
                                        </p:tgtEl>
                                        <p:attrNameLst>
                                          <p:attrName>style.visibility</p:attrName>
                                        </p:attrNameLst>
                                      </p:cBhvr>
                                      <p:to>
                                        <p:strVal val="hidden"/>
                                      </p:to>
                                    </p:set>
                                  </p:childTnLst>
                                </p:cTn>
                              </p:par>
                              <p:par>
                                <p:cTn id="29" presetID="22" presetClass="exit" presetSubtype="4" fill="hold" nodeType="withEffect">
                                  <p:stCondLst>
                                    <p:cond delay="0"/>
                                  </p:stCondLst>
                                  <p:childTnLst>
                                    <p:animEffect transition="out" filter="wipe(down)">
                                      <p:cBhvr>
                                        <p:cTn id="30" dur="500"/>
                                        <p:tgtEl>
                                          <p:spTgt spid="3">
                                            <p:txEl>
                                              <p:pRg st="2" end="2"/>
                                            </p:txEl>
                                          </p:spTgt>
                                        </p:tgtEl>
                                      </p:cBhvr>
                                    </p:animEffect>
                                    <p:set>
                                      <p:cBhvr>
                                        <p:cTn id="31" dur="1" fill="hold">
                                          <p:stCondLst>
                                            <p:cond delay="499"/>
                                          </p:stCondLst>
                                        </p:cTn>
                                        <p:tgtEl>
                                          <p:spTgt spid="3">
                                            <p:txEl>
                                              <p:pRg st="2" end="2"/>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C/S</a:t>
            </a:r>
            <a:r>
              <a:rPr lang="zh-CN" altLang="en-US"/>
              <a:t>（</a:t>
            </a:r>
            <a:r>
              <a:rPr lang="en-US" altLang="zh-CN"/>
              <a:t>Client/Server</a:t>
            </a:r>
            <a:r>
              <a:rPr lang="zh-CN" altLang="en-US"/>
              <a:t>）</a:t>
            </a:r>
            <a:r>
              <a:rPr lang="zh-CN" altLang="en-US" smtClean="0"/>
              <a:t>架构的</a:t>
            </a:r>
            <a:r>
              <a:rPr lang="zh-CN" altLang="en-US"/>
              <a:t>发展历程</a:t>
            </a:r>
          </a:p>
        </p:txBody>
      </p:sp>
      <p:sp>
        <p:nvSpPr>
          <p:cNvPr id="4" name="Rectangle 4">
            <a:extLst>
              <a:ext uri="{FF2B5EF4-FFF2-40B4-BE49-F238E27FC236}">
                <a16:creationId xmlns:a16="http://schemas.microsoft.com/office/drawing/2014/main" xmlns="" id="{39389C2A-405E-4973-B816-3EA2C3B557A7}"/>
              </a:ext>
            </a:extLst>
          </p:cNvPr>
          <p:cNvSpPr>
            <a:spLocks noChangeArrowheads="1"/>
          </p:cNvSpPr>
          <p:nvPr/>
        </p:nvSpPr>
        <p:spPr bwMode="auto">
          <a:xfrm>
            <a:off x="1917700" y="1909763"/>
            <a:ext cx="1366838" cy="78148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a:spcBef>
                <a:spcPct val="0"/>
              </a:spcBef>
              <a:spcAft>
                <a:spcPct val="0"/>
              </a:spcAft>
              <a:buClrTx/>
              <a:buFontTx/>
              <a:buNone/>
            </a:pPr>
            <a:r>
              <a:rPr lang="zh-CN" altLang="en-US" sz="2400" b="0">
                <a:latin typeface="华文细黑" panose="02010600040101010101" pitchFamily="2" charset="-122"/>
                <a:ea typeface="华文细黑" panose="02010600040101010101" pitchFamily="2" charset="-122"/>
                <a:cs typeface="Arial" panose="020B0604020202020204" pitchFamily="34" charset="0"/>
              </a:rPr>
              <a:t>客户界面</a:t>
            </a:r>
          </a:p>
        </p:txBody>
      </p:sp>
      <p:sp>
        <p:nvSpPr>
          <p:cNvPr id="5" name="Rectangle 5">
            <a:extLst>
              <a:ext uri="{FF2B5EF4-FFF2-40B4-BE49-F238E27FC236}">
                <a16:creationId xmlns:a16="http://schemas.microsoft.com/office/drawing/2014/main" xmlns="" id="{CC9375A8-8401-4189-B7BE-637F2AB1B61D}"/>
              </a:ext>
            </a:extLst>
          </p:cNvPr>
          <p:cNvSpPr>
            <a:spLocks noChangeArrowheads="1"/>
          </p:cNvSpPr>
          <p:nvPr/>
        </p:nvSpPr>
        <p:spPr bwMode="auto">
          <a:xfrm>
            <a:off x="6808787" y="1909763"/>
            <a:ext cx="1731963" cy="78148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a:spcBef>
                <a:spcPct val="0"/>
              </a:spcBef>
              <a:spcAft>
                <a:spcPct val="0"/>
              </a:spcAft>
              <a:buClrTx/>
              <a:buFontTx/>
              <a:buNone/>
            </a:pPr>
            <a:r>
              <a:rPr lang="zh-CN" altLang="en-US" sz="2400" b="0">
                <a:latin typeface="华文细黑" panose="02010600040101010101" pitchFamily="2" charset="-122"/>
                <a:ea typeface="华文细黑" panose="02010600040101010101" pitchFamily="2" charset="-122"/>
                <a:cs typeface="Arial" panose="020B0604020202020204" pitchFamily="34" charset="0"/>
              </a:rPr>
              <a:t>数据库</a:t>
            </a:r>
          </a:p>
          <a:p>
            <a:pPr algn="ctr">
              <a:spcBef>
                <a:spcPct val="0"/>
              </a:spcBef>
              <a:spcAft>
                <a:spcPct val="0"/>
              </a:spcAft>
              <a:buClrTx/>
              <a:buFontTx/>
              <a:buNone/>
            </a:pPr>
            <a:r>
              <a:rPr lang="zh-CN" altLang="en-US" sz="2400" b="0">
                <a:latin typeface="华文细黑" panose="02010600040101010101" pitchFamily="2" charset="-122"/>
                <a:ea typeface="华文细黑" panose="02010600040101010101" pitchFamily="2" charset="-122"/>
                <a:cs typeface="Arial" panose="020B0604020202020204" pitchFamily="34" charset="0"/>
              </a:rPr>
              <a:t>服务器</a:t>
            </a:r>
          </a:p>
        </p:txBody>
      </p:sp>
      <p:cxnSp>
        <p:nvCxnSpPr>
          <p:cNvPr id="6" name="AutoShape 6">
            <a:extLst>
              <a:ext uri="{FF2B5EF4-FFF2-40B4-BE49-F238E27FC236}">
                <a16:creationId xmlns:a16="http://schemas.microsoft.com/office/drawing/2014/main" xmlns="" id="{09A3D85C-6102-4015-93A3-3A276BF05E30}"/>
              </a:ext>
            </a:extLst>
          </p:cNvPr>
          <p:cNvCxnSpPr>
            <a:cxnSpLocks noChangeShapeType="1"/>
            <a:stCxn id="4" idx="3"/>
            <a:endCxn id="5" idx="1"/>
          </p:cNvCxnSpPr>
          <p:nvPr/>
        </p:nvCxnSpPr>
        <p:spPr bwMode="auto">
          <a:xfrm>
            <a:off x="3284538" y="2300504"/>
            <a:ext cx="3524249" cy="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Rectangle 7">
            <a:extLst>
              <a:ext uri="{FF2B5EF4-FFF2-40B4-BE49-F238E27FC236}">
                <a16:creationId xmlns:a16="http://schemas.microsoft.com/office/drawing/2014/main" xmlns="" id="{CDE4C95D-FD9C-4BA6-A515-E3ACC4274D8B}"/>
              </a:ext>
            </a:extLst>
          </p:cNvPr>
          <p:cNvSpPr>
            <a:spLocks noChangeArrowheads="1"/>
          </p:cNvSpPr>
          <p:nvPr/>
        </p:nvSpPr>
        <p:spPr bwMode="auto">
          <a:xfrm>
            <a:off x="1917700" y="3133725"/>
            <a:ext cx="1366837" cy="73248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a:spcBef>
                <a:spcPct val="0"/>
              </a:spcBef>
              <a:spcAft>
                <a:spcPct val="0"/>
              </a:spcAft>
              <a:buClrTx/>
              <a:buFontTx/>
              <a:buNone/>
            </a:pPr>
            <a:r>
              <a:rPr lang="zh-CN" altLang="en-US" sz="2400" b="0">
                <a:latin typeface="华文细黑" panose="02010600040101010101" pitchFamily="2" charset="-122"/>
                <a:ea typeface="华文细黑" panose="02010600040101010101" pitchFamily="2" charset="-122"/>
                <a:cs typeface="Arial" panose="020B0604020202020204" pitchFamily="34" charset="0"/>
              </a:rPr>
              <a:t>客户界面</a:t>
            </a:r>
          </a:p>
        </p:txBody>
      </p:sp>
      <p:sp>
        <p:nvSpPr>
          <p:cNvPr id="8" name="Rectangle 8">
            <a:extLst>
              <a:ext uri="{FF2B5EF4-FFF2-40B4-BE49-F238E27FC236}">
                <a16:creationId xmlns:a16="http://schemas.microsoft.com/office/drawing/2014/main" xmlns="" id="{5B70A637-46C4-48D7-BABD-6DBE941A0C69}"/>
              </a:ext>
            </a:extLst>
          </p:cNvPr>
          <p:cNvSpPr>
            <a:spLocks noChangeArrowheads="1"/>
          </p:cNvSpPr>
          <p:nvPr/>
        </p:nvSpPr>
        <p:spPr bwMode="auto">
          <a:xfrm>
            <a:off x="7173912" y="3133725"/>
            <a:ext cx="1366838" cy="73248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a:spcBef>
                <a:spcPct val="0"/>
              </a:spcBef>
              <a:spcAft>
                <a:spcPct val="0"/>
              </a:spcAft>
              <a:buClrTx/>
              <a:buFontTx/>
              <a:buNone/>
            </a:pPr>
            <a:r>
              <a:rPr lang="zh-CN" altLang="en-US" sz="2400" b="0">
                <a:latin typeface="华文细黑" panose="02010600040101010101" pitchFamily="2" charset="-122"/>
                <a:ea typeface="华文细黑" panose="02010600040101010101" pitchFamily="2" charset="-122"/>
                <a:cs typeface="Arial" panose="020B0604020202020204" pitchFamily="34" charset="0"/>
              </a:rPr>
              <a:t>数据库</a:t>
            </a:r>
          </a:p>
          <a:p>
            <a:pPr algn="ctr">
              <a:spcBef>
                <a:spcPct val="0"/>
              </a:spcBef>
              <a:spcAft>
                <a:spcPct val="0"/>
              </a:spcAft>
              <a:buClrTx/>
              <a:buFontTx/>
              <a:buNone/>
            </a:pPr>
            <a:r>
              <a:rPr lang="zh-CN" altLang="en-US" sz="2400" b="0">
                <a:latin typeface="华文细黑" panose="02010600040101010101" pitchFamily="2" charset="-122"/>
                <a:ea typeface="华文细黑" panose="02010600040101010101" pitchFamily="2" charset="-122"/>
                <a:cs typeface="Arial" panose="020B0604020202020204" pitchFamily="34" charset="0"/>
              </a:rPr>
              <a:t>服务器</a:t>
            </a:r>
          </a:p>
        </p:txBody>
      </p:sp>
      <p:cxnSp>
        <p:nvCxnSpPr>
          <p:cNvPr id="9" name="AutoShape 9">
            <a:extLst>
              <a:ext uri="{FF2B5EF4-FFF2-40B4-BE49-F238E27FC236}">
                <a16:creationId xmlns:a16="http://schemas.microsoft.com/office/drawing/2014/main" xmlns="" id="{EA862556-C96E-4A45-AAAD-A2DAB5135E46}"/>
              </a:ext>
            </a:extLst>
          </p:cNvPr>
          <p:cNvCxnSpPr>
            <a:cxnSpLocks noChangeShapeType="1"/>
            <a:stCxn id="7" idx="3"/>
            <a:endCxn id="10" idx="1"/>
          </p:cNvCxnSpPr>
          <p:nvPr/>
        </p:nvCxnSpPr>
        <p:spPr bwMode="auto">
          <a:xfrm>
            <a:off x="3284537" y="3499968"/>
            <a:ext cx="1189038" cy="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Rectangle 10">
            <a:extLst>
              <a:ext uri="{FF2B5EF4-FFF2-40B4-BE49-F238E27FC236}">
                <a16:creationId xmlns:a16="http://schemas.microsoft.com/office/drawing/2014/main" xmlns="" id="{0C837388-17BB-448B-A182-A6F81E53247C}"/>
              </a:ext>
            </a:extLst>
          </p:cNvPr>
          <p:cNvSpPr>
            <a:spLocks noChangeArrowheads="1"/>
          </p:cNvSpPr>
          <p:nvPr/>
        </p:nvSpPr>
        <p:spPr bwMode="auto">
          <a:xfrm>
            <a:off x="4473575" y="3133725"/>
            <a:ext cx="1366838" cy="73248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a:spcBef>
                <a:spcPct val="0"/>
              </a:spcBef>
              <a:spcAft>
                <a:spcPct val="0"/>
              </a:spcAft>
              <a:buClrTx/>
              <a:buFontTx/>
              <a:buNone/>
            </a:pPr>
            <a:r>
              <a:rPr lang="zh-CN" altLang="en-US" sz="2400" b="0">
                <a:latin typeface="华文细黑" panose="02010600040101010101" pitchFamily="2" charset="-122"/>
                <a:ea typeface="华文细黑" panose="02010600040101010101" pitchFamily="2" charset="-122"/>
                <a:cs typeface="Arial" panose="020B0604020202020204" pitchFamily="34" charset="0"/>
              </a:rPr>
              <a:t>业务逻辑</a:t>
            </a:r>
          </a:p>
          <a:p>
            <a:pPr algn="ctr">
              <a:spcBef>
                <a:spcPct val="0"/>
              </a:spcBef>
              <a:spcAft>
                <a:spcPct val="0"/>
              </a:spcAft>
              <a:buClrTx/>
              <a:buFontTx/>
              <a:buNone/>
            </a:pPr>
            <a:r>
              <a:rPr lang="zh-CN" altLang="en-US" sz="2400" b="0">
                <a:latin typeface="华文细黑" panose="02010600040101010101" pitchFamily="2" charset="-122"/>
                <a:ea typeface="华文细黑" panose="02010600040101010101" pitchFamily="2" charset="-122"/>
                <a:cs typeface="Arial" panose="020B0604020202020204" pitchFamily="34" charset="0"/>
              </a:rPr>
              <a:t>服务器</a:t>
            </a:r>
          </a:p>
        </p:txBody>
      </p:sp>
      <p:cxnSp>
        <p:nvCxnSpPr>
          <p:cNvPr id="11" name="AutoShape 11">
            <a:extLst>
              <a:ext uri="{FF2B5EF4-FFF2-40B4-BE49-F238E27FC236}">
                <a16:creationId xmlns:a16="http://schemas.microsoft.com/office/drawing/2014/main" xmlns="" id="{C2AA4FE3-608E-4115-9A51-4AA6E4B924AF}"/>
              </a:ext>
            </a:extLst>
          </p:cNvPr>
          <p:cNvCxnSpPr>
            <a:cxnSpLocks noChangeShapeType="1"/>
            <a:stCxn id="10" idx="3"/>
            <a:endCxn id="8" idx="1"/>
          </p:cNvCxnSpPr>
          <p:nvPr/>
        </p:nvCxnSpPr>
        <p:spPr bwMode="auto">
          <a:xfrm>
            <a:off x="5840413" y="3499968"/>
            <a:ext cx="1333499" cy="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Rectangle 12">
            <a:extLst>
              <a:ext uri="{FF2B5EF4-FFF2-40B4-BE49-F238E27FC236}">
                <a16:creationId xmlns:a16="http://schemas.microsoft.com/office/drawing/2014/main" xmlns="" id="{5FB190EC-A2B2-447E-B471-704C972FF791}"/>
              </a:ext>
            </a:extLst>
          </p:cNvPr>
          <p:cNvSpPr>
            <a:spLocks noChangeArrowheads="1"/>
          </p:cNvSpPr>
          <p:nvPr/>
        </p:nvSpPr>
        <p:spPr bwMode="auto">
          <a:xfrm>
            <a:off x="1917700" y="4357687"/>
            <a:ext cx="1366838" cy="79620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a:spcBef>
                <a:spcPct val="0"/>
              </a:spcBef>
              <a:spcAft>
                <a:spcPct val="0"/>
              </a:spcAft>
              <a:buClrTx/>
              <a:buFontTx/>
              <a:buNone/>
            </a:pPr>
            <a:r>
              <a:rPr lang="zh-CN" altLang="en-US" sz="2400" b="0">
                <a:latin typeface="华文细黑" panose="02010600040101010101" pitchFamily="2" charset="-122"/>
                <a:ea typeface="华文细黑" panose="02010600040101010101" pitchFamily="2" charset="-122"/>
                <a:cs typeface="Arial" panose="020B0604020202020204" pitchFamily="34" charset="0"/>
              </a:rPr>
              <a:t>客户界面</a:t>
            </a:r>
          </a:p>
        </p:txBody>
      </p:sp>
      <p:sp>
        <p:nvSpPr>
          <p:cNvPr id="13" name="Rectangle 13">
            <a:extLst>
              <a:ext uri="{FF2B5EF4-FFF2-40B4-BE49-F238E27FC236}">
                <a16:creationId xmlns:a16="http://schemas.microsoft.com/office/drawing/2014/main" xmlns="" id="{B9FF4250-A29A-498E-9E40-B8EE4F5EA4D6}"/>
              </a:ext>
            </a:extLst>
          </p:cNvPr>
          <p:cNvSpPr>
            <a:spLocks noChangeArrowheads="1"/>
          </p:cNvSpPr>
          <p:nvPr/>
        </p:nvSpPr>
        <p:spPr bwMode="auto">
          <a:xfrm>
            <a:off x="7173913" y="4357688"/>
            <a:ext cx="1366837" cy="79620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a:spcBef>
                <a:spcPct val="0"/>
              </a:spcBef>
              <a:spcAft>
                <a:spcPct val="0"/>
              </a:spcAft>
              <a:buClrTx/>
              <a:buFontTx/>
              <a:buNone/>
            </a:pPr>
            <a:r>
              <a:rPr lang="zh-CN" altLang="en-US" sz="2400" b="0">
                <a:latin typeface="华文细黑" panose="02010600040101010101" pitchFamily="2" charset="-122"/>
                <a:ea typeface="华文细黑" panose="02010600040101010101" pitchFamily="2" charset="-122"/>
                <a:cs typeface="Arial" panose="020B0604020202020204" pitchFamily="34" charset="0"/>
              </a:rPr>
              <a:t>数据库</a:t>
            </a:r>
          </a:p>
          <a:p>
            <a:pPr algn="ctr">
              <a:spcBef>
                <a:spcPct val="0"/>
              </a:spcBef>
              <a:spcAft>
                <a:spcPct val="0"/>
              </a:spcAft>
              <a:buClrTx/>
              <a:buFontTx/>
              <a:buNone/>
            </a:pPr>
            <a:r>
              <a:rPr lang="zh-CN" altLang="en-US" sz="2400" b="0">
                <a:latin typeface="华文细黑" panose="02010600040101010101" pitchFamily="2" charset="-122"/>
                <a:ea typeface="华文细黑" panose="02010600040101010101" pitchFamily="2" charset="-122"/>
                <a:cs typeface="Arial" panose="020B0604020202020204" pitchFamily="34" charset="0"/>
              </a:rPr>
              <a:t>服务器</a:t>
            </a:r>
          </a:p>
        </p:txBody>
      </p:sp>
      <p:cxnSp>
        <p:nvCxnSpPr>
          <p:cNvPr id="14" name="AutoShape 14">
            <a:extLst>
              <a:ext uri="{FF2B5EF4-FFF2-40B4-BE49-F238E27FC236}">
                <a16:creationId xmlns:a16="http://schemas.microsoft.com/office/drawing/2014/main" xmlns="" id="{B6FF65F1-D3EB-4EDA-9F73-46F4A89C3DF7}"/>
              </a:ext>
            </a:extLst>
          </p:cNvPr>
          <p:cNvCxnSpPr>
            <a:cxnSpLocks noChangeShapeType="1"/>
            <a:stCxn id="12" idx="3"/>
            <a:endCxn id="17" idx="1"/>
          </p:cNvCxnSpPr>
          <p:nvPr/>
        </p:nvCxnSpPr>
        <p:spPr bwMode="auto">
          <a:xfrm>
            <a:off x="3284538" y="4755789"/>
            <a:ext cx="384175" cy="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15">
            <a:extLst>
              <a:ext uri="{FF2B5EF4-FFF2-40B4-BE49-F238E27FC236}">
                <a16:creationId xmlns:a16="http://schemas.microsoft.com/office/drawing/2014/main" xmlns="" id="{FEC1FF3C-BB3B-4DF7-B92D-8836C3880817}"/>
              </a:ext>
            </a:extLst>
          </p:cNvPr>
          <p:cNvSpPr>
            <a:spLocks noChangeArrowheads="1"/>
          </p:cNvSpPr>
          <p:nvPr/>
        </p:nvSpPr>
        <p:spPr bwMode="auto">
          <a:xfrm>
            <a:off x="5421313" y="4357688"/>
            <a:ext cx="1366837" cy="79620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a:spcBef>
                <a:spcPct val="0"/>
              </a:spcBef>
              <a:spcAft>
                <a:spcPct val="0"/>
              </a:spcAft>
              <a:buClrTx/>
              <a:buFontTx/>
              <a:buNone/>
            </a:pPr>
            <a:r>
              <a:rPr lang="zh-CN" altLang="en-US" sz="2400" b="0">
                <a:latin typeface="华文细黑" panose="02010600040101010101" pitchFamily="2" charset="-122"/>
                <a:ea typeface="华文细黑" panose="02010600040101010101" pitchFamily="2" charset="-122"/>
                <a:cs typeface="Arial" panose="020B0604020202020204" pitchFamily="34" charset="0"/>
              </a:rPr>
              <a:t>业务逻辑</a:t>
            </a:r>
          </a:p>
          <a:p>
            <a:pPr algn="ctr">
              <a:spcBef>
                <a:spcPct val="0"/>
              </a:spcBef>
              <a:spcAft>
                <a:spcPct val="0"/>
              </a:spcAft>
              <a:buClrTx/>
              <a:buFontTx/>
              <a:buNone/>
            </a:pPr>
            <a:r>
              <a:rPr lang="zh-CN" altLang="en-US" sz="2400" b="0">
                <a:latin typeface="华文细黑" panose="02010600040101010101" pitchFamily="2" charset="-122"/>
                <a:ea typeface="华文细黑" panose="02010600040101010101" pitchFamily="2" charset="-122"/>
                <a:cs typeface="Arial" panose="020B0604020202020204" pitchFamily="34" charset="0"/>
              </a:rPr>
              <a:t>服务器</a:t>
            </a:r>
          </a:p>
        </p:txBody>
      </p:sp>
      <p:cxnSp>
        <p:nvCxnSpPr>
          <p:cNvPr id="16" name="AutoShape 16">
            <a:extLst>
              <a:ext uri="{FF2B5EF4-FFF2-40B4-BE49-F238E27FC236}">
                <a16:creationId xmlns:a16="http://schemas.microsoft.com/office/drawing/2014/main" xmlns="" id="{45305394-1CCC-4584-A676-6B14555ED51D}"/>
              </a:ext>
            </a:extLst>
          </p:cNvPr>
          <p:cNvCxnSpPr>
            <a:cxnSpLocks noChangeShapeType="1"/>
            <a:stCxn id="15" idx="3"/>
            <a:endCxn id="13" idx="1"/>
          </p:cNvCxnSpPr>
          <p:nvPr/>
        </p:nvCxnSpPr>
        <p:spPr bwMode="auto">
          <a:xfrm>
            <a:off x="6788150" y="4755789"/>
            <a:ext cx="385763" cy="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Rectangle 17">
            <a:extLst>
              <a:ext uri="{FF2B5EF4-FFF2-40B4-BE49-F238E27FC236}">
                <a16:creationId xmlns:a16="http://schemas.microsoft.com/office/drawing/2014/main" xmlns="" id="{0AA00BCD-4D3F-4F0C-8C7F-785A567C75CC}"/>
              </a:ext>
            </a:extLst>
          </p:cNvPr>
          <p:cNvSpPr>
            <a:spLocks noChangeArrowheads="1"/>
          </p:cNvSpPr>
          <p:nvPr/>
        </p:nvSpPr>
        <p:spPr bwMode="auto">
          <a:xfrm>
            <a:off x="3668713" y="4357688"/>
            <a:ext cx="1366837" cy="79620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a:spcBef>
                <a:spcPct val="0"/>
              </a:spcBef>
              <a:spcAft>
                <a:spcPct val="0"/>
              </a:spcAft>
              <a:buClrTx/>
              <a:buFontTx/>
              <a:buNone/>
            </a:pPr>
            <a:r>
              <a:rPr lang="en-US" altLang="zh-CN" sz="2400" b="0">
                <a:latin typeface="华文细黑" panose="02010600040101010101" pitchFamily="2" charset="-122"/>
                <a:ea typeface="华文细黑" panose="02010600040101010101" pitchFamily="2" charset="-122"/>
                <a:cs typeface="Arial" panose="020B0604020202020204" pitchFamily="34" charset="0"/>
              </a:rPr>
              <a:t>Web</a:t>
            </a:r>
          </a:p>
          <a:p>
            <a:pPr algn="ctr">
              <a:spcBef>
                <a:spcPct val="0"/>
              </a:spcBef>
              <a:spcAft>
                <a:spcPct val="0"/>
              </a:spcAft>
              <a:buClrTx/>
              <a:buFontTx/>
              <a:buNone/>
            </a:pPr>
            <a:r>
              <a:rPr lang="zh-CN" altLang="en-US" sz="2400" b="0">
                <a:latin typeface="华文细黑" panose="02010600040101010101" pitchFamily="2" charset="-122"/>
                <a:ea typeface="华文细黑" panose="02010600040101010101" pitchFamily="2" charset="-122"/>
                <a:cs typeface="Arial" panose="020B0604020202020204" pitchFamily="34" charset="0"/>
              </a:rPr>
              <a:t>服务器</a:t>
            </a:r>
          </a:p>
        </p:txBody>
      </p:sp>
      <p:cxnSp>
        <p:nvCxnSpPr>
          <p:cNvPr id="18" name="AutoShape 18">
            <a:extLst>
              <a:ext uri="{FF2B5EF4-FFF2-40B4-BE49-F238E27FC236}">
                <a16:creationId xmlns:a16="http://schemas.microsoft.com/office/drawing/2014/main" xmlns="" id="{72B67216-8737-46FE-B1DB-0B5C142211B3}"/>
              </a:ext>
            </a:extLst>
          </p:cNvPr>
          <p:cNvCxnSpPr>
            <a:cxnSpLocks noChangeShapeType="1"/>
            <a:stCxn id="17" idx="3"/>
            <a:endCxn id="15" idx="1"/>
          </p:cNvCxnSpPr>
          <p:nvPr/>
        </p:nvCxnSpPr>
        <p:spPr bwMode="auto">
          <a:xfrm>
            <a:off x="5035550" y="4755789"/>
            <a:ext cx="385763" cy="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矩形 18"/>
          <p:cNvSpPr/>
          <p:nvPr/>
        </p:nvSpPr>
        <p:spPr>
          <a:xfrm>
            <a:off x="546746" y="1997839"/>
            <a:ext cx="1338828" cy="461665"/>
          </a:xfrm>
          <a:prstGeom prst="rect">
            <a:avLst/>
          </a:prstGeom>
        </p:spPr>
        <p:txBody>
          <a:bodyPr wrap="none">
            <a:spAutoFit/>
          </a:bodyPr>
          <a:lstStyle/>
          <a:p>
            <a:r>
              <a:rPr lang="zh-CN" altLang="en-US" sz="2400">
                <a:solidFill>
                  <a:srgbClr val="0000FF"/>
                </a:solidFill>
                <a:latin typeface="华文细黑" panose="02010600040101010101" pitchFamily="2" charset="-122"/>
                <a:ea typeface="华文细黑" panose="02010600040101010101" pitchFamily="2" charset="-122"/>
              </a:rPr>
              <a:t>两层</a:t>
            </a:r>
            <a:r>
              <a:rPr lang="en-US" altLang="zh-CN" sz="2400">
                <a:solidFill>
                  <a:srgbClr val="0000FF"/>
                </a:solidFill>
                <a:latin typeface="华文细黑" panose="02010600040101010101" pitchFamily="2" charset="-122"/>
                <a:ea typeface="华文细黑" panose="02010600040101010101" pitchFamily="2" charset="-122"/>
              </a:rPr>
              <a:t>C/S</a:t>
            </a:r>
          </a:p>
        </p:txBody>
      </p:sp>
      <p:sp>
        <p:nvSpPr>
          <p:cNvPr id="20" name="矩形 19"/>
          <p:cNvSpPr/>
          <p:nvPr/>
        </p:nvSpPr>
        <p:spPr>
          <a:xfrm>
            <a:off x="546746" y="3221801"/>
            <a:ext cx="1338828" cy="461665"/>
          </a:xfrm>
          <a:prstGeom prst="rect">
            <a:avLst/>
          </a:prstGeom>
        </p:spPr>
        <p:txBody>
          <a:bodyPr wrap="none">
            <a:spAutoFit/>
          </a:bodyPr>
          <a:lstStyle/>
          <a:p>
            <a:r>
              <a:rPr lang="zh-CN" altLang="en-US" sz="2400">
                <a:solidFill>
                  <a:srgbClr val="0000FF"/>
                </a:solidFill>
                <a:latin typeface="华文细黑" panose="02010600040101010101" pitchFamily="2" charset="-122"/>
                <a:ea typeface="华文细黑" panose="02010600040101010101" pitchFamily="2" charset="-122"/>
              </a:rPr>
              <a:t>三层</a:t>
            </a:r>
            <a:r>
              <a:rPr lang="en-US" altLang="zh-CN" sz="2400">
                <a:solidFill>
                  <a:srgbClr val="0000FF"/>
                </a:solidFill>
                <a:latin typeface="华文细黑" panose="02010600040101010101" pitchFamily="2" charset="-122"/>
                <a:ea typeface="华文细黑" panose="02010600040101010101" pitchFamily="2" charset="-122"/>
              </a:rPr>
              <a:t>C/S</a:t>
            </a:r>
          </a:p>
        </p:txBody>
      </p:sp>
      <p:sp>
        <p:nvSpPr>
          <p:cNvPr id="21" name="矩形 20"/>
          <p:cNvSpPr/>
          <p:nvPr/>
        </p:nvSpPr>
        <p:spPr>
          <a:xfrm>
            <a:off x="546746" y="4438589"/>
            <a:ext cx="1338828" cy="461665"/>
          </a:xfrm>
          <a:prstGeom prst="rect">
            <a:avLst/>
          </a:prstGeom>
        </p:spPr>
        <p:txBody>
          <a:bodyPr wrap="none">
            <a:spAutoFit/>
          </a:bodyPr>
          <a:lstStyle/>
          <a:p>
            <a:r>
              <a:rPr lang="zh-CN" altLang="en-US" sz="2400">
                <a:solidFill>
                  <a:srgbClr val="0000FF"/>
                </a:solidFill>
                <a:latin typeface="华文细黑" panose="02010600040101010101" pitchFamily="2" charset="-122"/>
                <a:ea typeface="华文细黑" panose="02010600040101010101" pitchFamily="2" charset="-122"/>
              </a:rPr>
              <a:t>多层</a:t>
            </a:r>
            <a:r>
              <a:rPr lang="en-US" altLang="zh-CN" sz="2400">
                <a:solidFill>
                  <a:srgbClr val="0000FF"/>
                </a:solidFill>
                <a:latin typeface="华文细黑" panose="02010600040101010101" pitchFamily="2" charset="-122"/>
                <a:ea typeface="华文细黑" panose="02010600040101010101" pitchFamily="2" charset="-122"/>
              </a:rPr>
              <a:t>C/S</a:t>
            </a:r>
          </a:p>
        </p:txBody>
      </p:sp>
      <p:cxnSp>
        <p:nvCxnSpPr>
          <p:cNvPr id="23" name="直接箭头连接符 22"/>
          <p:cNvCxnSpPr>
            <a:stCxn id="19" idx="2"/>
            <a:endCxn id="20" idx="0"/>
          </p:cNvCxnSpPr>
          <p:nvPr/>
        </p:nvCxnSpPr>
        <p:spPr bwMode="auto">
          <a:xfrm>
            <a:off x="1216160" y="2459504"/>
            <a:ext cx="0" cy="762297"/>
          </a:xfrm>
          <a:prstGeom prst="straightConnector1">
            <a:avLst/>
          </a:prstGeom>
          <a:noFill/>
          <a:ln w="19050">
            <a:solidFill>
              <a:srgbClr val="0000FF"/>
            </a:solidFill>
            <a:miter lim="800000"/>
            <a:headEnd/>
            <a:tailEnd type="triangle"/>
          </a:ln>
        </p:spPr>
      </p:cxnSp>
      <p:cxnSp>
        <p:nvCxnSpPr>
          <p:cNvPr id="24" name="直接箭头连接符 23"/>
          <p:cNvCxnSpPr>
            <a:stCxn id="20" idx="2"/>
            <a:endCxn id="21" idx="0"/>
          </p:cNvCxnSpPr>
          <p:nvPr/>
        </p:nvCxnSpPr>
        <p:spPr bwMode="auto">
          <a:xfrm>
            <a:off x="1216160" y="3683466"/>
            <a:ext cx="0" cy="755123"/>
          </a:xfrm>
          <a:prstGeom prst="straightConnector1">
            <a:avLst/>
          </a:prstGeom>
          <a:noFill/>
          <a:ln w="19050">
            <a:solidFill>
              <a:srgbClr val="0000FF"/>
            </a:solidFill>
            <a:miter lim="800000"/>
            <a:headEnd/>
            <a:tailEnd type="triangle"/>
          </a:ln>
        </p:spPr>
      </p:cxnSp>
    </p:spTree>
    <p:extLst>
      <p:ext uri="{BB962C8B-B14F-4D97-AF65-F5344CB8AC3E}">
        <p14:creationId xmlns:p14="http://schemas.microsoft.com/office/powerpoint/2010/main" val="352454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14" presetClass="entr" presetSubtype="1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randombar(horizontal)">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randombar(horizontal)">
                                      <p:cBhvr>
                                        <p:cTn id="21" dur="500"/>
                                        <p:tgtEl>
                                          <p:spTgt spid="7"/>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randombar(horizontal)">
                                      <p:cBhvr>
                                        <p:cTn id="24" dur="500"/>
                                        <p:tgtEl>
                                          <p:spTgt spid="8"/>
                                        </p:tgtEl>
                                      </p:cBhvr>
                                    </p:animEffect>
                                  </p:childTnLst>
                                </p:cTn>
                              </p:par>
                              <p:par>
                                <p:cTn id="25" presetID="14" presetClass="entr" presetSubtype="1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randombar(horizontal)">
                                      <p:cBhvr>
                                        <p:cTn id="27" dur="500"/>
                                        <p:tgtEl>
                                          <p:spTgt spid="9"/>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randombar(horizontal)">
                                      <p:cBhvr>
                                        <p:cTn id="30" dur="500"/>
                                        <p:tgtEl>
                                          <p:spTgt spid="10"/>
                                        </p:tgtEl>
                                      </p:cBhvr>
                                    </p:animEffect>
                                  </p:childTnLst>
                                </p:cTn>
                              </p:par>
                              <p:par>
                                <p:cTn id="31" presetID="14" presetClass="entr" presetSubtype="1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randombar(horizontal)">
                                      <p:cBhvr>
                                        <p:cTn id="33" dur="500"/>
                                        <p:tgtEl>
                                          <p:spTgt spid="11"/>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randombar(horizontal)">
                                      <p:cBhvr>
                                        <p:cTn id="36" dur="500"/>
                                        <p:tgtEl>
                                          <p:spTgt spid="20"/>
                                        </p:tgtEl>
                                      </p:cBhvr>
                                    </p:animEffect>
                                  </p:childTnLst>
                                </p:cTn>
                              </p:par>
                              <p:par>
                                <p:cTn id="37" presetID="14" presetClass="entr" presetSubtype="1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randombar(horizontal)">
                                      <p:cBhvr>
                                        <p:cTn id="39" dur="500"/>
                                        <p:tgtEl>
                                          <p:spTgt spid="23"/>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randombar(horizontal)">
                                      <p:cBhvr>
                                        <p:cTn id="44" dur="500"/>
                                        <p:tgtEl>
                                          <p:spTgt spid="12"/>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randombar(horizontal)">
                                      <p:cBhvr>
                                        <p:cTn id="47" dur="500"/>
                                        <p:tgtEl>
                                          <p:spTgt spid="13"/>
                                        </p:tgtEl>
                                      </p:cBhvr>
                                    </p:animEffect>
                                  </p:childTnLst>
                                </p:cTn>
                              </p:par>
                              <p:par>
                                <p:cTn id="48" presetID="14" presetClass="entr" presetSubtype="10" fill="hold"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randombar(horizontal)">
                                      <p:cBhvr>
                                        <p:cTn id="50" dur="500"/>
                                        <p:tgtEl>
                                          <p:spTgt spid="14"/>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randombar(horizontal)">
                                      <p:cBhvr>
                                        <p:cTn id="53" dur="500"/>
                                        <p:tgtEl>
                                          <p:spTgt spid="15"/>
                                        </p:tgtEl>
                                      </p:cBhvr>
                                    </p:animEffect>
                                  </p:childTnLst>
                                </p:cTn>
                              </p:par>
                              <p:par>
                                <p:cTn id="54" presetID="14" presetClass="entr" presetSubtype="10" fill="hold"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randombar(horizontal)">
                                      <p:cBhvr>
                                        <p:cTn id="56" dur="500"/>
                                        <p:tgtEl>
                                          <p:spTgt spid="16"/>
                                        </p:tgtEl>
                                      </p:cBhvr>
                                    </p:animEffect>
                                  </p:childTnLst>
                                </p:cTn>
                              </p:par>
                              <p:par>
                                <p:cTn id="57" presetID="14" presetClass="entr" presetSubtype="1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randombar(horizontal)">
                                      <p:cBhvr>
                                        <p:cTn id="59" dur="500"/>
                                        <p:tgtEl>
                                          <p:spTgt spid="17"/>
                                        </p:tgtEl>
                                      </p:cBhvr>
                                    </p:animEffect>
                                  </p:childTnLst>
                                </p:cTn>
                              </p:par>
                              <p:par>
                                <p:cTn id="60" presetID="14" presetClass="entr" presetSubtype="10" fill="hold"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randombar(horizontal)">
                                      <p:cBhvr>
                                        <p:cTn id="62" dur="500"/>
                                        <p:tgtEl>
                                          <p:spTgt spid="18"/>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randombar(horizontal)">
                                      <p:cBhvr>
                                        <p:cTn id="65" dur="500"/>
                                        <p:tgtEl>
                                          <p:spTgt spid="21"/>
                                        </p:tgtEl>
                                      </p:cBhvr>
                                    </p:animEffect>
                                  </p:childTnLst>
                                </p:cTn>
                              </p:par>
                              <p:par>
                                <p:cTn id="66" presetID="14" presetClass="entr" presetSubtype="10" fill="hold" nodeType="with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randombar(horizontal)">
                                      <p:cBhvr>
                                        <p:cTn id="6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animBg="1"/>
      <p:bldP spid="12" grpId="0" animBg="1"/>
      <p:bldP spid="13" grpId="0" animBg="1"/>
      <p:bldP spid="15" grpId="0" animBg="1"/>
      <p:bldP spid="17" grpId="0" animBg="1"/>
      <p:bldP spid="19" grpId="0"/>
      <p:bldP spid="20" grpId="0"/>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OO</a:t>
            </a:r>
            <a:r>
              <a:rPr lang="zh-CN" altLang="en-US"/>
              <a:t>方法强调开发过程的连续性</a:t>
            </a:r>
          </a:p>
        </p:txBody>
      </p:sp>
      <p:grpSp>
        <p:nvGrpSpPr>
          <p:cNvPr id="27" name="组合 26"/>
          <p:cNvGrpSpPr/>
          <p:nvPr/>
        </p:nvGrpSpPr>
        <p:grpSpPr>
          <a:xfrm>
            <a:off x="4533370" y="1237591"/>
            <a:ext cx="3978706" cy="4618680"/>
            <a:chOff x="5097039" y="1237590"/>
            <a:chExt cx="3671887" cy="4773669"/>
          </a:xfrm>
        </p:grpSpPr>
        <p:sp>
          <p:nvSpPr>
            <p:cNvPr id="6" name="Rectangle 22"/>
            <p:cNvSpPr>
              <a:spLocks noChangeArrowheads="1"/>
            </p:cNvSpPr>
            <p:nvPr/>
          </p:nvSpPr>
          <p:spPr bwMode="auto">
            <a:xfrm>
              <a:off x="5097039" y="1237590"/>
              <a:ext cx="3671887" cy="4773669"/>
            </a:xfrm>
            <a:prstGeom prst="rect">
              <a:avLst/>
            </a:prstGeom>
            <a:solidFill>
              <a:schemeClr val="accent6">
                <a:lumMod val="20000"/>
                <a:lumOff val="80000"/>
              </a:schemeClr>
            </a:solidFill>
            <a:ln w="9525">
              <a:solidFill>
                <a:srgbClr val="000000"/>
              </a:solidFill>
              <a:miter lim="800000"/>
              <a:headEnd/>
              <a:tailEnd/>
            </a:ln>
            <a:effectLst/>
          </p:spPr>
          <p:txBody>
            <a:bodyPr wrap="none" anchor="ctr"/>
            <a:lstStyle/>
            <a:p>
              <a:pPr fontAlgn="base">
                <a:spcBef>
                  <a:spcPct val="0"/>
                </a:spcBef>
                <a:spcAft>
                  <a:spcPct val="0"/>
                </a:spcAft>
                <a:defRPr/>
              </a:pPr>
              <a:endParaRPr lang="zh-CN" altLang="en-US" kern="0">
                <a:solidFill>
                  <a:srgbClr val="000000"/>
                </a:solidFill>
                <a:latin typeface="Verdana" panose="020B0604030504040204" pitchFamily="34" charset="0"/>
              </a:endParaRPr>
            </a:p>
          </p:txBody>
        </p:sp>
        <p:pic>
          <p:nvPicPr>
            <p:cNvPr id="7" name="Picture 7" descr="200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24307" y="1721400"/>
              <a:ext cx="1584325" cy="11207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gsylhh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71889" y="1721400"/>
              <a:ext cx="1481138" cy="11207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1" descr="9ae4a631e0e442925ad8291ef1b9430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71889" y="4591174"/>
              <a:ext cx="1554162" cy="135413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a52020e99f07b8d373f3dc0dd3c50ae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84376" y="4591174"/>
              <a:ext cx="1325563" cy="135413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3" descr="image02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34203" y="3210484"/>
              <a:ext cx="1554162" cy="1164789"/>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4"/>
            <p:cNvSpPr txBox="1">
              <a:spLocks noChangeArrowheads="1"/>
            </p:cNvSpPr>
            <p:nvPr/>
          </p:nvSpPr>
          <p:spPr bwMode="auto">
            <a:xfrm>
              <a:off x="6176539" y="1237591"/>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endParaRPr lang="zh-CN" altLang="zh-CN">
                <a:solidFill>
                  <a:srgbClr val="000000"/>
                </a:solidFill>
                <a:latin typeface="Verdana" panose="020B0604030504040204" pitchFamily="34" charset="0"/>
              </a:endParaRPr>
            </a:p>
          </p:txBody>
        </p:sp>
        <p:sp>
          <p:nvSpPr>
            <p:cNvPr id="14" name="Rectangle 16"/>
            <p:cNvSpPr>
              <a:spLocks noChangeArrowheads="1"/>
            </p:cNvSpPr>
            <p:nvPr/>
          </p:nvSpPr>
          <p:spPr bwMode="auto">
            <a:xfrm>
              <a:off x="7252580" y="1244384"/>
              <a:ext cx="1107996" cy="477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pPr>
              <a:r>
                <a:rPr lang="zh-CN" altLang="en-US" sz="1200" b="1">
                  <a:solidFill>
                    <a:srgbClr val="0033CC"/>
                  </a:solidFill>
                  <a:latin typeface="Verdana" panose="020B0604030504040204" pitchFamily="34" charset="0"/>
                </a:rPr>
                <a:t>架构设计</a:t>
              </a:r>
              <a:endParaRPr lang="en-US" altLang="zh-CN" sz="1200" b="1">
                <a:solidFill>
                  <a:srgbClr val="0033CC"/>
                </a:solidFill>
                <a:latin typeface="Verdana" panose="020B0604030504040204" pitchFamily="34" charset="0"/>
              </a:endParaRPr>
            </a:p>
            <a:p>
              <a:pPr algn="ctr" fontAlgn="base">
                <a:spcBef>
                  <a:spcPct val="0"/>
                </a:spcBef>
                <a:spcAft>
                  <a:spcPct val="0"/>
                </a:spcAft>
              </a:pPr>
              <a:r>
                <a:rPr lang="zh-CN" altLang="en-US" sz="1200" b="1">
                  <a:solidFill>
                    <a:srgbClr val="0033CC"/>
                  </a:solidFill>
                  <a:latin typeface="Verdana" panose="020B0604030504040204" pitchFamily="34" charset="0"/>
                </a:rPr>
                <a:t>物理结构设计</a:t>
              </a:r>
            </a:p>
          </p:txBody>
        </p:sp>
        <p:sp>
          <p:nvSpPr>
            <p:cNvPr id="15" name="Rectangle 17"/>
            <p:cNvSpPr>
              <a:spLocks noChangeArrowheads="1"/>
            </p:cNvSpPr>
            <p:nvPr/>
          </p:nvSpPr>
          <p:spPr bwMode="auto">
            <a:xfrm>
              <a:off x="5340576" y="1256809"/>
              <a:ext cx="1261884" cy="477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pPr>
              <a:r>
                <a:rPr lang="zh-CN" altLang="en-US" sz="1200" b="1">
                  <a:solidFill>
                    <a:srgbClr val="0033CC"/>
                  </a:solidFill>
                  <a:latin typeface="Verdana" panose="020B0604030504040204" pitchFamily="34" charset="0"/>
                </a:rPr>
                <a:t>架构设计：</a:t>
              </a:r>
              <a:endParaRPr lang="en-US" altLang="zh-CN" sz="1200" b="1">
                <a:solidFill>
                  <a:srgbClr val="0033CC"/>
                </a:solidFill>
                <a:latin typeface="Verdana" panose="020B0604030504040204" pitchFamily="34" charset="0"/>
              </a:endParaRPr>
            </a:p>
            <a:p>
              <a:pPr algn="ctr" fontAlgn="base">
                <a:spcBef>
                  <a:spcPct val="0"/>
                </a:spcBef>
                <a:spcAft>
                  <a:spcPct val="0"/>
                </a:spcAft>
              </a:pPr>
              <a:r>
                <a:rPr lang="zh-CN" altLang="en-US" sz="1200" b="1">
                  <a:solidFill>
                    <a:srgbClr val="0033CC"/>
                  </a:solidFill>
                  <a:latin typeface="Verdana" panose="020B0604030504040204" pitchFamily="34" charset="0"/>
                </a:rPr>
                <a:t>子系统层次设计</a:t>
              </a:r>
            </a:p>
          </p:txBody>
        </p:sp>
        <p:sp>
          <p:nvSpPr>
            <p:cNvPr id="17" name="Rectangle 19"/>
            <p:cNvSpPr>
              <a:spLocks noChangeArrowheads="1"/>
            </p:cNvSpPr>
            <p:nvPr/>
          </p:nvSpPr>
          <p:spPr bwMode="auto">
            <a:xfrm>
              <a:off x="5617739" y="4375274"/>
              <a:ext cx="800219" cy="286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zh-CN" altLang="en-US" sz="1200" b="1">
                  <a:solidFill>
                    <a:srgbClr val="0033CC"/>
                  </a:solidFill>
                  <a:latin typeface="Verdana" panose="020B0604030504040204" pitchFamily="34" charset="0"/>
                </a:rPr>
                <a:t>模块设计</a:t>
              </a:r>
            </a:p>
          </p:txBody>
        </p:sp>
        <p:sp>
          <p:nvSpPr>
            <p:cNvPr id="18" name="Rectangle 20"/>
            <p:cNvSpPr>
              <a:spLocks noChangeArrowheads="1"/>
            </p:cNvSpPr>
            <p:nvPr/>
          </p:nvSpPr>
          <p:spPr bwMode="auto">
            <a:xfrm>
              <a:off x="6336296" y="2908124"/>
              <a:ext cx="800219" cy="286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zh-CN" altLang="en-US" sz="1200" b="1">
                  <a:solidFill>
                    <a:srgbClr val="0033CC"/>
                  </a:solidFill>
                  <a:latin typeface="Verdana" panose="020B0604030504040204" pitchFamily="34" charset="0"/>
                </a:rPr>
                <a:t>数据设计</a:t>
              </a:r>
            </a:p>
          </p:txBody>
        </p:sp>
        <p:sp>
          <p:nvSpPr>
            <p:cNvPr id="19" name="Rectangle 21"/>
            <p:cNvSpPr>
              <a:spLocks noChangeArrowheads="1"/>
            </p:cNvSpPr>
            <p:nvPr/>
          </p:nvSpPr>
          <p:spPr bwMode="auto">
            <a:xfrm>
              <a:off x="7450182" y="4375274"/>
              <a:ext cx="7937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50000"/>
                </a:spcBef>
                <a:spcAft>
                  <a:spcPct val="0"/>
                </a:spcAft>
              </a:pPr>
              <a:r>
                <a:rPr lang="zh-CN" altLang="en-US" sz="1200" b="1">
                  <a:solidFill>
                    <a:srgbClr val="0033CC"/>
                  </a:solidFill>
                  <a:latin typeface="Verdana" panose="020B0604030504040204" pitchFamily="34" charset="0"/>
                </a:rPr>
                <a:t>界面设计</a:t>
              </a:r>
            </a:p>
          </p:txBody>
        </p:sp>
      </p:grpSp>
      <p:sp>
        <p:nvSpPr>
          <p:cNvPr id="24" name="Text Box 23"/>
          <p:cNvSpPr txBox="1">
            <a:spLocks noChangeArrowheads="1"/>
          </p:cNvSpPr>
          <p:nvPr/>
        </p:nvSpPr>
        <p:spPr bwMode="auto">
          <a:xfrm>
            <a:off x="5940885" y="5918879"/>
            <a:ext cx="174830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n-US" altLang="zh-CN" sz="1600" b="1">
                <a:solidFill>
                  <a:srgbClr val="0000FF"/>
                </a:solidFill>
                <a:latin typeface="Verdana" panose="020B0604030504040204" pitchFamily="34" charset="0"/>
              </a:rPr>
              <a:t>OOD</a:t>
            </a:r>
            <a:r>
              <a:rPr lang="zh-CN" altLang="en-US" sz="1600" b="1">
                <a:solidFill>
                  <a:srgbClr val="0000FF"/>
                </a:solidFill>
                <a:latin typeface="Verdana" panose="020B0604030504040204" pitchFamily="34" charset="0"/>
              </a:rPr>
              <a:t>：设计模型</a:t>
            </a:r>
          </a:p>
        </p:txBody>
      </p:sp>
      <p:pic>
        <p:nvPicPr>
          <p:cNvPr id="26" name="图片 25"/>
          <p:cNvPicPr>
            <a:picLocks noChangeAspect="1"/>
          </p:cNvPicPr>
          <p:nvPr/>
        </p:nvPicPr>
        <p:blipFill>
          <a:blip r:embed="rId8"/>
          <a:stretch>
            <a:fillRect/>
          </a:stretch>
        </p:blipFill>
        <p:spPr>
          <a:xfrm>
            <a:off x="551421" y="1237590"/>
            <a:ext cx="2960029" cy="4618681"/>
          </a:xfrm>
          <a:prstGeom prst="rect">
            <a:avLst/>
          </a:prstGeom>
        </p:spPr>
      </p:pic>
      <p:sp>
        <p:nvSpPr>
          <p:cNvPr id="28" name="Text Box 23"/>
          <p:cNvSpPr txBox="1">
            <a:spLocks noChangeArrowheads="1"/>
          </p:cNvSpPr>
          <p:nvPr/>
        </p:nvSpPr>
        <p:spPr bwMode="auto">
          <a:xfrm>
            <a:off x="938489" y="5899189"/>
            <a:ext cx="192666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n-US" altLang="zh-CN" sz="1600" b="1">
                <a:solidFill>
                  <a:srgbClr val="0000FF"/>
                </a:solidFill>
                <a:latin typeface="Verdana" panose="020B0604030504040204" pitchFamily="34" charset="0"/>
              </a:rPr>
              <a:t>OOA</a:t>
            </a:r>
            <a:r>
              <a:rPr lang="zh-CN" altLang="en-US" sz="1600" b="1">
                <a:solidFill>
                  <a:srgbClr val="0000FF"/>
                </a:solidFill>
                <a:latin typeface="Verdana" panose="020B0604030504040204" pitchFamily="34" charset="0"/>
              </a:rPr>
              <a:t>：分析模型</a:t>
            </a:r>
          </a:p>
        </p:txBody>
      </p:sp>
      <p:sp>
        <p:nvSpPr>
          <p:cNvPr id="33" name="左右箭头 32"/>
          <p:cNvSpPr/>
          <p:nvPr/>
        </p:nvSpPr>
        <p:spPr>
          <a:xfrm>
            <a:off x="3629142" y="3130886"/>
            <a:ext cx="822463" cy="356351"/>
          </a:xfrm>
          <a:prstGeom prst="leftRightArrow">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Tree>
    <p:extLst>
      <p:ext uri="{BB962C8B-B14F-4D97-AF65-F5344CB8AC3E}">
        <p14:creationId xmlns:p14="http://schemas.microsoft.com/office/powerpoint/2010/main" val="3474958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horizontal)">
                                      <p:cBhvr>
                                        <p:cTn id="7" dur="500"/>
                                        <p:tgtEl>
                                          <p:spTgt spid="2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randombar(horizontal)">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randombar(horizontal)">
                                      <p:cBhvr>
                                        <p:cTn id="15" dur="500"/>
                                        <p:tgtEl>
                                          <p:spTgt spid="33"/>
                                        </p:tgtEl>
                                      </p:cBhvr>
                                    </p:animEffect>
                                  </p:childTnLst>
                                </p:cTn>
                              </p:par>
                              <p:par>
                                <p:cTn id="16" presetID="14" presetClass="entr" presetSubtype="1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randombar(horizontal)">
                                      <p:cBhvr>
                                        <p:cTn id="18" dur="500"/>
                                        <p:tgtEl>
                                          <p:spTgt spid="27"/>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randombar(horizontal)">
                                      <p:cBhvr>
                                        <p:cTn id="2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8" grpId="0"/>
      <p:bldP spid="3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两层</a:t>
            </a:r>
            <a:r>
              <a:rPr lang="en-US" altLang="zh-CN" smtClean="0"/>
              <a:t>C/S</a:t>
            </a:r>
            <a:r>
              <a:rPr lang="zh-CN" altLang="en-US" smtClean="0"/>
              <a:t>架构的典型处理逻辑</a:t>
            </a:r>
            <a:endParaRPr lang="zh-CN" altLang="en-US"/>
          </a:p>
        </p:txBody>
      </p:sp>
      <p:graphicFrame>
        <p:nvGraphicFramePr>
          <p:cNvPr id="5" name="Object 3">
            <a:extLst>
              <a:ext uri="{FF2B5EF4-FFF2-40B4-BE49-F238E27FC236}">
                <a16:creationId xmlns:a16="http://schemas.microsoft.com/office/drawing/2014/main" xmlns="" id="{C5AD098B-0E48-4354-9C57-296D20D036C7}"/>
              </a:ext>
            </a:extLst>
          </p:cNvPr>
          <p:cNvGraphicFramePr>
            <a:graphicFrameLocks noChangeAspect="1"/>
          </p:cNvGraphicFramePr>
          <p:nvPr>
            <p:extLst>
              <p:ext uri="{D42A27DB-BD31-4B8C-83A1-F6EECF244321}">
                <p14:modId xmlns:p14="http://schemas.microsoft.com/office/powerpoint/2010/main" val="2985236753"/>
              </p:ext>
            </p:extLst>
          </p:nvPr>
        </p:nvGraphicFramePr>
        <p:xfrm>
          <a:off x="962025" y="1457325"/>
          <a:ext cx="7724950" cy="4561729"/>
        </p:xfrm>
        <a:graphic>
          <a:graphicData uri="http://schemas.openxmlformats.org/presentationml/2006/ole">
            <mc:AlternateContent xmlns:mc="http://schemas.openxmlformats.org/markup-compatibility/2006">
              <mc:Choice xmlns:v="urn:schemas-microsoft-com:vml" Requires="v">
                <p:oleObj spid="_x0000_s4304" name="Visio" r:id="rId3" imgW="4510201" imgH="3329148" progId="Visio.Drawing.11">
                  <p:embed/>
                </p:oleObj>
              </mc:Choice>
              <mc:Fallback>
                <p:oleObj name="Visio" r:id="rId3" imgW="4510201" imgH="332914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025" y="1457325"/>
                        <a:ext cx="7724950" cy="4561729"/>
                      </a:xfrm>
                      <a:prstGeom prst="rect">
                        <a:avLst/>
                      </a:prstGeom>
                      <a:solidFill>
                        <a:schemeClr val="bg1"/>
                      </a:solidFill>
                      <a:ln>
                        <a:noFill/>
                      </a:ln>
                      <a:extLst/>
                    </p:spPr>
                  </p:pic>
                </p:oleObj>
              </mc:Fallback>
            </mc:AlternateContent>
          </a:graphicData>
        </a:graphic>
      </p:graphicFrame>
      <p:sp>
        <p:nvSpPr>
          <p:cNvPr id="8" name="矩形 7"/>
          <p:cNvSpPr/>
          <p:nvPr/>
        </p:nvSpPr>
        <p:spPr>
          <a:xfrm>
            <a:off x="437682" y="2096410"/>
            <a:ext cx="1048685" cy="461665"/>
          </a:xfrm>
          <a:prstGeom prst="rect">
            <a:avLst/>
          </a:prstGeom>
        </p:spPr>
        <p:txBody>
          <a:bodyPr wrap="none">
            <a:spAutoFit/>
          </a:bodyPr>
          <a:lstStyle/>
          <a:p>
            <a:r>
              <a:rPr lang="en-US" altLang="zh-CN" sz="2400">
                <a:solidFill>
                  <a:srgbClr val="0000FF"/>
                </a:solidFill>
                <a:latin typeface="华文细黑" panose="02010600040101010101" pitchFamily="2" charset="-122"/>
                <a:ea typeface="华文细黑" panose="02010600040101010101" pitchFamily="2" charset="-122"/>
              </a:rPr>
              <a:t>Client</a:t>
            </a:r>
            <a:endParaRPr lang="zh-CN" altLang="en-US" sz="2400">
              <a:solidFill>
                <a:srgbClr val="0000FF"/>
              </a:solidFill>
              <a:latin typeface="华文细黑" panose="02010600040101010101" pitchFamily="2" charset="-122"/>
              <a:ea typeface="华文细黑" panose="02010600040101010101" pitchFamily="2" charset="-122"/>
            </a:endParaRPr>
          </a:p>
        </p:txBody>
      </p:sp>
      <p:sp>
        <p:nvSpPr>
          <p:cNvPr id="9" name="矩形 8"/>
          <p:cNvSpPr/>
          <p:nvPr/>
        </p:nvSpPr>
        <p:spPr>
          <a:xfrm>
            <a:off x="236538" y="4452277"/>
            <a:ext cx="1677062" cy="830997"/>
          </a:xfrm>
          <a:prstGeom prst="rect">
            <a:avLst/>
          </a:prstGeom>
        </p:spPr>
        <p:txBody>
          <a:bodyPr wrap="none">
            <a:spAutoFit/>
          </a:bodyPr>
          <a:lstStyle/>
          <a:p>
            <a:pPr algn="ctr"/>
            <a:r>
              <a:rPr lang="en-US" altLang="zh-CN" sz="2400">
                <a:solidFill>
                  <a:srgbClr val="0000FF"/>
                </a:solidFill>
                <a:latin typeface="华文细黑" panose="02010600040101010101" pitchFamily="2" charset="-122"/>
                <a:ea typeface="华文细黑" panose="02010600040101010101" pitchFamily="2" charset="-122"/>
              </a:rPr>
              <a:t>Database</a:t>
            </a:r>
          </a:p>
          <a:p>
            <a:pPr algn="ctr"/>
            <a:r>
              <a:rPr lang="en-US" altLang="zh-CN" sz="2400">
                <a:solidFill>
                  <a:srgbClr val="0000FF"/>
                </a:solidFill>
                <a:latin typeface="华文细黑" panose="02010600040101010101" pitchFamily="2" charset="-122"/>
                <a:ea typeface="华文细黑" panose="02010600040101010101" pitchFamily="2" charset="-122"/>
              </a:rPr>
              <a:t>Server</a:t>
            </a:r>
            <a:endParaRPr lang="zh-CN" altLang="en-US" sz="2400">
              <a:solidFill>
                <a:srgbClr val="0000FF"/>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23888092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两层</a:t>
            </a:r>
            <a:r>
              <a:rPr lang="en-US" altLang="zh-CN"/>
              <a:t>C/S</a:t>
            </a:r>
            <a:r>
              <a:rPr lang="zh-CN" altLang="en-US"/>
              <a:t>架构</a:t>
            </a:r>
            <a:r>
              <a:rPr lang="zh-CN" altLang="en-US" smtClean="0"/>
              <a:t>的物理拓扑结构</a:t>
            </a:r>
            <a:endParaRPr lang="zh-CN" altLang="en-US"/>
          </a:p>
        </p:txBody>
      </p:sp>
      <p:graphicFrame>
        <p:nvGraphicFramePr>
          <p:cNvPr id="4" name="Object 3">
            <a:extLst>
              <a:ext uri="{FF2B5EF4-FFF2-40B4-BE49-F238E27FC236}">
                <a16:creationId xmlns="" xmlns:a16="http://schemas.microsoft.com/office/drawing/2014/main" id="{FC74ECA1-4B57-4639-B0B5-4952C8902B4F}"/>
              </a:ext>
            </a:extLst>
          </p:cNvPr>
          <p:cNvGraphicFramePr>
            <a:graphicFrameLocks noChangeAspect="1"/>
          </p:cNvGraphicFramePr>
          <p:nvPr>
            <p:extLst/>
          </p:nvPr>
        </p:nvGraphicFramePr>
        <p:xfrm>
          <a:off x="489743" y="1409700"/>
          <a:ext cx="8137525" cy="4610100"/>
        </p:xfrm>
        <a:graphic>
          <a:graphicData uri="http://schemas.openxmlformats.org/presentationml/2006/ole">
            <mc:AlternateContent xmlns:mc="http://schemas.openxmlformats.org/markup-compatibility/2006">
              <mc:Choice xmlns:v="urn:schemas-microsoft-com:vml" Requires="v">
                <p:oleObj spid="_x0000_s5326" name="Visio" r:id="rId3" imgW="3926878" imgH="2391420" progId="Visio.Drawing.11">
                  <p:embed/>
                </p:oleObj>
              </mc:Choice>
              <mc:Fallback>
                <p:oleObj name="Visio" r:id="rId3" imgW="3926878" imgH="239142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743" y="1409700"/>
                        <a:ext cx="8137525" cy="4610100"/>
                      </a:xfrm>
                      <a:prstGeom prst="rect">
                        <a:avLst/>
                      </a:prstGeom>
                      <a:solidFill>
                        <a:srgbClr val="FFFFFF"/>
                      </a:solidFill>
                      <a:ln>
                        <a:noFill/>
                      </a:ln>
                      <a:extLst/>
                    </p:spPr>
                  </p:pic>
                </p:oleObj>
              </mc:Fallback>
            </mc:AlternateContent>
          </a:graphicData>
        </a:graphic>
      </p:graphicFrame>
      <p:sp>
        <p:nvSpPr>
          <p:cNvPr id="5" name="矩形 4"/>
          <p:cNvSpPr/>
          <p:nvPr/>
        </p:nvSpPr>
        <p:spPr>
          <a:xfrm>
            <a:off x="754123" y="4244819"/>
            <a:ext cx="1048685" cy="461665"/>
          </a:xfrm>
          <a:prstGeom prst="rect">
            <a:avLst/>
          </a:prstGeom>
        </p:spPr>
        <p:txBody>
          <a:bodyPr wrap="none">
            <a:spAutoFit/>
          </a:bodyPr>
          <a:lstStyle/>
          <a:p>
            <a:r>
              <a:rPr lang="en-US" altLang="zh-CN" sz="2400" smtClean="0">
                <a:solidFill>
                  <a:srgbClr val="0000FF"/>
                </a:solidFill>
                <a:latin typeface="华文细黑" panose="02010600040101010101" pitchFamily="2" charset="-122"/>
                <a:ea typeface="华文细黑" panose="02010600040101010101" pitchFamily="2" charset="-122"/>
              </a:rPr>
              <a:t>Client</a:t>
            </a:r>
            <a:endParaRPr lang="zh-CN" altLang="en-US" sz="2400">
              <a:solidFill>
                <a:srgbClr val="0000FF"/>
              </a:solidFill>
              <a:latin typeface="华文细黑" panose="02010600040101010101" pitchFamily="2" charset="-122"/>
              <a:ea typeface="华文细黑" panose="02010600040101010101" pitchFamily="2" charset="-122"/>
            </a:endParaRPr>
          </a:p>
        </p:txBody>
      </p:sp>
      <p:sp>
        <p:nvSpPr>
          <p:cNvPr id="6" name="矩形 5"/>
          <p:cNvSpPr/>
          <p:nvPr/>
        </p:nvSpPr>
        <p:spPr>
          <a:xfrm>
            <a:off x="2375889" y="4244819"/>
            <a:ext cx="1048685" cy="461665"/>
          </a:xfrm>
          <a:prstGeom prst="rect">
            <a:avLst/>
          </a:prstGeom>
        </p:spPr>
        <p:txBody>
          <a:bodyPr wrap="none">
            <a:spAutoFit/>
          </a:bodyPr>
          <a:lstStyle/>
          <a:p>
            <a:r>
              <a:rPr lang="en-US" altLang="zh-CN" sz="2400" smtClean="0">
                <a:solidFill>
                  <a:srgbClr val="0000FF"/>
                </a:solidFill>
                <a:latin typeface="华文细黑" panose="02010600040101010101" pitchFamily="2" charset="-122"/>
                <a:ea typeface="华文细黑" panose="02010600040101010101" pitchFamily="2" charset="-122"/>
              </a:rPr>
              <a:t>Client</a:t>
            </a:r>
            <a:endParaRPr lang="zh-CN" altLang="en-US" sz="2400">
              <a:solidFill>
                <a:srgbClr val="0000FF"/>
              </a:solidFill>
              <a:latin typeface="华文细黑" panose="02010600040101010101" pitchFamily="2" charset="-122"/>
              <a:ea typeface="华文细黑" panose="02010600040101010101" pitchFamily="2" charset="-122"/>
            </a:endParaRPr>
          </a:p>
        </p:txBody>
      </p:sp>
      <p:sp>
        <p:nvSpPr>
          <p:cNvPr id="7" name="矩形 6"/>
          <p:cNvSpPr/>
          <p:nvPr/>
        </p:nvSpPr>
        <p:spPr>
          <a:xfrm>
            <a:off x="3997655" y="4244819"/>
            <a:ext cx="1048685" cy="461665"/>
          </a:xfrm>
          <a:prstGeom prst="rect">
            <a:avLst/>
          </a:prstGeom>
        </p:spPr>
        <p:txBody>
          <a:bodyPr wrap="none">
            <a:spAutoFit/>
          </a:bodyPr>
          <a:lstStyle/>
          <a:p>
            <a:r>
              <a:rPr lang="en-US" altLang="zh-CN" sz="2400" smtClean="0">
                <a:solidFill>
                  <a:srgbClr val="0000FF"/>
                </a:solidFill>
                <a:latin typeface="华文细黑" panose="02010600040101010101" pitchFamily="2" charset="-122"/>
                <a:ea typeface="华文细黑" panose="02010600040101010101" pitchFamily="2" charset="-122"/>
              </a:rPr>
              <a:t>Client</a:t>
            </a:r>
            <a:endParaRPr lang="zh-CN" altLang="en-US" sz="2400">
              <a:solidFill>
                <a:srgbClr val="0000FF"/>
              </a:solidFill>
              <a:latin typeface="华文细黑" panose="02010600040101010101" pitchFamily="2" charset="-122"/>
              <a:ea typeface="华文细黑" panose="02010600040101010101" pitchFamily="2" charset="-122"/>
            </a:endParaRPr>
          </a:p>
        </p:txBody>
      </p:sp>
      <p:sp>
        <p:nvSpPr>
          <p:cNvPr id="8" name="矩形 7"/>
          <p:cNvSpPr/>
          <p:nvPr/>
        </p:nvSpPr>
        <p:spPr>
          <a:xfrm>
            <a:off x="5763195" y="4244819"/>
            <a:ext cx="1048685" cy="461665"/>
          </a:xfrm>
          <a:prstGeom prst="rect">
            <a:avLst/>
          </a:prstGeom>
        </p:spPr>
        <p:txBody>
          <a:bodyPr wrap="none">
            <a:spAutoFit/>
          </a:bodyPr>
          <a:lstStyle/>
          <a:p>
            <a:r>
              <a:rPr lang="en-US" altLang="zh-CN" sz="2400" smtClean="0">
                <a:solidFill>
                  <a:srgbClr val="0000FF"/>
                </a:solidFill>
                <a:latin typeface="华文细黑" panose="02010600040101010101" pitchFamily="2" charset="-122"/>
                <a:ea typeface="华文细黑" panose="02010600040101010101" pitchFamily="2" charset="-122"/>
              </a:rPr>
              <a:t>Client</a:t>
            </a:r>
            <a:endParaRPr lang="zh-CN" altLang="en-US" sz="2400">
              <a:solidFill>
                <a:srgbClr val="0000FF"/>
              </a:solidFill>
              <a:latin typeface="华文细黑" panose="02010600040101010101" pitchFamily="2" charset="-122"/>
              <a:ea typeface="华文细黑" panose="02010600040101010101" pitchFamily="2" charset="-122"/>
            </a:endParaRPr>
          </a:p>
        </p:txBody>
      </p:sp>
      <p:sp>
        <p:nvSpPr>
          <p:cNvPr id="9" name="矩形 8"/>
          <p:cNvSpPr/>
          <p:nvPr/>
        </p:nvSpPr>
        <p:spPr>
          <a:xfrm>
            <a:off x="7591995" y="4274832"/>
            <a:ext cx="1048685" cy="461665"/>
          </a:xfrm>
          <a:prstGeom prst="rect">
            <a:avLst/>
          </a:prstGeom>
        </p:spPr>
        <p:txBody>
          <a:bodyPr wrap="none">
            <a:spAutoFit/>
          </a:bodyPr>
          <a:lstStyle/>
          <a:p>
            <a:r>
              <a:rPr lang="en-US" altLang="zh-CN" sz="2400" smtClean="0">
                <a:solidFill>
                  <a:srgbClr val="0000FF"/>
                </a:solidFill>
                <a:latin typeface="华文细黑" panose="02010600040101010101" pitchFamily="2" charset="-122"/>
                <a:ea typeface="华文细黑" panose="02010600040101010101" pitchFamily="2" charset="-122"/>
              </a:rPr>
              <a:t>Client</a:t>
            </a:r>
            <a:endParaRPr lang="zh-CN" altLang="en-US" sz="2400">
              <a:solidFill>
                <a:srgbClr val="0000FF"/>
              </a:solidFill>
              <a:latin typeface="华文细黑" panose="02010600040101010101" pitchFamily="2" charset="-122"/>
              <a:ea typeface="华文细黑" panose="02010600040101010101" pitchFamily="2" charset="-122"/>
            </a:endParaRPr>
          </a:p>
        </p:txBody>
      </p:sp>
      <p:sp>
        <p:nvSpPr>
          <p:cNvPr id="10" name="矩形 9"/>
          <p:cNvSpPr/>
          <p:nvPr/>
        </p:nvSpPr>
        <p:spPr>
          <a:xfrm>
            <a:off x="4078966" y="1409700"/>
            <a:ext cx="2338559" cy="830997"/>
          </a:xfrm>
          <a:prstGeom prst="rect">
            <a:avLst/>
          </a:prstGeom>
        </p:spPr>
        <p:txBody>
          <a:bodyPr wrap="square">
            <a:spAutoFit/>
          </a:bodyPr>
          <a:lstStyle/>
          <a:p>
            <a:pPr algn="ctr"/>
            <a:r>
              <a:rPr lang="en-US" altLang="zh-CN" sz="2400" smtClean="0">
                <a:solidFill>
                  <a:srgbClr val="0000FF"/>
                </a:solidFill>
                <a:latin typeface="华文细黑" panose="02010600040101010101" pitchFamily="2" charset="-122"/>
                <a:ea typeface="华文细黑" panose="02010600040101010101" pitchFamily="2" charset="-122"/>
              </a:rPr>
              <a:t>Database Server</a:t>
            </a:r>
            <a:endParaRPr lang="zh-CN" altLang="en-US" sz="2400">
              <a:solidFill>
                <a:srgbClr val="0000FF"/>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37094195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三层</a:t>
            </a:r>
            <a:r>
              <a:rPr lang="en-US" altLang="zh-CN"/>
              <a:t>C/S</a:t>
            </a:r>
            <a:r>
              <a:rPr lang="zh-CN" altLang="en-US"/>
              <a:t>架构的典型处理逻辑</a:t>
            </a:r>
          </a:p>
        </p:txBody>
      </p:sp>
      <p:graphicFrame>
        <p:nvGraphicFramePr>
          <p:cNvPr id="10" name="Object 3">
            <a:extLst>
              <a:ext uri="{FF2B5EF4-FFF2-40B4-BE49-F238E27FC236}">
                <a16:creationId xmlns="" xmlns:a16="http://schemas.microsoft.com/office/drawing/2014/main" id="{3FBA9443-7EDB-4ECD-A159-4F86976E775A}"/>
              </a:ext>
            </a:extLst>
          </p:cNvPr>
          <p:cNvGraphicFramePr>
            <a:graphicFrameLocks noChangeAspect="1"/>
          </p:cNvGraphicFramePr>
          <p:nvPr>
            <p:extLst/>
          </p:nvPr>
        </p:nvGraphicFramePr>
        <p:xfrm>
          <a:off x="715992" y="1500996"/>
          <a:ext cx="7530668" cy="4590308"/>
        </p:xfrm>
        <a:graphic>
          <a:graphicData uri="http://schemas.openxmlformats.org/presentationml/2006/ole">
            <mc:AlternateContent xmlns:mc="http://schemas.openxmlformats.org/markup-compatibility/2006">
              <mc:Choice xmlns:v="urn:schemas-microsoft-com:vml" Requires="v">
                <p:oleObj spid="_x0000_s6350" r:id="rId3" imgW="4471290" imgH="3580923" progId="Visio.Drawing.6">
                  <p:embed/>
                </p:oleObj>
              </mc:Choice>
              <mc:Fallback>
                <p:oleObj r:id="rId3" imgW="4471290" imgH="3580923"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92" y="1500996"/>
                        <a:ext cx="7530668" cy="4590308"/>
                      </a:xfrm>
                      <a:prstGeom prst="rect">
                        <a:avLst/>
                      </a:prstGeom>
                      <a:solidFill>
                        <a:schemeClr val="bg1"/>
                      </a:solidFill>
                      <a:ln>
                        <a:noFill/>
                      </a:ln>
                      <a:extLst/>
                    </p:spPr>
                  </p:pic>
                </p:oleObj>
              </mc:Fallback>
            </mc:AlternateContent>
          </a:graphicData>
        </a:graphic>
      </p:graphicFrame>
      <p:sp>
        <p:nvSpPr>
          <p:cNvPr id="4" name="矩形 3"/>
          <p:cNvSpPr/>
          <p:nvPr/>
        </p:nvSpPr>
        <p:spPr>
          <a:xfrm>
            <a:off x="474804" y="2073670"/>
            <a:ext cx="1048685" cy="461665"/>
          </a:xfrm>
          <a:prstGeom prst="rect">
            <a:avLst/>
          </a:prstGeom>
        </p:spPr>
        <p:txBody>
          <a:bodyPr wrap="none">
            <a:spAutoFit/>
          </a:bodyPr>
          <a:lstStyle/>
          <a:p>
            <a:r>
              <a:rPr lang="en-US" altLang="zh-CN" sz="2400" smtClean="0">
                <a:solidFill>
                  <a:srgbClr val="0000FF"/>
                </a:solidFill>
                <a:latin typeface="华文细黑" panose="02010600040101010101" pitchFamily="2" charset="-122"/>
                <a:ea typeface="华文细黑" panose="02010600040101010101" pitchFamily="2" charset="-122"/>
              </a:rPr>
              <a:t>Client</a:t>
            </a:r>
            <a:endParaRPr lang="zh-CN" altLang="en-US" sz="2400">
              <a:solidFill>
                <a:srgbClr val="0000FF"/>
              </a:solidFill>
              <a:latin typeface="华文细黑" panose="02010600040101010101" pitchFamily="2" charset="-122"/>
              <a:ea typeface="华文细黑" panose="02010600040101010101" pitchFamily="2" charset="-122"/>
            </a:endParaRPr>
          </a:p>
        </p:txBody>
      </p:sp>
      <p:sp>
        <p:nvSpPr>
          <p:cNvPr id="5" name="矩形 4"/>
          <p:cNvSpPr/>
          <p:nvPr/>
        </p:nvSpPr>
        <p:spPr>
          <a:xfrm>
            <a:off x="160615" y="4160971"/>
            <a:ext cx="1677062" cy="830997"/>
          </a:xfrm>
          <a:prstGeom prst="rect">
            <a:avLst/>
          </a:prstGeom>
        </p:spPr>
        <p:txBody>
          <a:bodyPr wrap="none">
            <a:spAutoFit/>
          </a:bodyPr>
          <a:lstStyle/>
          <a:p>
            <a:pPr algn="ctr"/>
            <a:r>
              <a:rPr lang="en-US" altLang="zh-CN" sz="2400" smtClean="0">
                <a:solidFill>
                  <a:srgbClr val="0000FF"/>
                </a:solidFill>
                <a:latin typeface="华文细黑" panose="02010600040101010101" pitchFamily="2" charset="-122"/>
                <a:ea typeface="华文细黑" panose="02010600040101010101" pitchFamily="2" charset="-122"/>
              </a:rPr>
              <a:t>Database</a:t>
            </a:r>
          </a:p>
          <a:p>
            <a:pPr algn="ctr"/>
            <a:r>
              <a:rPr lang="en-US" altLang="zh-CN" sz="2400" smtClean="0">
                <a:solidFill>
                  <a:srgbClr val="0000FF"/>
                </a:solidFill>
                <a:latin typeface="华文细黑" panose="02010600040101010101" pitchFamily="2" charset="-122"/>
                <a:ea typeface="华文细黑" panose="02010600040101010101" pitchFamily="2" charset="-122"/>
              </a:rPr>
              <a:t> Server</a:t>
            </a:r>
            <a:endParaRPr lang="zh-CN" altLang="en-US" sz="2400">
              <a:solidFill>
                <a:srgbClr val="0000FF"/>
              </a:solidFill>
              <a:latin typeface="华文细黑" panose="02010600040101010101" pitchFamily="2" charset="-122"/>
              <a:ea typeface="华文细黑" panose="02010600040101010101" pitchFamily="2" charset="-122"/>
            </a:endParaRPr>
          </a:p>
        </p:txBody>
      </p:sp>
      <p:sp>
        <p:nvSpPr>
          <p:cNvPr id="6" name="矩形 5"/>
          <p:cNvSpPr/>
          <p:nvPr/>
        </p:nvSpPr>
        <p:spPr>
          <a:xfrm>
            <a:off x="7226487" y="2965153"/>
            <a:ext cx="1917513" cy="830997"/>
          </a:xfrm>
          <a:prstGeom prst="rect">
            <a:avLst/>
          </a:prstGeom>
        </p:spPr>
        <p:txBody>
          <a:bodyPr wrap="none">
            <a:spAutoFit/>
          </a:bodyPr>
          <a:lstStyle/>
          <a:p>
            <a:pPr algn="ctr"/>
            <a:r>
              <a:rPr lang="en-US" altLang="zh-CN" sz="2400" smtClean="0">
                <a:solidFill>
                  <a:srgbClr val="0000FF"/>
                </a:solidFill>
                <a:latin typeface="华文细黑" panose="02010600040101010101" pitchFamily="2" charset="-122"/>
                <a:ea typeface="华文细黑" panose="02010600040101010101" pitchFamily="2" charset="-122"/>
              </a:rPr>
              <a:t>Application</a:t>
            </a:r>
          </a:p>
          <a:p>
            <a:pPr algn="ctr"/>
            <a:r>
              <a:rPr lang="en-US" altLang="zh-CN" sz="2400" smtClean="0">
                <a:solidFill>
                  <a:srgbClr val="0000FF"/>
                </a:solidFill>
                <a:latin typeface="华文细黑" panose="02010600040101010101" pitchFamily="2" charset="-122"/>
                <a:ea typeface="华文细黑" panose="02010600040101010101" pitchFamily="2" charset="-122"/>
              </a:rPr>
              <a:t>Server</a:t>
            </a:r>
            <a:endParaRPr lang="zh-CN" altLang="en-US" sz="2400">
              <a:solidFill>
                <a:srgbClr val="0000FF"/>
              </a:solidFill>
              <a:latin typeface="华文细黑" panose="02010600040101010101" pitchFamily="2" charset="-122"/>
              <a:ea typeface="华文细黑" panose="02010600040101010101" pitchFamily="2" charset="-122"/>
            </a:endParaRPr>
          </a:p>
        </p:txBody>
      </p:sp>
      <p:sp>
        <p:nvSpPr>
          <p:cNvPr id="3" name="矩形 2"/>
          <p:cNvSpPr/>
          <p:nvPr/>
        </p:nvSpPr>
        <p:spPr bwMode="auto">
          <a:xfrm>
            <a:off x="5236234" y="1431985"/>
            <a:ext cx="3088257" cy="4382219"/>
          </a:xfrm>
          <a:prstGeom prst="rect">
            <a:avLst/>
          </a:prstGeom>
          <a:noFill/>
          <a:ln w="25400">
            <a:solidFill>
              <a:srgbClr val="0000FF"/>
            </a:solidFill>
            <a:miter lim="800000"/>
            <a:headEnd/>
            <a:tailEnd type="triangle" w="med" len="med"/>
          </a:ln>
        </p:spPr>
        <p:txBody>
          <a:bodyPr rtlCol="0" anchor="ctr"/>
          <a:lstStyle/>
          <a:p>
            <a:pPr algn="ctr"/>
            <a:endParaRPr lang="zh-CN" altLang="en-US">
              <a:solidFill>
                <a:srgbClr val="000000"/>
              </a:solidFill>
            </a:endParaRPr>
          </a:p>
        </p:txBody>
      </p:sp>
    </p:spTree>
    <p:extLst>
      <p:ext uri="{BB962C8B-B14F-4D97-AF65-F5344CB8AC3E}">
        <p14:creationId xmlns:p14="http://schemas.microsoft.com/office/powerpoint/2010/main" val="253304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randombar(horizontal)">
                                      <p:cBhvr>
                                        <p:cTn id="15" dur="500"/>
                                        <p:tgtEl>
                                          <p:spTgt spid="5"/>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randombar(horizontal)">
                                      <p:cBhvr>
                                        <p:cTn id="18" dur="500"/>
                                        <p:tgtEl>
                                          <p:spTgt spid="6"/>
                                        </p:tgtEl>
                                      </p:cBhvr>
                                    </p:animEffect>
                                  </p:childTnLst>
                                </p:cTn>
                              </p:par>
                              <p:par>
                                <p:cTn id="19" presetID="14" presetClass="exit" presetSubtype="10" fill="hold" grpId="1" nodeType="withEffect">
                                  <p:stCondLst>
                                    <p:cond delay="0"/>
                                  </p:stCondLst>
                                  <p:childTnLst>
                                    <p:animEffect transition="out" filter="randombar(horizontal)">
                                      <p:cBhvr>
                                        <p:cTn id="20" dur="500"/>
                                        <p:tgtEl>
                                          <p:spTgt spid="3"/>
                                        </p:tgtEl>
                                      </p:cBhvr>
                                    </p:animEffect>
                                    <p:set>
                                      <p:cBhvr>
                                        <p:cTn id="21"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3" grpId="0" animBg="1"/>
      <p:bldP spid="3"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三层</a:t>
            </a:r>
            <a:r>
              <a:rPr lang="en-US" altLang="zh-CN"/>
              <a:t>C/S</a:t>
            </a:r>
            <a:r>
              <a:rPr lang="zh-CN" altLang="en-US"/>
              <a:t>架构的物理拓扑结构</a:t>
            </a:r>
          </a:p>
        </p:txBody>
      </p:sp>
      <p:graphicFrame>
        <p:nvGraphicFramePr>
          <p:cNvPr id="4" name="Object 2">
            <a:extLst>
              <a:ext uri="{FF2B5EF4-FFF2-40B4-BE49-F238E27FC236}">
                <a16:creationId xmlns="" xmlns:a16="http://schemas.microsoft.com/office/drawing/2014/main" id="{59ABE0EB-4FA1-4338-B7E8-94699C07F3F1}"/>
              </a:ext>
            </a:extLst>
          </p:cNvPr>
          <p:cNvGraphicFramePr>
            <a:graphicFrameLocks noChangeAspect="1"/>
          </p:cNvGraphicFramePr>
          <p:nvPr>
            <p:extLst/>
          </p:nvPr>
        </p:nvGraphicFramePr>
        <p:xfrm>
          <a:off x="1345406" y="1433513"/>
          <a:ext cx="6426200" cy="4518776"/>
        </p:xfrm>
        <a:graphic>
          <a:graphicData uri="http://schemas.openxmlformats.org/presentationml/2006/ole">
            <mc:AlternateContent xmlns:mc="http://schemas.openxmlformats.org/markup-compatibility/2006">
              <mc:Choice xmlns:v="urn:schemas-microsoft-com:vml" Requires="v">
                <p:oleObj spid="_x0000_s7374" r:id="rId3" imgW="3482502" imgH="2782111" progId="Visio.Drawing.6">
                  <p:embed/>
                </p:oleObj>
              </mc:Choice>
              <mc:Fallback>
                <p:oleObj r:id="rId3" imgW="3482502" imgH="2782111"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5406" y="1433513"/>
                        <a:ext cx="6426200" cy="4518776"/>
                      </a:xfrm>
                      <a:prstGeom prst="rect">
                        <a:avLst/>
                      </a:prstGeom>
                      <a:solidFill>
                        <a:srgbClr val="FFFFFF"/>
                      </a:solidFill>
                      <a:ln>
                        <a:noFill/>
                      </a:ln>
                      <a:extLst/>
                    </p:spPr>
                  </p:pic>
                </p:oleObj>
              </mc:Fallback>
            </mc:AlternateContent>
          </a:graphicData>
        </a:graphic>
      </p:graphicFrame>
      <p:sp>
        <p:nvSpPr>
          <p:cNvPr id="5" name="矩形 4"/>
          <p:cNvSpPr/>
          <p:nvPr/>
        </p:nvSpPr>
        <p:spPr>
          <a:xfrm>
            <a:off x="3419875" y="1593633"/>
            <a:ext cx="1917513" cy="830997"/>
          </a:xfrm>
          <a:prstGeom prst="rect">
            <a:avLst/>
          </a:prstGeom>
        </p:spPr>
        <p:txBody>
          <a:bodyPr wrap="none">
            <a:spAutoFit/>
          </a:bodyPr>
          <a:lstStyle/>
          <a:p>
            <a:pPr algn="ctr"/>
            <a:r>
              <a:rPr lang="en-US" altLang="zh-CN" sz="2400" smtClean="0">
                <a:solidFill>
                  <a:srgbClr val="FF0000"/>
                </a:solidFill>
                <a:latin typeface="华文细黑" panose="02010600040101010101" pitchFamily="2" charset="-122"/>
                <a:ea typeface="华文细黑" panose="02010600040101010101" pitchFamily="2" charset="-122"/>
              </a:rPr>
              <a:t>Application</a:t>
            </a:r>
          </a:p>
          <a:p>
            <a:pPr algn="ctr"/>
            <a:r>
              <a:rPr lang="en-US" altLang="zh-CN" sz="2400" smtClean="0">
                <a:solidFill>
                  <a:srgbClr val="FF0000"/>
                </a:solidFill>
                <a:latin typeface="华文细黑" panose="02010600040101010101" pitchFamily="2" charset="-122"/>
                <a:ea typeface="华文细黑" panose="02010600040101010101" pitchFamily="2" charset="-122"/>
              </a:rPr>
              <a:t>Server</a:t>
            </a:r>
            <a:endParaRPr lang="zh-CN" altLang="en-US" sz="2400">
              <a:solidFill>
                <a:srgbClr val="FF0000"/>
              </a:solidFill>
              <a:latin typeface="华文细黑" panose="02010600040101010101" pitchFamily="2" charset="-122"/>
              <a:ea typeface="华文细黑" panose="02010600040101010101" pitchFamily="2" charset="-122"/>
            </a:endParaRPr>
          </a:p>
        </p:txBody>
      </p:sp>
      <p:sp>
        <p:nvSpPr>
          <p:cNvPr id="6" name="矩形 5"/>
          <p:cNvSpPr/>
          <p:nvPr/>
        </p:nvSpPr>
        <p:spPr>
          <a:xfrm>
            <a:off x="1137358" y="2897176"/>
            <a:ext cx="2338559" cy="830997"/>
          </a:xfrm>
          <a:prstGeom prst="rect">
            <a:avLst/>
          </a:prstGeom>
        </p:spPr>
        <p:txBody>
          <a:bodyPr wrap="square">
            <a:spAutoFit/>
          </a:bodyPr>
          <a:lstStyle/>
          <a:p>
            <a:pPr algn="ctr"/>
            <a:r>
              <a:rPr lang="en-US" altLang="zh-CN" sz="2400" smtClean="0">
                <a:solidFill>
                  <a:srgbClr val="0000FF"/>
                </a:solidFill>
                <a:latin typeface="华文细黑" panose="02010600040101010101" pitchFamily="2" charset="-122"/>
                <a:ea typeface="华文细黑" panose="02010600040101010101" pitchFamily="2" charset="-122"/>
              </a:rPr>
              <a:t>Database Server</a:t>
            </a:r>
            <a:endParaRPr lang="zh-CN" altLang="en-US" sz="2400">
              <a:solidFill>
                <a:srgbClr val="0000FF"/>
              </a:solidFill>
              <a:latin typeface="华文细黑" panose="02010600040101010101" pitchFamily="2" charset="-122"/>
              <a:ea typeface="华文细黑" panose="02010600040101010101" pitchFamily="2" charset="-122"/>
            </a:endParaRPr>
          </a:p>
        </p:txBody>
      </p:sp>
      <p:sp>
        <p:nvSpPr>
          <p:cNvPr id="7" name="矩形 6"/>
          <p:cNvSpPr/>
          <p:nvPr/>
        </p:nvSpPr>
        <p:spPr>
          <a:xfrm>
            <a:off x="5879011" y="2897176"/>
            <a:ext cx="2338559" cy="830997"/>
          </a:xfrm>
          <a:prstGeom prst="rect">
            <a:avLst/>
          </a:prstGeom>
        </p:spPr>
        <p:txBody>
          <a:bodyPr wrap="square">
            <a:spAutoFit/>
          </a:bodyPr>
          <a:lstStyle/>
          <a:p>
            <a:pPr algn="ctr"/>
            <a:r>
              <a:rPr lang="en-US" altLang="zh-CN" sz="2400" smtClean="0">
                <a:solidFill>
                  <a:srgbClr val="0000FF"/>
                </a:solidFill>
                <a:latin typeface="华文细黑" panose="02010600040101010101" pitchFamily="2" charset="-122"/>
                <a:ea typeface="华文细黑" panose="02010600040101010101" pitchFamily="2" charset="-122"/>
              </a:rPr>
              <a:t>Database Server</a:t>
            </a:r>
            <a:endParaRPr lang="zh-CN" altLang="en-US" sz="2400">
              <a:solidFill>
                <a:srgbClr val="0000FF"/>
              </a:solidFill>
              <a:latin typeface="华文细黑" panose="02010600040101010101" pitchFamily="2" charset="-122"/>
              <a:ea typeface="华文细黑" panose="02010600040101010101" pitchFamily="2" charset="-122"/>
            </a:endParaRPr>
          </a:p>
        </p:txBody>
      </p:sp>
      <p:sp>
        <p:nvSpPr>
          <p:cNvPr id="8" name="矩形 7"/>
          <p:cNvSpPr/>
          <p:nvPr/>
        </p:nvSpPr>
        <p:spPr>
          <a:xfrm>
            <a:off x="1728908" y="4360839"/>
            <a:ext cx="1048685" cy="461665"/>
          </a:xfrm>
          <a:prstGeom prst="rect">
            <a:avLst/>
          </a:prstGeom>
        </p:spPr>
        <p:txBody>
          <a:bodyPr wrap="none">
            <a:spAutoFit/>
          </a:bodyPr>
          <a:lstStyle/>
          <a:p>
            <a:r>
              <a:rPr lang="en-US" altLang="zh-CN" sz="2400" smtClean="0">
                <a:solidFill>
                  <a:srgbClr val="0000FF"/>
                </a:solidFill>
                <a:latin typeface="华文细黑" panose="02010600040101010101" pitchFamily="2" charset="-122"/>
                <a:ea typeface="华文细黑" panose="02010600040101010101" pitchFamily="2" charset="-122"/>
              </a:rPr>
              <a:t>Client</a:t>
            </a:r>
            <a:endParaRPr lang="zh-CN" altLang="en-US" sz="2400">
              <a:solidFill>
                <a:srgbClr val="0000FF"/>
              </a:solidFill>
              <a:latin typeface="华文细黑" panose="02010600040101010101" pitchFamily="2" charset="-122"/>
              <a:ea typeface="华文细黑" panose="02010600040101010101" pitchFamily="2" charset="-122"/>
            </a:endParaRPr>
          </a:p>
        </p:txBody>
      </p:sp>
      <p:sp>
        <p:nvSpPr>
          <p:cNvPr id="9" name="矩形 8"/>
          <p:cNvSpPr/>
          <p:nvPr/>
        </p:nvSpPr>
        <p:spPr>
          <a:xfrm>
            <a:off x="3456272" y="4360839"/>
            <a:ext cx="1048685" cy="461665"/>
          </a:xfrm>
          <a:prstGeom prst="rect">
            <a:avLst/>
          </a:prstGeom>
        </p:spPr>
        <p:txBody>
          <a:bodyPr wrap="none">
            <a:spAutoFit/>
          </a:bodyPr>
          <a:lstStyle/>
          <a:p>
            <a:r>
              <a:rPr lang="en-US" altLang="zh-CN" sz="2400" smtClean="0">
                <a:solidFill>
                  <a:srgbClr val="0000FF"/>
                </a:solidFill>
                <a:latin typeface="华文细黑" panose="02010600040101010101" pitchFamily="2" charset="-122"/>
                <a:ea typeface="华文细黑" panose="02010600040101010101" pitchFamily="2" charset="-122"/>
              </a:rPr>
              <a:t>Client</a:t>
            </a:r>
            <a:endParaRPr lang="zh-CN" altLang="en-US" sz="2400">
              <a:solidFill>
                <a:srgbClr val="0000FF"/>
              </a:solidFill>
              <a:latin typeface="华文细黑" panose="02010600040101010101" pitchFamily="2" charset="-122"/>
              <a:ea typeface="华文细黑" panose="02010600040101010101" pitchFamily="2" charset="-122"/>
            </a:endParaRPr>
          </a:p>
        </p:txBody>
      </p:sp>
      <p:sp>
        <p:nvSpPr>
          <p:cNvPr id="10" name="矩形 9"/>
          <p:cNvSpPr/>
          <p:nvPr/>
        </p:nvSpPr>
        <p:spPr>
          <a:xfrm>
            <a:off x="6741361" y="4360839"/>
            <a:ext cx="1048685" cy="461665"/>
          </a:xfrm>
          <a:prstGeom prst="rect">
            <a:avLst/>
          </a:prstGeom>
        </p:spPr>
        <p:txBody>
          <a:bodyPr wrap="none">
            <a:spAutoFit/>
          </a:bodyPr>
          <a:lstStyle/>
          <a:p>
            <a:r>
              <a:rPr lang="en-US" altLang="zh-CN" sz="2400" smtClean="0">
                <a:solidFill>
                  <a:srgbClr val="0000FF"/>
                </a:solidFill>
                <a:latin typeface="华文细黑" panose="02010600040101010101" pitchFamily="2" charset="-122"/>
                <a:ea typeface="华文细黑" panose="02010600040101010101" pitchFamily="2" charset="-122"/>
              </a:rPr>
              <a:t>Client</a:t>
            </a:r>
            <a:endParaRPr lang="zh-CN" altLang="en-US" sz="2400">
              <a:solidFill>
                <a:srgbClr val="0000FF"/>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781143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胖客户端与瘦客户端</a:t>
            </a:r>
          </a:p>
        </p:txBody>
      </p:sp>
      <p:sp>
        <p:nvSpPr>
          <p:cNvPr id="3" name="内容占位符 2"/>
          <p:cNvSpPr>
            <a:spLocks noGrp="1"/>
          </p:cNvSpPr>
          <p:nvPr>
            <p:ph idx="1"/>
          </p:nvPr>
        </p:nvSpPr>
        <p:spPr/>
        <p:txBody>
          <a:bodyPr/>
          <a:lstStyle/>
          <a:p>
            <a:r>
              <a:rPr lang="zh-CN" altLang="en-US">
                <a:solidFill>
                  <a:srgbClr val="0000FF"/>
                </a:solidFill>
              </a:rPr>
              <a:t>业务逻辑的划分比重</a:t>
            </a:r>
            <a:r>
              <a:rPr lang="zh-CN" altLang="en-US"/>
              <a:t>：在客户端多一些还是在服务器段多一些？</a:t>
            </a:r>
          </a:p>
          <a:p>
            <a:pPr lvl="1"/>
            <a:r>
              <a:rPr lang="zh-CN" altLang="en-US"/>
              <a:t>胖客户端：客户端执行大部分的数据处理操作</a:t>
            </a:r>
          </a:p>
          <a:p>
            <a:pPr lvl="1"/>
            <a:r>
              <a:rPr lang="zh-CN" altLang="en-US"/>
              <a:t>瘦客户端：客户端具有很少或没有业务逻辑</a:t>
            </a:r>
          </a:p>
          <a:p>
            <a:endParaRPr lang="zh-CN" altLang="en-US"/>
          </a:p>
        </p:txBody>
      </p:sp>
      <p:pic>
        <p:nvPicPr>
          <p:cNvPr id="4" name="Picture 4" descr="21">
            <a:extLst>
              <a:ext uri="{FF2B5EF4-FFF2-40B4-BE49-F238E27FC236}">
                <a16:creationId xmlns="" xmlns:a16="http://schemas.microsoft.com/office/drawing/2014/main" id="{2079711A-357C-406B-95BA-7612DFCF6A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0013" y="3448814"/>
            <a:ext cx="5963573" cy="257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2664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a:t>
            </a:r>
            <a:r>
              <a:rPr lang="en-US" altLang="zh-CN" smtClean="0"/>
              <a:t>2</a:t>
            </a:r>
            <a:r>
              <a:rPr lang="zh-CN" altLang="en-US" smtClean="0"/>
              <a:t>）</a:t>
            </a:r>
            <a:r>
              <a:rPr lang="en-US" altLang="zh-CN"/>
              <a:t>B/S</a:t>
            </a:r>
            <a:r>
              <a:rPr lang="zh-CN" altLang="en-US"/>
              <a:t>（</a:t>
            </a:r>
            <a:r>
              <a:rPr lang="en-US" altLang="zh-CN"/>
              <a:t>Browser/Server</a:t>
            </a:r>
            <a:r>
              <a:rPr lang="zh-CN" altLang="en-US"/>
              <a:t>）</a:t>
            </a:r>
            <a:r>
              <a:rPr lang="zh-CN" altLang="en-US" smtClean="0"/>
              <a:t>架构</a:t>
            </a:r>
            <a:endParaRPr lang="zh-CN" altLang="en-US"/>
          </a:p>
        </p:txBody>
      </p:sp>
      <p:sp>
        <p:nvSpPr>
          <p:cNvPr id="3" name="内容占位符 2"/>
          <p:cNvSpPr>
            <a:spLocks noGrp="1"/>
          </p:cNvSpPr>
          <p:nvPr>
            <p:ph idx="1"/>
          </p:nvPr>
        </p:nvSpPr>
        <p:spPr/>
        <p:txBody>
          <a:bodyPr/>
          <a:lstStyle/>
          <a:p>
            <a:r>
              <a:rPr lang="en-US" altLang="zh-CN" smtClean="0"/>
              <a:t>C/S</a:t>
            </a:r>
            <a:r>
              <a:rPr lang="zh-CN" altLang="en-US" smtClean="0"/>
              <a:t>架构中，如果客户端用浏览器来充当，则架构就变成了</a:t>
            </a:r>
            <a:r>
              <a:rPr lang="en-US" altLang="zh-CN" smtClean="0"/>
              <a:t>B/S</a:t>
            </a:r>
            <a:r>
              <a:rPr lang="zh-CN" altLang="en-US"/>
              <a:t>（</a:t>
            </a:r>
            <a:r>
              <a:rPr lang="en-US" altLang="zh-CN"/>
              <a:t>Browser/Server</a:t>
            </a:r>
            <a:r>
              <a:rPr lang="zh-CN" altLang="en-US"/>
              <a:t>）</a:t>
            </a:r>
            <a:r>
              <a:rPr lang="zh-CN" altLang="en-US" smtClean="0"/>
              <a:t>架构</a:t>
            </a:r>
            <a:endParaRPr lang="en-US" altLang="zh-CN" smtClean="0"/>
          </a:p>
          <a:p>
            <a:r>
              <a:rPr lang="zh-CN" altLang="en-US" smtClean="0"/>
              <a:t>因此</a:t>
            </a:r>
            <a:r>
              <a:rPr lang="en-US" altLang="zh-CN" smtClean="0"/>
              <a:t>B/S</a:t>
            </a:r>
            <a:r>
              <a:rPr lang="zh-CN" altLang="en-US" smtClean="0"/>
              <a:t>架构是</a:t>
            </a:r>
            <a:r>
              <a:rPr lang="zh-CN" altLang="en-US"/>
              <a:t>三层</a:t>
            </a:r>
            <a:r>
              <a:rPr lang="en-US" altLang="zh-CN"/>
              <a:t>C/S</a:t>
            </a:r>
            <a:r>
              <a:rPr lang="zh-CN" altLang="en-US"/>
              <a:t>风格的一种实现方式。</a:t>
            </a:r>
          </a:p>
          <a:p>
            <a:endParaRPr lang="zh-CN" altLang="en-US"/>
          </a:p>
        </p:txBody>
      </p:sp>
    </p:spTree>
    <p:extLst>
      <p:ext uri="{BB962C8B-B14F-4D97-AF65-F5344CB8AC3E}">
        <p14:creationId xmlns:p14="http://schemas.microsoft.com/office/powerpoint/2010/main" val="272180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B/S</a:t>
            </a:r>
            <a:r>
              <a:rPr lang="zh-CN" altLang="en-US"/>
              <a:t>架构的</a:t>
            </a:r>
            <a:r>
              <a:rPr lang="zh-CN" altLang="en-US" smtClean="0"/>
              <a:t>物理架构</a:t>
            </a:r>
            <a:endParaRPr lang="zh-CN" altLang="en-US"/>
          </a:p>
        </p:txBody>
      </p:sp>
      <p:graphicFrame>
        <p:nvGraphicFramePr>
          <p:cNvPr id="4" name="Object 4">
            <a:extLst>
              <a:ext uri="{FF2B5EF4-FFF2-40B4-BE49-F238E27FC236}">
                <a16:creationId xmlns="" xmlns:a16="http://schemas.microsoft.com/office/drawing/2014/main" id="{3FDB6EC4-ADED-42D0-8912-C335D99E471C}"/>
              </a:ext>
            </a:extLst>
          </p:cNvPr>
          <p:cNvGraphicFramePr>
            <a:graphicFrameLocks noChangeAspect="1"/>
          </p:cNvGraphicFramePr>
          <p:nvPr>
            <p:extLst/>
          </p:nvPr>
        </p:nvGraphicFramePr>
        <p:xfrm>
          <a:off x="975202" y="1414732"/>
          <a:ext cx="7478683" cy="4304582"/>
        </p:xfrm>
        <a:graphic>
          <a:graphicData uri="http://schemas.openxmlformats.org/presentationml/2006/ole">
            <mc:AlternateContent xmlns:mc="http://schemas.openxmlformats.org/markup-compatibility/2006">
              <mc:Choice xmlns:v="urn:schemas-microsoft-com:vml" Requires="v">
                <p:oleObj spid="_x0000_s8398" r:id="rId3" imgW="3021297" imgH="2315183" progId="Visio.Drawing.6">
                  <p:embed/>
                </p:oleObj>
              </mc:Choice>
              <mc:Fallback>
                <p:oleObj r:id="rId3" imgW="3021297" imgH="2315183"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202" y="1414732"/>
                        <a:ext cx="7478683" cy="4304582"/>
                      </a:xfrm>
                      <a:prstGeom prst="rect">
                        <a:avLst/>
                      </a:prstGeom>
                      <a:solidFill>
                        <a:schemeClr val="bg1"/>
                      </a:solidFill>
                      <a:ln>
                        <a:noFill/>
                      </a:ln>
                      <a:extLst/>
                    </p:spPr>
                  </p:pic>
                </p:oleObj>
              </mc:Fallback>
            </mc:AlternateContent>
          </a:graphicData>
        </a:graphic>
      </p:graphicFrame>
      <p:sp>
        <p:nvSpPr>
          <p:cNvPr id="5" name="矩形 4"/>
          <p:cNvSpPr/>
          <p:nvPr/>
        </p:nvSpPr>
        <p:spPr>
          <a:xfrm>
            <a:off x="418068" y="2532039"/>
            <a:ext cx="1133644" cy="400110"/>
          </a:xfrm>
          <a:prstGeom prst="rect">
            <a:avLst/>
          </a:prstGeom>
        </p:spPr>
        <p:txBody>
          <a:bodyPr wrap="none">
            <a:spAutoFit/>
          </a:bodyPr>
          <a:lstStyle/>
          <a:p>
            <a:r>
              <a:rPr lang="en-US" altLang="zh-CN" sz="2000" smtClean="0">
                <a:solidFill>
                  <a:srgbClr val="0000FF"/>
                </a:solidFill>
                <a:latin typeface="华文细黑" panose="02010600040101010101" pitchFamily="2" charset="-122"/>
                <a:ea typeface="华文细黑" panose="02010600040101010101" pitchFamily="2" charset="-122"/>
              </a:rPr>
              <a:t>Browser</a:t>
            </a:r>
          </a:p>
        </p:txBody>
      </p:sp>
      <p:sp>
        <p:nvSpPr>
          <p:cNvPr id="7" name="矩形 6"/>
          <p:cNvSpPr/>
          <p:nvPr/>
        </p:nvSpPr>
        <p:spPr>
          <a:xfrm>
            <a:off x="5353805" y="1793375"/>
            <a:ext cx="1630575" cy="1015663"/>
          </a:xfrm>
          <a:prstGeom prst="rect">
            <a:avLst/>
          </a:prstGeom>
        </p:spPr>
        <p:txBody>
          <a:bodyPr wrap="none">
            <a:spAutoFit/>
          </a:bodyPr>
          <a:lstStyle/>
          <a:p>
            <a:pPr algn="ctr"/>
            <a:r>
              <a:rPr lang="en-US" altLang="zh-CN" sz="2000" smtClean="0">
                <a:solidFill>
                  <a:srgbClr val="0000FF"/>
                </a:solidFill>
                <a:latin typeface="华文细黑" panose="02010600040101010101" pitchFamily="2" charset="-122"/>
                <a:ea typeface="华文细黑" panose="02010600040101010101" pitchFamily="2" charset="-122"/>
              </a:rPr>
              <a:t>Application</a:t>
            </a:r>
          </a:p>
          <a:p>
            <a:pPr algn="ctr"/>
            <a:r>
              <a:rPr lang="en-US" altLang="zh-CN" sz="2000" smtClean="0">
                <a:solidFill>
                  <a:srgbClr val="0000FF"/>
                </a:solidFill>
                <a:latin typeface="华文细黑" panose="02010600040101010101" pitchFamily="2" charset="-122"/>
                <a:ea typeface="华文细黑" panose="02010600040101010101" pitchFamily="2" charset="-122"/>
              </a:rPr>
              <a:t>Server</a:t>
            </a:r>
          </a:p>
          <a:p>
            <a:pPr algn="ctr"/>
            <a:r>
              <a:rPr lang="zh-CN" altLang="en-US" sz="2000">
                <a:solidFill>
                  <a:srgbClr val="0000FF"/>
                </a:solidFill>
                <a:latin typeface="华文细黑" panose="02010600040101010101" pitchFamily="2" charset="-122"/>
                <a:ea typeface="华文细黑" panose="02010600040101010101" pitchFamily="2" charset="-122"/>
              </a:rPr>
              <a:t>应用层</a:t>
            </a:r>
          </a:p>
        </p:txBody>
      </p:sp>
      <p:sp>
        <p:nvSpPr>
          <p:cNvPr id="8" name="矩形 7"/>
          <p:cNvSpPr/>
          <p:nvPr/>
        </p:nvSpPr>
        <p:spPr>
          <a:xfrm>
            <a:off x="3210189" y="1793375"/>
            <a:ext cx="1467068" cy="1015663"/>
          </a:xfrm>
          <a:prstGeom prst="rect">
            <a:avLst/>
          </a:prstGeom>
        </p:spPr>
        <p:txBody>
          <a:bodyPr wrap="none">
            <a:spAutoFit/>
          </a:bodyPr>
          <a:lstStyle/>
          <a:p>
            <a:pPr algn="ctr"/>
            <a:r>
              <a:rPr lang="en-US" altLang="zh-CN" sz="2000" smtClean="0">
                <a:solidFill>
                  <a:srgbClr val="0000FF"/>
                </a:solidFill>
                <a:latin typeface="华文细黑" panose="02010600040101010101" pitchFamily="2" charset="-122"/>
                <a:ea typeface="华文细黑" panose="02010600040101010101" pitchFamily="2" charset="-122"/>
              </a:rPr>
              <a:t>Web</a:t>
            </a:r>
          </a:p>
          <a:p>
            <a:pPr algn="ctr"/>
            <a:r>
              <a:rPr lang="en-US" altLang="zh-CN" sz="2000" smtClean="0">
                <a:solidFill>
                  <a:srgbClr val="0000FF"/>
                </a:solidFill>
                <a:latin typeface="华文细黑" panose="02010600040101010101" pitchFamily="2" charset="-122"/>
                <a:ea typeface="华文细黑" panose="02010600040101010101" pitchFamily="2" charset="-122"/>
              </a:rPr>
              <a:t>Server</a:t>
            </a:r>
          </a:p>
          <a:p>
            <a:pPr algn="ctr"/>
            <a:r>
              <a:rPr lang="zh-CN" altLang="en-US" sz="2000" smtClean="0">
                <a:solidFill>
                  <a:srgbClr val="0000FF"/>
                </a:solidFill>
                <a:latin typeface="华文细黑" panose="02010600040101010101" pitchFamily="2" charset="-122"/>
                <a:ea typeface="华文细黑" panose="02010600040101010101" pitchFamily="2" charset="-122"/>
              </a:rPr>
              <a:t>（表现层）</a:t>
            </a:r>
            <a:endParaRPr lang="zh-CN" altLang="en-US" sz="2000">
              <a:solidFill>
                <a:srgbClr val="0000FF"/>
              </a:solidFill>
              <a:latin typeface="华文细黑" panose="02010600040101010101" pitchFamily="2" charset="-122"/>
              <a:ea typeface="华文细黑" panose="02010600040101010101" pitchFamily="2" charset="-122"/>
            </a:endParaRPr>
          </a:p>
        </p:txBody>
      </p:sp>
      <p:sp>
        <p:nvSpPr>
          <p:cNvPr id="9" name="矩形 8"/>
          <p:cNvSpPr/>
          <p:nvPr/>
        </p:nvSpPr>
        <p:spPr>
          <a:xfrm>
            <a:off x="7088607" y="1793375"/>
            <a:ext cx="1426994" cy="1015663"/>
          </a:xfrm>
          <a:prstGeom prst="rect">
            <a:avLst/>
          </a:prstGeom>
        </p:spPr>
        <p:txBody>
          <a:bodyPr wrap="none">
            <a:spAutoFit/>
          </a:bodyPr>
          <a:lstStyle/>
          <a:p>
            <a:pPr algn="ctr"/>
            <a:r>
              <a:rPr lang="en-US" altLang="zh-CN" sz="2000" smtClean="0">
                <a:solidFill>
                  <a:srgbClr val="0000FF"/>
                </a:solidFill>
                <a:latin typeface="华文细黑" panose="02010600040101010101" pitchFamily="2" charset="-122"/>
                <a:ea typeface="华文细黑" panose="02010600040101010101" pitchFamily="2" charset="-122"/>
              </a:rPr>
              <a:t>Database</a:t>
            </a:r>
          </a:p>
          <a:p>
            <a:pPr algn="ctr"/>
            <a:r>
              <a:rPr lang="en-US" altLang="zh-CN" sz="2000" smtClean="0">
                <a:solidFill>
                  <a:srgbClr val="0000FF"/>
                </a:solidFill>
                <a:latin typeface="华文细黑" panose="02010600040101010101" pitchFamily="2" charset="-122"/>
                <a:ea typeface="华文细黑" panose="02010600040101010101" pitchFamily="2" charset="-122"/>
              </a:rPr>
              <a:t>Server</a:t>
            </a:r>
          </a:p>
          <a:p>
            <a:pPr algn="ctr"/>
            <a:r>
              <a:rPr lang="zh-CN" altLang="en-US" sz="2000" smtClean="0">
                <a:solidFill>
                  <a:srgbClr val="0000FF"/>
                </a:solidFill>
                <a:latin typeface="华文细黑" panose="02010600040101010101" pitchFamily="2" charset="-122"/>
                <a:ea typeface="华文细黑" panose="02010600040101010101" pitchFamily="2" charset="-122"/>
              </a:rPr>
              <a:t>数据层</a:t>
            </a:r>
            <a:endParaRPr lang="zh-CN" altLang="en-US" sz="2000">
              <a:solidFill>
                <a:srgbClr val="0000FF"/>
              </a:solidFill>
              <a:latin typeface="华文细黑" panose="02010600040101010101" pitchFamily="2" charset="-122"/>
              <a:ea typeface="华文细黑" panose="02010600040101010101" pitchFamily="2" charset="-122"/>
            </a:endParaRPr>
          </a:p>
        </p:txBody>
      </p:sp>
      <p:sp>
        <p:nvSpPr>
          <p:cNvPr id="10" name="矩形 9"/>
          <p:cNvSpPr/>
          <p:nvPr/>
        </p:nvSpPr>
        <p:spPr>
          <a:xfrm>
            <a:off x="3381581" y="4734796"/>
            <a:ext cx="5072304" cy="1323439"/>
          </a:xfrm>
          <a:prstGeom prst="rect">
            <a:avLst/>
          </a:prstGeom>
        </p:spPr>
        <p:txBody>
          <a:bodyPr wrap="square">
            <a:spAutoFit/>
          </a:bodyPr>
          <a:lstStyle/>
          <a:p>
            <a:r>
              <a:rPr lang="en-US" altLang="zh-CN" sz="2000">
                <a:solidFill>
                  <a:srgbClr val="0000FF"/>
                </a:solidFill>
                <a:latin typeface="华文细黑" panose="02010600040101010101" pitchFamily="2" charset="-122"/>
                <a:ea typeface="华文细黑" panose="02010600040101010101" pitchFamily="2" charset="-122"/>
              </a:rPr>
              <a:t>web server</a:t>
            </a:r>
            <a:r>
              <a:rPr lang="zh-CN" altLang="en-US" sz="2000">
                <a:solidFill>
                  <a:srgbClr val="0000FF"/>
                </a:solidFill>
                <a:latin typeface="华文细黑" panose="02010600040101010101" pitchFamily="2" charset="-122"/>
                <a:ea typeface="华文细黑" panose="02010600040101010101" pitchFamily="2" charset="-122"/>
              </a:rPr>
              <a:t>的主要功能是：存储，处理和传递</a:t>
            </a:r>
            <a:r>
              <a:rPr lang="zh-CN" altLang="en-US" sz="2000">
                <a:solidFill>
                  <a:srgbClr val="FF0000"/>
                </a:solidFill>
                <a:latin typeface="华文细黑" panose="02010600040101010101" pitchFamily="2" charset="-122"/>
                <a:ea typeface="华文细黑" panose="02010600040101010101" pitchFamily="2" charset="-122"/>
              </a:rPr>
              <a:t>网页</a:t>
            </a:r>
            <a:r>
              <a:rPr lang="zh-CN" altLang="en-US" sz="2000">
                <a:solidFill>
                  <a:srgbClr val="0000FF"/>
                </a:solidFill>
                <a:latin typeface="华文细黑" panose="02010600040101010101" pitchFamily="2" charset="-122"/>
                <a:ea typeface="华文细黑" panose="02010600040101010101" pitchFamily="2" charset="-122"/>
              </a:rPr>
              <a:t>给客户</a:t>
            </a:r>
            <a:r>
              <a:rPr lang="zh-CN" altLang="en-US" sz="2000" smtClean="0">
                <a:solidFill>
                  <a:srgbClr val="0000FF"/>
                </a:solidFill>
                <a:latin typeface="华文细黑" panose="02010600040101010101" pitchFamily="2" charset="-122"/>
                <a:ea typeface="华文细黑" panose="02010600040101010101" pitchFamily="2" charset="-122"/>
              </a:rPr>
              <a:t>，它</a:t>
            </a:r>
            <a:r>
              <a:rPr lang="zh-CN" altLang="en-US" sz="2000">
                <a:solidFill>
                  <a:srgbClr val="0000FF"/>
                </a:solidFill>
                <a:latin typeface="华文细黑" panose="02010600040101010101" pitchFamily="2" charset="-122"/>
                <a:ea typeface="华文细黑" panose="02010600040101010101" pitchFamily="2" charset="-122"/>
              </a:rPr>
              <a:t>只需支持</a:t>
            </a:r>
            <a:r>
              <a:rPr lang="en-US" altLang="zh-CN" sz="2000">
                <a:solidFill>
                  <a:srgbClr val="0000FF"/>
                </a:solidFill>
                <a:latin typeface="华文细黑" panose="02010600040101010101" pitchFamily="2" charset="-122"/>
                <a:ea typeface="华文细黑" panose="02010600040101010101" pitchFamily="2" charset="-122"/>
              </a:rPr>
              <a:t>HTTP</a:t>
            </a:r>
            <a:r>
              <a:rPr lang="zh-CN" altLang="en-US" sz="2000">
                <a:solidFill>
                  <a:srgbClr val="0000FF"/>
                </a:solidFill>
                <a:latin typeface="华文细黑" panose="02010600040101010101" pitchFamily="2" charset="-122"/>
                <a:ea typeface="华文细黑" panose="02010600040101010101" pitchFamily="2" charset="-122"/>
              </a:rPr>
              <a:t>协议、</a:t>
            </a:r>
            <a:r>
              <a:rPr lang="en-US" altLang="zh-CN" sz="2000">
                <a:solidFill>
                  <a:srgbClr val="0000FF"/>
                </a:solidFill>
                <a:latin typeface="华文细黑" panose="02010600040101010101" pitchFamily="2" charset="-122"/>
                <a:ea typeface="华文细黑" panose="02010600040101010101" pitchFamily="2" charset="-122"/>
              </a:rPr>
              <a:t>HTML</a:t>
            </a:r>
            <a:r>
              <a:rPr lang="zh-CN" altLang="en-US" sz="2000">
                <a:solidFill>
                  <a:srgbClr val="0000FF"/>
                </a:solidFill>
                <a:latin typeface="华文细黑" panose="02010600040101010101" pitchFamily="2" charset="-122"/>
                <a:ea typeface="华文细黑" panose="02010600040101010101" pitchFamily="2" charset="-122"/>
              </a:rPr>
              <a:t>文档格式及</a:t>
            </a:r>
            <a:r>
              <a:rPr lang="en-US" altLang="zh-CN" sz="2000">
                <a:solidFill>
                  <a:srgbClr val="0000FF"/>
                </a:solidFill>
                <a:latin typeface="华文细黑" panose="02010600040101010101" pitchFamily="2" charset="-122"/>
                <a:ea typeface="华文细黑" panose="02010600040101010101" pitchFamily="2" charset="-122"/>
              </a:rPr>
              <a:t>URL</a:t>
            </a:r>
            <a:r>
              <a:rPr lang="zh-CN" altLang="en-US" sz="2000">
                <a:solidFill>
                  <a:srgbClr val="0000FF"/>
                </a:solidFill>
                <a:latin typeface="华文细黑" panose="02010600040101010101" pitchFamily="2" charset="-122"/>
                <a:ea typeface="华文细黑" panose="02010600040101010101" pitchFamily="2" charset="-122"/>
              </a:rPr>
              <a:t>，与客户端的网络浏览器配合</a:t>
            </a:r>
            <a:r>
              <a:rPr lang="zh-CN" altLang="en-US" sz="2000" smtClean="0">
                <a:solidFill>
                  <a:srgbClr val="0000FF"/>
                </a:solidFill>
                <a:latin typeface="华文细黑" panose="02010600040101010101" pitchFamily="2" charset="-122"/>
                <a:ea typeface="华文细黑" panose="02010600040101010101" pitchFamily="2" charset="-122"/>
              </a:rPr>
              <a:t>。</a:t>
            </a:r>
            <a:endParaRPr lang="en-US" altLang="zh-CN" sz="2000">
              <a:solidFill>
                <a:srgbClr val="0000FF"/>
              </a:solidFill>
              <a:latin typeface="华文细黑" panose="02010600040101010101" pitchFamily="2" charset="-122"/>
              <a:ea typeface="华文细黑" panose="02010600040101010101" pitchFamily="2" charset="-122"/>
            </a:endParaRPr>
          </a:p>
        </p:txBody>
      </p:sp>
      <p:sp>
        <p:nvSpPr>
          <p:cNvPr id="11" name="矩形 10"/>
          <p:cNvSpPr/>
          <p:nvPr/>
        </p:nvSpPr>
        <p:spPr>
          <a:xfrm>
            <a:off x="418067" y="4827129"/>
            <a:ext cx="1133644" cy="400110"/>
          </a:xfrm>
          <a:prstGeom prst="rect">
            <a:avLst/>
          </a:prstGeom>
        </p:spPr>
        <p:txBody>
          <a:bodyPr wrap="none">
            <a:spAutoFit/>
          </a:bodyPr>
          <a:lstStyle/>
          <a:p>
            <a:r>
              <a:rPr lang="en-US" altLang="zh-CN" sz="2000" smtClean="0">
                <a:solidFill>
                  <a:srgbClr val="0000FF"/>
                </a:solidFill>
                <a:latin typeface="华文细黑" panose="02010600040101010101" pitchFamily="2" charset="-122"/>
                <a:ea typeface="华文细黑" panose="02010600040101010101" pitchFamily="2" charset="-122"/>
              </a:rPr>
              <a:t>Browser</a:t>
            </a:r>
            <a:endParaRPr lang="zh-CN" altLang="en-US" sz="2000">
              <a:solidFill>
                <a:srgbClr val="0000FF"/>
              </a:solidFill>
              <a:latin typeface="华文细黑" panose="02010600040101010101" pitchFamily="2" charset="-122"/>
              <a:ea typeface="华文细黑" panose="02010600040101010101" pitchFamily="2" charset="-122"/>
            </a:endParaRPr>
          </a:p>
        </p:txBody>
      </p:sp>
      <p:sp>
        <p:nvSpPr>
          <p:cNvPr id="12" name="矩形 11"/>
          <p:cNvSpPr/>
          <p:nvPr/>
        </p:nvSpPr>
        <p:spPr>
          <a:xfrm>
            <a:off x="310795" y="3190565"/>
            <a:ext cx="2963514" cy="1323439"/>
          </a:xfrm>
          <a:prstGeom prst="rect">
            <a:avLst/>
          </a:prstGeom>
        </p:spPr>
        <p:txBody>
          <a:bodyPr wrap="square">
            <a:spAutoFit/>
          </a:bodyPr>
          <a:lstStyle/>
          <a:p>
            <a:r>
              <a:rPr lang="zh-CN" altLang="en-US" sz="2000" smtClean="0">
                <a:solidFill>
                  <a:srgbClr val="0000FF"/>
                </a:solidFill>
                <a:latin typeface="华文细黑" panose="02010600040101010101" pitchFamily="2" charset="-122"/>
                <a:ea typeface="华文细黑" panose="02010600040101010101" pitchFamily="2" charset="-122"/>
              </a:rPr>
              <a:t>客户端采用</a:t>
            </a:r>
            <a:r>
              <a:rPr lang="en-US" altLang="zh-CN" sz="2000" smtClean="0">
                <a:solidFill>
                  <a:srgbClr val="0000FF"/>
                </a:solidFill>
                <a:latin typeface="华文细黑" panose="02010600040101010101" pitchFamily="2" charset="-122"/>
                <a:ea typeface="华文细黑" panose="02010600040101010101" pitchFamily="2" charset="-122"/>
              </a:rPr>
              <a:t>Browser</a:t>
            </a:r>
            <a:r>
              <a:rPr lang="zh-CN" altLang="en-US" sz="2000" smtClean="0">
                <a:solidFill>
                  <a:srgbClr val="0000FF"/>
                </a:solidFill>
                <a:latin typeface="华文细黑" panose="02010600040101010101" pitchFamily="2" charset="-122"/>
                <a:ea typeface="华文细黑" panose="02010600040101010101" pitchFamily="2" charset="-122"/>
              </a:rPr>
              <a:t>因此没有任何的业务逻辑，换言之该端不可能有任何的编程</a:t>
            </a:r>
            <a:endParaRPr lang="zh-CN" altLang="en-US" sz="2000">
              <a:solidFill>
                <a:srgbClr val="000000"/>
              </a:solidFill>
            </a:endParaRPr>
          </a:p>
        </p:txBody>
      </p:sp>
    </p:spTree>
    <p:extLst>
      <p:ext uri="{BB962C8B-B14F-4D97-AF65-F5344CB8AC3E}">
        <p14:creationId xmlns:p14="http://schemas.microsoft.com/office/powerpoint/2010/main" val="2572776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randombar(horizontal)">
                                      <p:cBhvr>
                                        <p:cTn id="15" dur="500"/>
                                        <p:tgtEl>
                                          <p:spTgt spid="8"/>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randombar(horizont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randombar(horizontal)">
                                      <p:cBhvr>
                                        <p:cTn id="23" dur="500"/>
                                        <p:tgtEl>
                                          <p:spTgt spid="7"/>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randombar(horizontal)">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P spid="1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B/S</a:t>
            </a:r>
            <a:r>
              <a:rPr lang="zh-CN" altLang="en-US" smtClean="0"/>
              <a:t>架构的软件逻辑架构</a:t>
            </a:r>
            <a:endParaRPr lang="zh-CN" altLang="en-US"/>
          </a:p>
        </p:txBody>
      </p:sp>
      <p:graphicFrame>
        <p:nvGraphicFramePr>
          <p:cNvPr id="4" name="Object 3">
            <a:extLst>
              <a:ext uri="{FF2B5EF4-FFF2-40B4-BE49-F238E27FC236}">
                <a16:creationId xmlns="" xmlns:a16="http://schemas.microsoft.com/office/drawing/2014/main" id="{0E5C6354-4167-4BC7-8151-CE3942856674}"/>
              </a:ext>
            </a:extLst>
          </p:cNvPr>
          <p:cNvGraphicFramePr>
            <a:graphicFrameLocks noGrp="1" noChangeAspect="1"/>
          </p:cNvGraphicFramePr>
          <p:nvPr>
            <p:ph idx="1"/>
            <p:extLst/>
          </p:nvPr>
        </p:nvGraphicFramePr>
        <p:xfrm>
          <a:off x="528638" y="1707642"/>
          <a:ext cx="8351837" cy="3459162"/>
        </p:xfrm>
        <a:graphic>
          <a:graphicData uri="http://schemas.openxmlformats.org/presentationml/2006/ole">
            <mc:AlternateContent xmlns:mc="http://schemas.openxmlformats.org/markup-compatibility/2006">
              <mc:Choice xmlns:v="urn:schemas-microsoft-com:vml" Requires="v">
                <p:oleObj spid="_x0000_s9422" name="Visio" r:id="rId3" imgW="8572516" imgH="3550698" progId="Visio.Drawing.11">
                  <p:embed/>
                </p:oleObj>
              </mc:Choice>
              <mc:Fallback>
                <p:oleObj name="Visio" r:id="rId3" imgW="8572516" imgH="3550698" progId="Visio.Drawing.11">
                  <p:embed/>
                  <p:pic>
                    <p:nvPicPr>
                      <p:cNvPr id="0" name=""/>
                      <p:cNvPicPr>
                        <a:picLocks noChangeAspect="1" noChangeArrowheads="1"/>
                      </p:cNvPicPr>
                      <p:nvPr/>
                    </p:nvPicPr>
                    <p:blipFill>
                      <a:blip r:embed="rId4"/>
                      <a:srcRect/>
                      <a:stretch>
                        <a:fillRect/>
                      </a:stretch>
                    </p:blipFill>
                    <p:spPr bwMode="auto">
                      <a:xfrm>
                        <a:off x="528638" y="1707642"/>
                        <a:ext cx="8351837" cy="3459162"/>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199577333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B/S</a:t>
            </a:r>
            <a:r>
              <a:rPr lang="zh-CN" altLang="en-US" smtClean="0"/>
              <a:t>架构的物理、逻辑架构对应</a:t>
            </a:r>
            <a:endParaRPr lang="zh-CN" altLang="en-US"/>
          </a:p>
        </p:txBody>
      </p:sp>
      <p:graphicFrame>
        <p:nvGraphicFramePr>
          <p:cNvPr id="4" name="Object 3">
            <a:extLst>
              <a:ext uri="{FF2B5EF4-FFF2-40B4-BE49-F238E27FC236}">
                <a16:creationId xmlns="" xmlns:a16="http://schemas.microsoft.com/office/drawing/2014/main" id="{0E5C6354-4167-4BC7-8151-CE3942856674}"/>
              </a:ext>
            </a:extLst>
          </p:cNvPr>
          <p:cNvGraphicFramePr>
            <a:graphicFrameLocks noGrp="1" noChangeAspect="1"/>
          </p:cNvGraphicFramePr>
          <p:nvPr>
            <p:ph idx="1"/>
            <p:extLst/>
          </p:nvPr>
        </p:nvGraphicFramePr>
        <p:xfrm>
          <a:off x="1577131" y="4123425"/>
          <a:ext cx="5751392" cy="2018162"/>
        </p:xfrm>
        <a:graphic>
          <a:graphicData uri="http://schemas.openxmlformats.org/presentationml/2006/ole">
            <mc:AlternateContent xmlns:mc="http://schemas.openxmlformats.org/markup-compatibility/2006">
              <mc:Choice xmlns:v="urn:schemas-microsoft-com:vml" Requires="v">
                <p:oleObj spid="_x0000_s10650" name="Visio" r:id="rId3" imgW="8572516" imgH="3550698" progId="Visio.Drawing.11">
                  <p:embed/>
                </p:oleObj>
              </mc:Choice>
              <mc:Fallback>
                <p:oleObj name="Visio" r:id="rId3" imgW="8572516" imgH="3550698" progId="Visio.Drawing.11">
                  <p:embed/>
                  <p:pic>
                    <p:nvPicPr>
                      <p:cNvPr id="0" name=""/>
                      <p:cNvPicPr>
                        <a:picLocks noChangeAspect="1" noChangeArrowheads="1"/>
                      </p:cNvPicPr>
                      <p:nvPr/>
                    </p:nvPicPr>
                    <p:blipFill>
                      <a:blip r:embed="rId4"/>
                      <a:srcRect/>
                      <a:stretch>
                        <a:fillRect/>
                      </a:stretch>
                    </p:blipFill>
                    <p:spPr bwMode="auto">
                      <a:xfrm>
                        <a:off x="1577131" y="4123425"/>
                        <a:ext cx="5751392" cy="2018162"/>
                      </a:xfrm>
                      <a:prstGeom prst="rect">
                        <a:avLst/>
                      </a:prstGeom>
                      <a:noFill/>
                      <a:ln>
                        <a:noFill/>
                      </a:ln>
                      <a:extLst/>
                    </p:spPr>
                  </p:pic>
                </p:oleObj>
              </mc:Fallback>
            </mc:AlternateContent>
          </a:graphicData>
        </a:graphic>
      </p:graphicFrame>
      <p:graphicFrame>
        <p:nvGraphicFramePr>
          <p:cNvPr id="5" name="Object 4">
            <a:extLst>
              <a:ext uri="{FF2B5EF4-FFF2-40B4-BE49-F238E27FC236}">
                <a16:creationId xmlns="" xmlns:a16="http://schemas.microsoft.com/office/drawing/2014/main" id="{3FDB6EC4-ADED-42D0-8912-C335D99E471C}"/>
              </a:ext>
            </a:extLst>
          </p:cNvPr>
          <p:cNvGraphicFramePr>
            <a:graphicFrameLocks noChangeAspect="1"/>
          </p:cNvGraphicFramePr>
          <p:nvPr>
            <p:extLst/>
          </p:nvPr>
        </p:nvGraphicFramePr>
        <p:xfrm>
          <a:off x="1412462" y="1248568"/>
          <a:ext cx="5916061" cy="2751827"/>
        </p:xfrm>
        <a:graphic>
          <a:graphicData uri="http://schemas.openxmlformats.org/presentationml/2006/ole">
            <mc:AlternateContent xmlns:mc="http://schemas.openxmlformats.org/markup-compatibility/2006">
              <mc:Choice xmlns:v="urn:schemas-microsoft-com:vml" Requires="v">
                <p:oleObj spid="_x0000_s10651" r:id="rId5" imgW="3021297" imgH="2315183" progId="Visio.Drawing.6">
                  <p:embed/>
                </p:oleObj>
              </mc:Choice>
              <mc:Fallback>
                <p:oleObj r:id="rId5" imgW="3021297" imgH="2315183" progId="Visio.Drawing.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2462" y="1248568"/>
                        <a:ext cx="5916061" cy="2751827"/>
                      </a:xfrm>
                      <a:prstGeom prst="rect">
                        <a:avLst/>
                      </a:prstGeom>
                      <a:solidFill>
                        <a:schemeClr val="bg1"/>
                      </a:solidFill>
                      <a:ln>
                        <a:noFill/>
                      </a:ln>
                      <a:extLst/>
                    </p:spPr>
                  </p:pic>
                </p:oleObj>
              </mc:Fallback>
            </mc:AlternateContent>
          </a:graphicData>
        </a:graphic>
      </p:graphicFrame>
      <p:cxnSp>
        <p:nvCxnSpPr>
          <p:cNvPr id="7" name="直接连接符 6"/>
          <p:cNvCxnSpPr/>
          <p:nvPr/>
        </p:nvCxnSpPr>
        <p:spPr bwMode="auto">
          <a:xfrm flipH="1">
            <a:off x="2593284" y="1328468"/>
            <a:ext cx="8627" cy="4891177"/>
          </a:xfrm>
          <a:prstGeom prst="line">
            <a:avLst/>
          </a:prstGeom>
          <a:noFill/>
          <a:ln w="19050">
            <a:solidFill>
              <a:srgbClr val="0000FF"/>
            </a:solidFill>
            <a:prstDash val="sysDash"/>
            <a:miter lim="800000"/>
            <a:headEnd/>
            <a:tailEnd type="none" w="med" len="med"/>
          </a:ln>
        </p:spPr>
      </p:cxnSp>
      <p:cxnSp>
        <p:nvCxnSpPr>
          <p:cNvPr id="8" name="直接连接符 7"/>
          <p:cNvCxnSpPr/>
          <p:nvPr/>
        </p:nvCxnSpPr>
        <p:spPr bwMode="auto">
          <a:xfrm flipH="1">
            <a:off x="4015190" y="1248568"/>
            <a:ext cx="8627" cy="4891177"/>
          </a:xfrm>
          <a:prstGeom prst="line">
            <a:avLst/>
          </a:prstGeom>
          <a:noFill/>
          <a:ln w="19050">
            <a:solidFill>
              <a:srgbClr val="0000FF"/>
            </a:solidFill>
            <a:prstDash val="sysDash"/>
            <a:miter lim="800000"/>
            <a:headEnd/>
            <a:tailEnd type="none" w="med" len="med"/>
          </a:ln>
        </p:spPr>
      </p:cxnSp>
      <p:cxnSp>
        <p:nvCxnSpPr>
          <p:cNvPr id="9" name="直接连接符 8"/>
          <p:cNvCxnSpPr/>
          <p:nvPr/>
        </p:nvCxnSpPr>
        <p:spPr bwMode="auto">
          <a:xfrm flipH="1">
            <a:off x="5969757" y="1248567"/>
            <a:ext cx="8627" cy="4891177"/>
          </a:xfrm>
          <a:prstGeom prst="line">
            <a:avLst/>
          </a:prstGeom>
          <a:noFill/>
          <a:ln w="19050">
            <a:solidFill>
              <a:srgbClr val="0000FF"/>
            </a:solidFill>
            <a:prstDash val="sysDash"/>
            <a:miter lim="800000"/>
            <a:headEnd/>
            <a:tailEnd type="none" w="med" len="med"/>
          </a:ln>
        </p:spPr>
      </p:cxnSp>
    </p:spTree>
    <p:extLst>
      <p:ext uri="{BB962C8B-B14F-4D97-AF65-F5344CB8AC3E}">
        <p14:creationId xmlns:p14="http://schemas.microsoft.com/office/powerpoint/2010/main" val="2416353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par>
                                <p:cTn id="11" presetID="14" presetClass="entr" presetSubtype="1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C/S+B/S</a:t>
            </a:r>
            <a:r>
              <a:rPr lang="zh-CN" altLang="en-US"/>
              <a:t>混合模式</a:t>
            </a:r>
          </a:p>
        </p:txBody>
      </p:sp>
      <p:sp>
        <p:nvSpPr>
          <p:cNvPr id="3" name="内容占位符 2"/>
          <p:cNvSpPr>
            <a:spLocks noGrp="1"/>
          </p:cNvSpPr>
          <p:nvPr>
            <p:ph idx="1"/>
          </p:nvPr>
        </p:nvSpPr>
        <p:spPr/>
        <p:txBody>
          <a:bodyPr/>
          <a:lstStyle/>
          <a:p>
            <a:r>
              <a:rPr lang="zh-CN" altLang="en-US" sz="2400"/>
              <a:t>为了克服</a:t>
            </a:r>
            <a:r>
              <a:rPr lang="en-US" altLang="zh-CN" sz="2400"/>
              <a:t>C/S</a:t>
            </a:r>
            <a:r>
              <a:rPr lang="zh-CN" altLang="en-US" sz="2400"/>
              <a:t>与</a:t>
            </a:r>
            <a:r>
              <a:rPr lang="en-US" altLang="zh-CN" sz="2400"/>
              <a:t>B/S</a:t>
            </a:r>
            <a:r>
              <a:rPr lang="zh-CN" altLang="en-US" sz="2400"/>
              <a:t>各自的缺点，发挥各自的优点，在实际应用中，通常将二者结合</a:t>
            </a:r>
            <a:r>
              <a:rPr lang="zh-CN" altLang="en-US" sz="2400" smtClean="0"/>
              <a:t>起来</a:t>
            </a:r>
            <a:r>
              <a:rPr lang="en-US" altLang="zh-CN" sz="2400" smtClean="0"/>
              <a:t>.</a:t>
            </a:r>
            <a:endParaRPr lang="zh-CN" altLang="en-US" sz="2400"/>
          </a:p>
          <a:p>
            <a:r>
              <a:rPr lang="zh-CN" altLang="en-US" sz="2400"/>
              <a:t>企业内部用户通过局域网直接访问数据库服务器</a:t>
            </a:r>
          </a:p>
          <a:p>
            <a:pPr lvl="1"/>
            <a:r>
              <a:rPr lang="en-US" altLang="zh-CN" sz="2000"/>
              <a:t>C/S</a:t>
            </a:r>
            <a:r>
              <a:rPr lang="zh-CN" altLang="en-US" sz="2000"/>
              <a:t>结构；</a:t>
            </a:r>
          </a:p>
          <a:p>
            <a:pPr lvl="1"/>
            <a:r>
              <a:rPr lang="zh-CN" altLang="en-US" sz="2000"/>
              <a:t>交互性增强；</a:t>
            </a:r>
          </a:p>
          <a:p>
            <a:pPr lvl="1"/>
            <a:r>
              <a:rPr lang="zh-CN" altLang="en-US" sz="2000"/>
              <a:t>数据查询与修改的响应速度高；</a:t>
            </a:r>
          </a:p>
          <a:p>
            <a:r>
              <a:rPr lang="zh-CN" altLang="en-US" sz="2400"/>
              <a:t>企业外部用户通过</a:t>
            </a:r>
            <a:r>
              <a:rPr lang="en-US" altLang="zh-CN" sz="2400"/>
              <a:t>Internet</a:t>
            </a:r>
            <a:r>
              <a:rPr lang="zh-CN" altLang="en-US" sz="2400"/>
              <a:t>访问</a:t>
            </a:r>
            <a:r>
              <a:rPr lang="en-US" altLang="zh-CN" sz="2400"/>
              <a:t>Web</a:t>
            </a:r>
            <a:r>
              <a:rPr lang="zh-CN" altLang="en-US" sz="2400"/>
              <a:t>服务器</a:t>
            </a:r>
            <a:r>
              <a:rPr lang="en-US" altLang="zh-CN" sz="2400"/>
              <a:t>/</a:t>
            </a:r>
            <a:r>
              <a:rPr lang="zh-CN" altLang="en-US" sz="2400"/>
              <a:t>应用服务器</a:t>
            </a:r>
          </a:p>
          <a:p>
            <a:pPr lvl="1"/>
            <a:r>
              <a:rPr lang="en-US" altLang="zh-CN" sz="2000"/>
              <a:t>B/S</a:t>
            </a:r>
            <a:r>
              <a:rPr lang="zh-CN" altLang="en-US" sz="2000"/>
              <a:t>结构；</a:t>
            </a:r>
          </a:p>
          <a:p>
            <a:pPr lvl="1"/>
            <a:r>
              <a:rPr lang="zh-CN" altLang="en-US" sz="2000"/>
              <a:t>用户不直接访问数据，数据安全；</a:t>
            </a:r>
          </a:p>
          <a:p>
            <a:endParaRPr lang="zh-CN" altLang="en-US" sz="2400"/>
          </a:p>
        </p:txBody>
      </p:sp>
    </p:spTree>
    <p:extLst>
      <p:ext uri="{BB962C8B-B14F-4D97-AF65-F5344CB8AC3E}">
        <p14:creationId xmlns:p14="http://schemas.microsoft.com/office/powerpoint/2010/main" val="174600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8" dur="500"/>
                                        <p:tgtEl>
                                          <p:spTgt spid="3">
                                            <p:txEl>
                                              <p:pRg st="3" end="3"/>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1" dur="500"/>
                                        <p:tgtEl>
                                          <p:spTgt spid="3">
                                            <p:txEl>
                                              <p:pRg st="4" end="4"/>
                                            </p:txEl>
                                          </p:spTgt>
                                        </p:tgtEl>
                                      </p:cBhvr>
                                    </p:animEffect>
                                  </p:childTnLst>
                                </p:cTn>
                              </p:par>
                              <p:par>
                                <p:cTn id="22" presetID="14" presetClass="exit" presetSubtype="10" fill="hold" nodeType="withEffect">
                                  <p:stCondLst>
                                    <p:cond delay="0"/>
                                  </p:stCondLst>
                                  <p:childTnLst>
                                    <p:animEffect transition="out" filter="randombar(horizontal)">
                                      <p:cBhvr>
                                        <p:cTn id="23" dur="500"/>
                                        <p:tgtEl>
                                          <p:spTgt spid="3">
                                            <p:txEl>
                                              <p:pRg st="0" end="0"/>
                                            </p:txEl>
                                          </p:spTgt>
                                        </p:tgtEl>
                                      </p:cBhvr>
                                    </p:animEffect>
                                    <p:set>
                                      <p:cBhvr>
                                        <p:cTn id="24"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9" dur="500"/>
                                        <p:tgtEl>
                                          <p:spTgt spid="3">
                                            <p:txEl>
                                              <p:pRg st="5" end="5"/>
                                            </p:txEl>
                                          </p:spTgt>
                                        </p:tgtEl>
                                      </p:cBhvr>
                                    </p:animEffect>
                                  </p:childTnLst>
                                </p:cTn>
                              </p:par>
                              <p:par>
                                <p:cTn id="30" presetID="14" presetClass="entr" presetSubtype="10" fill="hold"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2" dur="500"/>
                                        <p:tgtEl>
                                          <p:spTgt spid="3">
                                            <p:txEl>
                                              <p:pRg st="6" end="6"/>
                                            </p:txEl>
                                          </p:spTgt>
                                        </p:tgtEl>
                                      </p:cBhvr>
                                    </p:animEffect>
                                  </p:childTnLst>
                                </p:cTn>
                              </p:par>
                              <p:par>
                                <p:cTn id="33" presetID="14" presetClass="entr" presetSubtype="10"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randombar(horizontal)">
                                      <p:cBhvr>
                                        <p:cTn id="35" dur="500"/>
                                        <p:tgtEl>
                                          <p:spTgt spid="3">
                                            <p:txEl>
                                              <p:pRg st="7" end="7"/>
                                            </p:txEl>
                                          </p:spTgt>
                                        </p:tgtEl>
                                      </p:cBhvr>
                                    </p:animEffect>
                                  </p:childTnLst>
                                </p:cTn>
                              </p:par>
                              <p:par>
                                <p:cTn id="36" presetID="14" presetClass="exit" presetSubtype="10" fill="hold" nodeType="withEffect">
                                  <p:stCondLst>
                                    <p:cond delay="0"/>
                                  </p:stCondLst>
                                  <p:childTnLst>
                                    <p:animEffect transition="out" filter="randombar(horizontal)">
                                      <p:cBhvr>
                                        <p:cTn id="37" dur="500"/>
                                        <p:tgtEl>
                                          <p:spTgt spid="3">
                                            <p:txEl>
                                              <p:pRg st="1" end="1"/>
                                            </p:txEl>
                                          </p:spTgt>
                                        </p:tgtEl>
                                      </p:cBhvr>
                                    </p:animEffect>
                                    <p:set>
                                      <p:cBhvr>
                                        <p:cTn id="38" dur="1" fill="hold">
                                          <p:stCondLst>
                                            <p:cond delay="499"/>
                                          </p:stCondLst>
                                        </p:cTn>
                                        <p:tgtEl>
                                          <p:spTgt spid="3">
                                            <p:txEl>
                                              <p:pRg st="1" end="1"/>
                                            </p:txEl>
                                          </p:spTgt>
                                        </p:tgtEl>
                                        <p:attrNameLst>
                                          <p:attrName>style.visibility</p:attrName>
                                        </p:attrNameLst>
                                      </p:cBhvr>
                                      <p:to>
                                        <p:strVal val="hidden"/>
                                      </p:to>
                                    </p:set>
                                  </p:childTnLst>
                                </p:cTn>
                              </p:par>
                              <p:par>
                                <p:cTn id="39" presetID="14" presetClass="exit" presetSubtype="10" fill="hold" nodeType="withEffect">
                                  <p:stCondLst>
                                    <p:cond delay="0"/>
                                  </p:stCondLst>
                                  <p:childTnLst>
                                    <p:animEffect transition="out" filter="randombar(horizontal)">
                                      <p:cBhvr>
                                        <p:cTn id="40" dur="500"/>
                                        <p:tgtEl>
                                          <p:spTgt spid="3">
                                            <p:txEl>
                                              <p:pRg st="2" end="2"/>
                                            </p:txEl>
                                          </p:spTgt>
                                        </p:tgtEl>
                                      </p:cBhvr>
                                    </p:animEffect>
                                    <p:set>
                                      <p:cBhvr>
                                        <p:cTn id="41" dur="1" fill="hold">
                                          <p:stCondLst>
                                            <p:cond delay="499"/>
                                          </p:stCondLst>
                                        </p:cTn>
                                        <p:tgtEl>
                                          <p:spTgt spid="3">
                                            <p:txEl>
                                              <p:pRg st="2" end="2"/>
                                            </p:txEl>
                                          </p:spTgt>
                                        </p:tgtEl>
                                        <p:attrNameLst>
                                          <p:attrName>style.visibility</p:attrName>
                                        </p:attrNameLst>
                                      </p:cBhvr>
                                      <p:to>
                                        <p:strVal val="hidden"/>
                                      </p:to>
                                    </p:set>
                                  </p:childTnLst>
                                </p:cTn>
                              </p:par>
                              <p:par>
                                <p:cTn id="42" presetID="14" presetClass="exit" presetSubtype="10" fill="hold" nodeType="withEffect">
                                  <p:stCondLst>
                                    <p:cond delay="0"/>
                                  </p:stCondLst>
                                  <p:childTnLst>
                                    <p:animEffect transition="out" filter="randombar(horizontal)">
                                      <p:cBhvr>
                                        <p:cTn id="43" dur="500"/>
                                        <p:tgtEl>
                                          <p:spTgt spid="3">
                                            <p:txEl>
                                              <p:pRg st="3" end="3"/>
                                            </p:txEl>
                                          </p:spTgt>
                                        </p:tgtEl>
                                      </p:cBhvr>
                                    </p:animEffect>
                                    <p:set>
                                      <p:cBhvr>
                                        <p:cTn id="44" dur="1" fill="hold">
                                          <p:stCondLst>
                                            <p:cond delay="499"/>
                                          </p:stCondLst>
                                        </p:cTn>
                                        <p:tgtEl>
                                          <p:spTgt spid="3">
                                            <p:txEl>
                                              <p:pRg st="3" end="3"/>
                                            </p:txEl>
                                          </p:spTgt>
                                        </p:tgtEl>
                                        <p:attrNameLst>
                                          <p:attrName>style.visibility</p:attrName>
                                        </p:attrNameLst>
                                      </p:cBhvr>
                                      <p:to>
                                        <p:strVal val="hidden"/>
                                      </p:to>
                                    </p:set>
                                  </p:childTnLst>
                                </p:cTn>
                              </p:par>
                              <p:par>
                                <p:cTn id="45" presetID="14" presetClass="exit" presetSubtype="10" fill="hold" nodeType="withEffect">
                                  <p:stCondLst>
                                    <p:cond delay="0"/>
                                  </p:stCondLst>
                                  <p:childTnLst>
                                    <p:animEffect transition="out" filter="randombar(horizontal)">
                                      <p:cBhvr>
                                        <p:cTn id="46" dur="500"/>
                                        <p:tgtEl>
                                          <p:spTgt spid="3">
                                            <p:txEl>
                                              <p:pRg st="4" end="4"/>
                                            </p:txEl>
                                          </p:spTgt>
                                        </p:tgtEl>
                                      </p:cBhvr>
                                    </p:animEffect>
                                    <p:set>
                                      <p:cBhvr>
                                        <p:cTn id="47" dur="1" fill="hold">
                                          <p:stCondLst>
                                            <p:cond delay="499"/>
                                          </p:stCondLst>
                                        </p:cTn>
                                        <p:tgtEl>
                                          <p:spTgt spid="3">
                                            <p:txEl>
                                              <p:pRg st="4" end="4"/>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12"/>
          <p:cNvSpPr>
            <a:spLocks noGrp="1" noChangeArrowheads="1"/>
          </p:cNvSpPr>
          <p:nvPr>
            <p:ph type="title" idx="4294967295"/>
          </p:nvPr>
        </p:nvSpPr>
        <p:spPr>
          <a:xfrm>
            <a:off x="0" y="333375"/>
            <a:ext cx="8643938" cy="792163"/>
          </a:xfrm>
        </p:spPr>
        <p:txBody>
          <a:bodyPr/>
          <a:lstStyle/>
          <a:p>
            <a:pPr eaLnBrk="1" hangingPunct="1"/>
            <a:r>
              <a:rPr lang="zh-CN" altLang="en-US" b="0"/>
              <a:t>本章内容</a:t>
            </a:r>
          </a:p>
        </p:txBody>
      </p:sp>
      <p:sp>
        <p:nvSpPr>
          <p:cNvPr id="67" name="Rectangle 13"/>
          <p:cNvSpPr>
            <a:spLocks noChangeArrowheads="1"/>
          </p:cNvSpPr>
          <p:nvPr/>
        </p:nvSpPr>
        <p:spPr bwMode="auto">
          <a:xfrm>
            <a:off x="5949364" y="3742050"/>
            <a:ext cx="1800000" cy="900113"/>
          </a:xfrm>
          <a:prstGeom prst="rect">
            <a:avLst/>
          </a:prstGeom>
          <a:solidFill>
            <a:srgbClr val="FFFFFF"/>
          </a:solidFill>
          <a:ln w="9525" algn="ctr">
            <a:solidFill>
              <a:srgbClr val="000000"/>
            </a:solidFill>
            <a:miter lim="800000"/>
            <a:headEnd/>
            <a:tailEnd/>
          </a:ln>
        </p:spPr>
        <p:txBody>
          <a:bodyPr anchor="ctr"/>
          <a:lstStyle>
            <a:lvl1pPr>
              <a:spcBef>
                <a:spcPct val="20000"/>
              </a:spcBef>
              <a:spcAft>
                <a:spcPct val="20000"/>
              </a:spcAft>
              <a:buClr>
                <a:srgbClr val="800000"/>
              </a:buClr>
              <a:buSzPct val="10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Ø"/>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SzPct val="100000"/>
              <a:buFont typeface="宋体" panose="02010600030101010101" pitchFamily="2" charset="-122"/>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SzPct val="10000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9pPr>
          </a:lstStyle>
          <a:p>
            <a:pPr algn="ctr">
              <a:spcBef>
                <a:spcPct val="0"/>
              </a:spcBef>
              <a:spcAft>
                <a:spcPct val="0"/>
              </a:spcAft>
              <a:buClrTx/>
              <a:buFont typeface="Wingdings" panose="05000000000000000000" pitchFamily="2" charset="2"/>
              <a:buNone/>
            </a:pPr>
            <a:r>
              <a:rPr lang="en-US" altLang="zh-CN" sz="1600" b="0" smtClean="0">
                <a:solidFill>
                  <a:srgbClr val="0000FF"/>
                </a:solidFill>
                <a:latin typeface="华文细黑" panose="02010600040101010101" pitchFamily="2" charset="-122"/>
                <a:ea typeface="华文细黑" panose="02010600040101010101" pitchFamily="2" charset="-122"/>
              </a:rPr>
              <a:t>6</a:t>
            </a:r>
            <a:r>
              <a:rPr lang="zh-CN" altLang="en-US" sz="1600" b="0" smtClean="0">
                <a:solidFill>
                  <a:srgbClr val="0000FF"/>
                </a:solidFill>
                <a:latin typeface="华文细黑" panose="02010600040101010101" pitchFamily="2" charset="-122"/>
                <a:ea typeface="华文细黑" panose="02010600040101010101" pitchFamily="2" charset="-122"/>
              </a:rPr>
              <a:t>、软件设计的三种策略</a:t>
            </a:r>
            <a:endParaRPr lang="zh-CN" altLang="en-US" sz="1600" b="0">
              <a:solidFill>
                <a:srgbClr val="0000FF"/>
              </a:solidFill>
              <a:latin typeface="华文细黑" panose="02010600040101010101" pitchFamily="2" charset="-122"/>
              <a:ea typeface="华文细黑" panose="02010600040101010101" pitchFamily="2" charset="-122"/>
            </a:endParaRPr>
          </a:p>
        </p:txBody>
      </p:sp>
      <p:sp>
        <p:nvSpPr>
          <p:cNvPr id="82" name="Rectangle 19"/>
          <p:cNvSpPr>
            <a:spLocks noChangeArrowheads="1"/>
          </p:cNvSpPr>
          <p:nvPr/>
        </p:nvSpPr>
        <p:spPr bwMode="auto">
          <a:xfrm>
            <a:off x="1159374" y="3742048"/>
            <a:ext cx="1800000" cy="900113"/>
          </a:xfrm>
          <a:prstGeom prst="rect">
            <a:avLst/>
          </a:prstGeom>
          <a:solidFill>
            <a:srgbClr val="FFFFFF"/>
          </a:solidFill>
          <a:ln w="9525" algn="ctr">
            <a:solidFill>
              <a:srgbClr val="000000"/>
            </a:solidFill>
            <a:miter lim="800000"/>
            <a:headEnd/>
            <a:tailEnd/>
          </a:ln>
        </p:spPr>
        <p:txBody>
          <a:bodyPr anchor="ctr"/>
          <a:lstStyle>
            <a:lvl1pPr>
              <a:spcBef>
                <a:spcPct val="20000"/>
              </a:spcBef>
              <a:spcAft>
                <a:spcPct val="20000"/>
              </a:spcAft>
              <a:buClr>
                <a:srgbClr val="800000"/>
              </a:buClr>
              <a:buSzPct val="10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Ø"/>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SzPct val="100000"/>
              <a:buFont typeface="宋体" panose="02010600030101010101" pitchFamily="2" charset="-122"/>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SzPct val="10000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9pPr>
          </a:lstStyle>
          <a:p>
            <a:pPr algn="ctr">
              <a:spcBef>
                <a:spcPct val="0"/>
              </a:spcBef>
              <a:spcAft>
                <a:spcPct val="0"/>
              </a:spcAft>
              <a:buClrTx/>
              <a:buFont typeface="Wingdings" panose="05000000000000000000" pitchFamily="2" charset="2"/>
              <a:buNone/>
            </a:pPr>
            <a:r>
              <a:rPr lang="en-US" altLang="zh-CN" sz="1600" b="0" smtClean="0">
                <a:solidFill>
                  <a:srgbClr val="0000FF"/>
                </a:solidFill>
                <a:latin typeface="华文细黑" panose="02010600040101010101" pitchFamily="2" charset="-122"/>
                <a:ea typeface="华文细黑" panose="02010600040101010101" pitchFamily="2" charset="-122"/>
              </a:rPr>
              <a:t>4 </a:t>
            </a:r>
            <a:r>
              <a:rPr lang="zh-CN" altLang="en-US" sz="1600" b="0">
                <a:solidFill>
                  <a:srgbClr val="0000FF"/>
                </a:solidFill>
                <a:latin typeface="华文细黑" panose="02010600040101010101" pitchFamily="2" charset="-122"/>
                <a:ea typeface="华文细黑" panose="02010600040101010101" pitchFamily="2" charset="-122"/>
              </a:rPr>
              <a:t>、软件设计</a:t>
            </a:r>
            <a:r>
              <a:rPr lang="zh-CN" altLang="en-US" sz="1600" b="0" smtClean="0">
                <a:solidFill>
                  <a:srgbClr val="0000FF"/>
                </a:solidFill>
                <a:latin typeface="华文细黑" panose="02010600040101010101" pitchFamily="2" charset="-122"/>
                <a:ea typeface="华文细黑" panose="02010600040101010101" pitchFamily="2" charset="-122"/>
              </a:rPr>
              <a:t>方面</a:t>
            </a:r>
            <a:r>
              <a:rPr lang="zh-CN" altLang="en-US" sz="1600" b="0">
                <a:solidFill>
                  <a:srgbClr val="0000FF"/>
                </a:solidFill>
                <a:latin typeface="华文细黑" panose="02010600040101010101" pitchFamily="2" charset="-122"/>
                <a:ea typeface="华文细黑" panose="02010600040101010101" pitchFamily="2" charset="-122"/>
              </a:rPr>
              <a:t>三</a:t>
            </a:r>
            <a:r>
              <a:rPr lang="zh-CN" altLang="en-US" sz="1600" b="0" smtClean="0">
                <a:solidFill>
                  <a:srgbClr val="0000FF"/>
                </a:solidFill>
                <a:latin typeface="华文细黑" panose="02010600040101010101" pitchFamily="2" charset="-122"/>
                <a:ea typeface="华文细黑" panose="02010600040101010101" pitchFamily="2" charset="-122"/>
              </a:rPr>
              <a:t>：接口设计（略）</a:t>
            </a:r>
            <a:endParaRPr lang="zh-CN" altLang="en-US" sz="1600" b="0">
              <a:solidFill>
                <a:srgbClr val="0000FF"/>
              </a:solidFill>
              <a:latin typeface="华文细黑" panose="02010600040101010101" pitchFamily="2" charset="-122"/>
              <a:ea typeface="华文细黑" panose="02010600040101010101" pitchFamily="2" charset="-122"/>
            </a:endParaRPr>
          </a:p>
        </p:txBody>
      </p:sp>
      <p:sp>
        <p:nvSpPr>
          <p:cNvPr id="13" name="Rectangle 14"/>
          <p:cNvSpPr>
            <a:spLocks noChangeArrowheads="1"/>
          </p:cNvSpPr>
          <p:nvPr/>
        </p:nvSpPr>
        <p:spPr bwMode="auto">
          <a:xfrm>
            <a:off x="5957850" y="2158598"/>
            <a:ext cx="1800000" cy="900113"/>
          </a:xfrm>
          <a:prstGeom prst="rect">
            <a:avLst/>
          </a:prstGeom>
          <a:solidFill>
            <a:srgbClr val="FFFFFF"/>
          </a:solidFill>
          <a:ln w="9525" algn="ctr">
            <a:solidFill>
              <a:srgbClr val="000000"/>
            </a:solidFill>
            <a:miter lim="800000"/>
            <a:headEnd/>
            <a:tailEnd/>
          </a:ln>
        </p:spPr>
        <p:txBody>
          <a:bodyPr anchor="ctr"/>
          <a:lstStyle>
            <a:lvl1pPr>
              <a:spcBef>
                <a:spcPct val="20000"/>
              </a:spcBef>
              <a:spcAft>
                <a:spcPct val="20000"/>
              </a:spcAft>
              <a:buClr>
                <a:srgbClr val="800000"/>
              </a:buClr>
              <a:buSzPct val="10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Ø"/>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SzPct val="100000"/>
              <a:buFont typeface="宋体" panose="02010600030101010101" pitchFamily="2" charset="-122"/>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SzPct val="10000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9pPr>
          </a:lstStyle>
          <a:p>
            <a:pPr algn="ctr">
              <a:spcBef>
                <a:spcPct val="0"/>
              </a:spcBef>
              <a:spcAft>
                <a:spcPct val="0"/>
              </a:spcAft>
              <a:buClrTx/>
              <a:buFont typeface="Wingdings" panose="05000000000000000000" pitchFamily="2" charset="2"/>
              <a:buNone/>
            </a:pPr>
            <a:r>
              <a:rPr lang="en-US" altLang="zh-CN" sz="1600" b="0" smtClean="0">
                <a:solidFill>
                  <a:srgbClr val="0000FF"/>
                </a:solidFill>
                <a:latin typeface="华文细黑" panose="02010600040101010101" pitchFamily="2" charset="-122"/>
                <a:ea typeface="华文细黑" panose="02010600040101010101" pitchFamily="2" charset="-122"/>
              </a:rPr>
              <a:t>3 </a:t>
            </a:r>
            <a:r>
              <a:rPr lang="zh-CN" altLang="en-US" sz="1600" b="0">
                <a:solidFill>
                  <a:srgbClr val="0000FF"/>
                </a:solidFill>
                <a:latin typeface="华文细黑" panose="02010600040101010101" pitchFamily="2" charset="-122"/>
                <a:ea typeface="华文细黑" panose="02010600040101010101" pitchFamily="2" charset="-122"/>
              </a:rPr>
              <a:t>、软件设计</a:t>
            </a:r>
            <a:r>
              <a:rPr lang="zh-CN" altLang="en-US" sz="1600" b="0" smtClean="0">
                <a:solidFill>
                  <a:srgbClr val="0000FF"/>
                </a:solidFill>
                <a:latin typeface="华文细黑" panose="02010600040101010101" pitchFamily="2" charset="-122"/>
                <a:ea typeface="华文细黑" panose="02010600040101010101" pitchFamily="2" charset="-122"/>
              </a:rPr>
              <a:t>方面二：</a:t>
            </a:r>
            <a:r>
              <a:rPr lang="zh-CN" altLang="en-US" sz="1600" b="0">
                <a:solidFill>
                  <a:srgbClr val="0000FF"/>
                </a:solidFill>
                <a:latin typeface="华文细黑" panose="02010600040101010101" pitchFamily="2" charset="-122"/>
                <a:ea typeface="华文细黑" panose="02010600040101010101" pitchFamily="2" charset="-122"/>
              </a:rPr>
              <a:t>数据</a:t>
            </a:r>
            <a:r>
              <a:rPr lang="zh-CN" altLang="en-US" sz="1600" b="0" smtClean="0">
                <a:solidFill>
                  <a:srgbClr val="0000FF"/>
                </a:solidFill>
                <a:latin typeface="华文细黑" panose="02010600040101010101" pitchFamily="2" charset="-122"/>
                <a:ea typeface="华文细黑" panose="02010600040101010101" pitchFamily="2" charset="-122"/>
              </a:rPr>
              <a:t>设计（略）</a:t>
            </a:r>
            <a:endParaRPr lang="zh-CN" altLang="en-US" sz="1600" b="0">
              <a:solidFill>
                <a:srgbClr val="0000FF"/>
              </a:solidFill>
              <a:latin typeface="华文细黑" panose="02010600040101010101" pitchFamily="2" charset="-122"/>
              <a:ea typeface="华文细黑" panose="02010600040101010101" pitchFamily="2" charset="-122"/>
            </a:endParaRPr>
          </a:p>
        </p:txBody>
      </p:sp>
      <p:sp>
        <p:nvSpPr>
          <p:cNvPr id="10" name="Rectangle 13"/>
          <p:cNvSpPr>
            <a:spLocks noChangeArrowheads="1"/>
          </p:cNvSpPr>
          <p:nvPr/>
        </p:nvSpPr>
        <p:spPr bwMode="auto">
          <a:xfrm>
            <a:off x="3558612" y="2164100"/>
            <a:ext cx="1800000" cy="900113"/>
          </a:xfrm>
          <a:prstGeom prst="rect">
            <a:avLst/>
          </a:prstGeom>
          <a:solidFill>
            <a:srgbClr val="FFFFFF"/>
          </a:solidFill>
          <a:ln w="9525" algn="ctr">
            <a:solidFill>
              <a:srgbClr val="000000"/>
            </a:solidFill>
            <a:miter lim="800000"/>
            <a:headEnd/>
            <a:tailEnd/>
          </a:ln>
        </p:spPr>
        <p:txBody>
          <a:bodyPr anchor="ctr"/>
          <a:lstStyle>
            <a:lvl1pPr>
              <a:spcBef>
                <a:spcPct val="20000"/>
              </a:spcBef>
              <a:spcAft>
                <a:spcPct val="20000"/>
              </a:spcAft>
              <a:buClr>
                <a:srgbClr val="800000"/>
              </a:buClr>
              <a:buSzPct val="10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Ø"/>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SzPct val="100000"/>
              <a:buFont typeface="宋体" panose="02010600030101010101" pitchFamily="2" charset="-122"/>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SzPct val="10000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9pPr>
          </a:lstStyle>
          <a:p>
            <a:pPr algn="ctr">
              <a:spcBef>
                <a:spcPct val="0"/>
              </a:spcBef>
              <a:spcAft>
                <a:spcPct val="0"/>
              </a:spcAft>
              <a:buClrTx/>
              <a:buFont typeface="Wingdings" panose="05000000000000000000" pitchFamily="2" charset="2"/>
              <a:buNone/>
            </a:pPr>
            <a:r>
              <a:rPr lang="en-US" altLang="zh-CN" sz="1600" b="0" smtClean="0">
                <a:solidFill>
                  <a:srgbClr val="0000FF"/>
                </a:solidFill>
                <a:latin typeface="华文细黑" panose="02010600040101010101" pitchFamily="2" charset="-122"/>
                <a:ea typeface="华文细黑" panose="02010600040101010101" pitchFamily="2" charset="-122"/>
              </a:rPr>
              <a:t>2</a:t>
            </a:r>
            <a:r>
              <a:rPr lang="zh-CN" altLang="en-US" sz="1600" b="0">
                <a:solidFill>
                  <a:srgbClr val="0000FF"/>
                </a:solidFill>
                <a:latin typeface="华文细黑" panose="02010600040101010101" pitchFamily="2" charset="-122"/>
                <a:ea typeface="华文细黑" panose="02010600040101010101" pitchFamily="2" charset="-122"/>
              </a:rPr>
              <a:t>、软件设计方面一：架构设计</a:t>
            </a:r>
          </a:p>
        </p:txBody>
      </p:sp>
      <p:sp>
        <p:nvSpPr>
          <p:cNvPr id="8" name="Rectangle 19"/>
          <p:cNvSpPr>
            <a:spLocks noChangeArrowheads="1"/>
          </p:cNvSpPr>
          <p:nvPr/>
        </p:nvSpPr>
        <p:spPr bwMode="auto">
          <a:xfrm>
            <a:off x="3558612" y="3742049"/>
            <a:ext cx="1800000" cy="900113"/>
          </a:xfrm>
          <a:prstGeom prst="rect">
            <a:avLst/>
          </a:prstGeom>
          <a:solidFill>
            <a:srgbClr val="FFFFFF"/>
          </a:solidFill>
          <a:ln w="9525" algn="ctr">
            <a:solidFill>
              <a:srgbClr val="000000"/>
            </a:solidFill>
            <a:miter lim="800000"/>
            <a:headEnd/>
            <a:tailEnd/>
          </a:ln>
        </p:spPr>
        <p:txBody>
          <a:bodyPr anchor="ctr"/>
          <a:lstStyle>
            <a:lvl1pPr>
              <a:spcBef>
                <a:spcPct val="20000"/>
              </a:spcBef>
              <a:spcAft>
                <a:spcPct val="20000"/>
              </a:spcAft>
              <a:buClr>
                <a:srgbClr val="800000"/>
              </a:buClr>
              <a:buSzPct val="10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Ø"/>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SzPct val="100000"/>
              <a:buFont typeface="宋体" panose="02010600030101010101" pitchFamily="2" charset="-122"/>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SzPct val="10000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9pPr>
          </a:lstStyle>
          <a:p>
            <a:pPr algn="ctr">
              <a:spcBef>
                <a:spcPct val="0"/>
              </a:spcBef>
              <a:spcAft>
                <a:spcPct val="0"/>
              </a:spcAft>
              <a:buClrTx/>
              <a:buNone/>
            </a:pPr>
            <a:r>
              <a:rPr lang="en-US" altLang="zh-CN" sz="1600" b="0" smtClean="0">
                <a:solidFill>
                  <a:srgbClr val="0000FF"/>
                </a:solidFill>
                <a:latin typeface="华文细黑" panose="02010600040101010101" pitchFamily="2" charset="-122"/>
                <a:ea typeface="华文细黑" panose="02010600040101010101" pitchFamily="2" charset="-122"/>
              </a:rPr>
              <a:t>5 </a:t>
            </a:r>
            <a:r>
              <a:rPr lang="zh-CN" altLang="en-US" sz="1600" b="0">
                <a:solidFill>
                  <a:srgbClr val="0000FF"/>
                </a:solidFill>
                <a:latin typeface="华文细黑" panose="02010600040101010101" pitchFamily="2" charset="-122"/>
                <a:ea typeface="华文细黑" panose="02010600040101010101" pitchFamily="2" charset="-122"/>
              </a:rPr>
              <a:t>、软件设计</a:t>
            </a:r>
            <a:r>
              <a:rPr lang="zh-CN" altLang="en-US" sz="1600" b="0" smtClean="0">
                <a:solidFill>
                  <a:srgbClr val="0000FF"/>
                </a:solidFill>
                <a:latin typeface="华文细黑" panose="02010600040101010101" pitchFamily="2" charset="-122"/>
                <a:ea typeface="华文细黑" panose="02010600040101010101" pitchFamily="2" charset="-122"/>
              </a:rPr>
              <a:t>方面四：模块</a:t>
            </a:r>
            <a:r>
              <a:rPr lang="en-US" altLang="zh-CN" sz="1600" b="0" smtClean="0">
                <a:solidFill>
                  <a:srgbClr val="0000FF"/>
                </a:solidFill>
                <a:latin typeface="华文细黑" panose="02010600040101010101" pitchFamily="2" charset="-122"/>
                <a:ea typeface="华文细黑" panose="02010600040101010101" pitchFamily="2" charset="-122"/>
              </a:rPr>
              <a:t>/</a:t>
            </a:r>
            <a:r>
              <a:rPr lang="zh-CN" altLang="en-US" sz="1600" b="0" smtClean="0">
                <a:solidFill>
                  <a:srgbClr val="0000FF"/>
                </a:solidFill>
                <a:latin typeface="华文细黑" panose="02010600040101010101" pitchFamily="2" charset="-122"/>
                <a:ea typeface="华文细黑" panose="02010600040101010101" pitchFamily="2" charset="-122"/>
              </a:rPr>
              <a:t>对象设计</a:t>
            </a:r>
            <a:endParaRPr lang="zh-CN" altLang="en-US" sz="1600" b="0">
              <a:solidFill>
                <a:srgbClr val="0000FF"/>
              </a:solidFill>
              <a:latin typeface="华文细黑" panose="02010600040101010101" pitchFamily="2" charset="-122"/>
              <a:ea typeface="华文细黑" panose="02010600040101010101" pitchFamily="2" charset="-122"/>
            </a:endParaRPr>
          </a:p>
        </p:txBody>
      </p:sp>
      <p:cxnSp>
        <p:nvCxnSpPr>
          <p:cNvPr id="3" name="直接箭头连接符 2"/>
          <p:cNvCxnSpPr>
            <a:stCxn id="10" idx="3"/>
            <a:endCxn id="13" idx="1"/>
          </p:cNvCxnSpPr>
          <p:nvPr/>
        </p:nvCxnSpPr>
        <p:spPr bwMode="auto">
          <a:xfrm flipV="1">
            <a:off x="5358612" y="2608655"/>
            <a:ext cx="599238" cy="5502"/>
          </a:xfrm>
          <a:prstGeom prst="straightConnector1">
            <a:avLst/>
          </a:prstGeom>
          <a:noFill/>
          <a:ln w="9525">
            <a:solidFill>
              <a:schemeClr val="tx1"/>
            </a:solidFill>
            <a:miter lim="800000"/>
            <a:headEnd/>
            <a:tailEnd type="triangle"/>
          </a:ln>
        </p:spPr>
      </p:cxnSp>
      <p:cxnSp>
        <p:nvCxnSpPr>
          <p:cNvPr id="7" name="肘形连接符 6"/>
          <p:cNvCxnSpPr>
            <a:stCxn id="82" idx="3"/>
            <a:endCxn id="8" idx="1"/>
          </p:cNvCxnSpPr>
          <p:nvPr/>
        </p:nvCxnSpPr>
        <p:spPr bwMode="auto">
          <a:xfrm>
            <a:off x="2959374" y="4192105"/>
            <a:ext cx="599238" cy="1"/>
          </a:xfrm>
          <a:prstGeom prst="bentConnector3">
            <a:avLst>
              <a:gd name="adj1" fmla="val 50000"/>
            </a:avLst>
          </a:prstGeom>
          <a:noFill/>
          <a:ln w="9525">
            <a:solidFill>
              <a:schemeClr val="tx1"/>
            </a:solidFill>
            <a:miter lim="800000"/>
            <a:headEnd/>
            <a:tailEnd type="triangle"/>
          </a:ln>
        </p:spPr>
      </p:cxnSp>
      <p:cxnSp>
        <p:nvCxnSpPr>
          <p:cNvPr id="11" name="直接箭头连接符 10"/>
          <p:cNvCxnSpPr>
            <a:stCxn id="8" idx="3"/>
            <a:endCxn id="67" idx="1"/>
          </p:cNvCxnSpPr>
          <p:nvPr/>
        </p:nvCxnSpPr>
        <p:spPr bwMode="auto">
          <a:xfrm>
            <a:off x="5358612" y="4192106"/>
            <a:ext cx="590752" cy="1"/>
          </a:xfrm>
          <a:prstGeom prst="straightConnector1">
            <a:avLst/>
          </a:prstGeom>
          <a:noFill/>
          <a:ln w="9525">
            <a:solidFill>
              <a:schemeClr val="tx1"/>
            </a:solidFill>
            <a:miter lim="800000"/>
            <a:headEnd/>
            <a:tailEnd type="triangle"/>
          </a:ln>
        </p:spPr>
      </p:cxnSp>
      <p:sp>
        <p:nvSpPr>
          <p:cNvPr id="20" name="Rectangle 13"/>
          <p:cNvSpPr>
            <a:spLocks noChangeArrowheads="1"/>
          </p:cNvSpPr>
          <p:nvPr/>
        </p:nvSpPr>
        <p:spPr bwMode="auto">
          <a:xfrm>
            <a:off x="1159374" y="2166850"/>
            <a:ext cx="1800000" cy="900113"/>
          </a:xfrm>
          <a:prstGeom prst="rect">
            <a:avLst/>
          </a:prstGeom>
          <a:solidFill>
            <a:srgbClr val="FFFFFF"/>
          </a:solidFill>
          <a:ln w="9525" algn="ctr">
            <a:solidFill>
              <a:srgbClr val="000000"/>
            </a:solidFill>
            <a:miter lim="800000"/>
            <a:headEnd/>
            <a:tailEnd/>
          </a:ln>
        </p:spPr>
        <p:txBody>
          <a:bodyPr anchor="ctr"/>
          <a:lstStyle>
            <a:lvl1pPr>
              <a:spcBef>
                <a:spcPct val="20000"/>
              </a:spcBef>
              <a:spcAft>
                <a:spcPct val="20000"/>
              </a:spcAft>
              <a:buClr>
                <a:srgbClr val="800000"/>
              </a:buClr>
              <a:buSzPct val="10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Ø"/>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SzPct val="100000"/>
              <a:buFont typeface="宋体" panose="02010600030101010101" pitchFamily="2" charset="-122"/>
              <a:buChar char="–"/>
              <a:defRPr sz="2000" b="1">
                <a:solidFill>
                  <a:schemeClr val="tx1"/>
                </a:solidFill>
                <a:latin typeface="Arial" panose="020B0604020202020204" pitchFamily="34" charset="0"/>
                <a:ea typeface="宋体" panose="02010600030101010101" pitchFamily="2" charset="-122"/>
              </a:defRPr>
            </a:lvl3pPr>
            <a:lvl4pPr marL="1600200" indent="-228600">
              <a:spcBef>
                <a:spcPct val="20000"/>
              </a:spcBef>
              <a:buSzPct val="10000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100000"/>
              <a:buFont typeface="Wingdings" panose="05000000000000000000" pitchFamily="2" charset="2"/>
              <a:buChar char="ü"/>
              <a:defRPr sz="2000" b="1">
                <a:solidFill>
                  <a:schemeClr val="tx1"/>
                </a:solidFill>
                <a:latin typeface="Arial" panose="020B0604020202020204" pitchFamily="34" charset="0"/>
                <a:ea typeface="宋体" panose="02010600030101010101" pitchFamily="2" charset="-122"/>
              </a:defRPr>
            </a:lvl9pPr>
          </a:lstStyle>
          <a:p>
            <a:pPr algn="ctr">
              <a:spcBef>
                <a:spcPct val="0"/>
              </a:spcBef>
              <a:spcAft>
                <a:spcPct val="0"/>
              </a:spcAft>
              <a:buClrTx/>
              <a:buFont typeface="Wingdings" panose="05000000000000000000" pitchFamily="2" charset="2"/>
              <a:buNone/>
            </a:pPr>
            <a:r>
              <a:rPr lang="en-US" altLang="zh-CN" sz="1600" b="0" smtClean="0">
                <a:solidFill>
                  <a:srgbClr val="0000FF"/>
                </a:solidFill>
                <a:latin typeface="华文细黑" panose="02010600040101010101" pitchFamily="2" charset="-122"/>
                <a:ea typeface="华文细黑" panose="02010600040101010101" pitchFamily="2" charset="-122"/>
              </a:rPr>
              <a:t>1</a:t>
            </a:r>
            <a:r>
              <a:rPr lang="zh-CN" altLang="en-US" sz="1600" b="0" smtClean="0">
                <a:solidFill>
                  <a:srgbClr val="0000FF"/>
                </a:solidFill>
                <a:latin typeface="华文细黑" panose="02010600040101010101" pitchFamily="2" charset="-122"/>
                <a:ea typeface="华文细黑" panose="02010600040101010101" pitchFamily="2" charset="-122"/>
              </a:rPr>
              <a:t>、软件设计的四个方面</a:t>
            </a:r>
            <a:endParaRPr lang="zh-CN" altLang="en-US" sz="1600" b="0">
              <a:solidFill>
                <a:srgbClr val="0000FF"/>
              </a:solidFill>
              <a:latin typeface="华文细黑" panose="02010600040101010101" pitchFamily="2" charset="-122"/>
              <a:ea typeface="华文细黑" panose="02010600040101010101" pitchFamily="2" charset="-122"/>
            </a:endParaRPr>
          </a:p>
        </p:txBody>
      </p:sp>
      <p:cxnSp>
        <p:nvCxnSpPr>
          <p:cNvPr id="24" name="直接箭头连接符 23"/>
          <p:cNvCxnSpPr>
            <a:stCxn id="20" idx="3"/>
            <a:endCxn id="10" idx="1"/>
          </p:cNvCxnSpPr>
          <p:nvPr/>
        </p:nvCxnSpPr>
        <p:spPr bwMode="auto">
          <a:xfrm flipV="1">
            <a:off x="2959374" y="2614157"/>
            <a:ext cx="599238" cy="2750"/>
          </a:xfrm>
          <a:prstGeom prst="straightConnector1">
            <a:avLst/>
          </a:prstGeom>
          <a:noFill/>
          <a:ln w="9525">
            <a:solidFill>
              <a:schemeClr val="tx1"/>
            </a:solidFill>
            <a:miter lim="800000"/>
            <a:headEnd/>
            <a:tailEnd type="triangle"/>
          </a:ln>
        </p:spPr>
      </p:cxnSp>
      <p:cxnSp>
        <p:nvCxnSpPr>
          <p:cNvPr id="26" name="肘形连接符 25"/>
          <p:cNvCxnSpPr>
            <a:stCxn id="13" idx="3"/>
            <a:endCxn id="82" idx="0"/>
          </p:cNvCxnSpPr>
          <p:nvPr/>
        </p:nvCxnSpPr>
        <p:spPr bwMode="auto">
          <a:xfrm flipH="1">
            <a:off x="2059374" y="2608655"/>
            <a:ext cx="5698476" cy="1133393"/>
          </a:xfrm>
          <a:prstGeom prst="bentConnector4">
            <a:avLst>
              <a:gd name="adj1" fmla="val -4012"/>
              <a:gd name="adj2" fmla="val 69854"/>
            </a:avLst>
          </a:prstGeom>
          <a:noFill/>
          <a:ln w="9525">
            <a:solidFill>
              <a:schemeClr val="tx1"/>
            </a:solidFill>
            <a:miter lim="800000"/>
            <a:headEnd/>
            <a:tailEnd type="triangle"/>
          </a:ln>
        </p:spPr>
      </p:cxnSp>
    </p:spTree>
    <p:extLst>
      <p:ext uri="{BB962C8B-B14F-4D97-AF65-F5344CB8AC3E}">
        <p14:creationId xmlns:p14="http://schemas.microsoft.com/office/powerpoint/2010/main" val="3780762982"/>
      </p:ext>
    </p:extLst>
  </p:cSld>
  <p:clrMapOvr>
    <a:masterClrMapping/>
  </p:clrMapOvr>
  <p:transition>
    <p:cu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遵循</a:t>
            </a:r>
            <a:r>
              <a:rPr lang="zh-CN" altLang="en-US" smtClean="0"/>
              <a:t>“</a:t>
            </a:r>
            <a:r>
              <a:rPr lang="zh-CN" altLang="en-US" smtClean="0">
                <a:solidFill>
                  <a:srgbClr val="00FFCC"/>
                </a:solidFill>
              </a:rPr>
              <a:t>内外</a:t>
            </a:r>
            <a:r>
              <a:rPr lang="zh-CN" altLang="en-US" smtClean="0"/>
              <a:t>有别”</a:t>
            </a:r>
            <a:r>
              <a:rPr lang="zh-CN" altLang="en-US"/>
              <a:t>的</a:t>
            </a:r>
            <a:r>
              <a:rPr lang="zh-CN" altLang="en-US" smtClean="0"/>
              <a:t>原则的</a:t>
            </a:r>
            <a:r>
              <a:rPr lang="en-US" altLang="zh-CN" smtClean="0"/>
              <a:t>C/S+B/S</a:t>
            </a:r>
            <a:r>
              <a:rPr lang="zh-CN" altLang="en-US" smtClean="0"/>
              <a:t>混合架构</a:t>
            </a:r>
            <a:endParaRPr lang="zh-CN" altLang="en-US"/>
          </a:p>
        </p:txBody>
      </p:sp>
      <p:graphicFrame>
        <p:nvGraphicFramePr>
          <p:cNvPr id="4" name="Object 4">
            <a:extLst>
              <a:ext uri="{FF2B5EF4-FFF2-40B4-BE49-F238E27FC236}">
                <a16:creationId xmlns="" xmlns:a16="http://schemas.microsoft.com/office/drawing/2014/main" id="{3092127C-3DB9-4E45-B0B8-EA094C56A96A}"/>
              </a:ext>
            </a:extLst>
          </p:cNvPr>
          <p:cNvGraphicFramePr>
            <a:graphicFrameLocks noChangeAspect="1"/>
          </p:cNvGraphicFramePr>
          <p:nvPr>
            <p:extLst>
              <p:ext uri="{D42A27DB-BD31-4B8C-83A1-F6EECF244321}">
                <p14:modId xmlns:p14="http://schemas.microsoft.com/office/powerpoint/2010/main" val="1085725411"/>
              </p:ext>
            </p:extLst>
          </p:nvPr>
        </p:nvGraphicFramePr>
        <p:xfrm>
          <a:off x="1052422" y="1613135"/>
          <a:ext cx="7323827" cy="4433976"/>
        </p:xfrm>
        <a:graphic>
          <a:graphicData uri="http://schemas.openxmlformats.org/presentationml/2006/ole">
            <mc:AlternateContent xmlns:mc="http://schemas.openxmlformats.org/markup-compatibility/2006">
              <mc:Choice xmlns:v="urn:schemas-microsoft-com:vml" Requires="v">
                <p:oleObj spid="_x0000_s11470" name="Visio" r:id="rId3" imgW="3506535" imgH="2609302" progId="Visio.Drawing.11">
                  <p:embed/>
                </p:oleObj>
              </mc:Choice>
              <mc:Fallback>
                <p:oleObj name="Visio" r:id="rId3" imgW="3506535" imgH="260930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2422" y="1613135"/>
                        <a:ext cx="7323827" cy="4433976"/>
                      </a:xfrm>
                      <a:prstGeom prst="rect">
                        <a:avLst/>
                      </a:prstGeom>
                      <a:solidFill>
                        <a:schemeClr val="bg1"/>
                      </a:solidFill>
                      <a:ln>
                        <a:noFill/>
                      </a:ln>
                      <a:extLst/>
                    </p:spPr>
                  </p:pic>
                </p:oleObj>
              </mc:Fallback>
            </mc:AlternateContent>
          </a:graphicData>
        </a:graphic>
      </p:graphicFrame>
      <p:sp>
        <p:nvSpPr>
          <p:cNvPr id="5" name="矩形 4"/>
          <p:cNvSpPr/>
          <p:nvPr/>
        </p:nvSpPr>
        <p:spPr>
          <a:xfrm>
            <a:off x="418067" y="2031703"/>
            <a:ext cx="1133644" cy="400110"/>
          </a:xfrm>
          <a:prstGeom prst="rect">
            <a:avLst/>
          </a:prstGeom>
        </p:spPr>
        <p:txBody>
          <a:bodyPr wrap="none">
            <a:spAutoFit/>
          </a:bodyPr>
          <a:lstStyle/>
          <a:p>
            <a:r>
              <a:rPr lang="en-US" altLang="zh-CN" sz="2000" smtClean="0">
                <a:solidFill>
                  <a:srgbClr val="0000FF"/>
                </a:solidFill>
                <a:latin typeface="华文细黑" panose="02010600040101010101" pitchFamily="2" charset="-122"/>
                <a:ea typeface="华文细黑" panose="02010600040101010101" pitchFamily="2" charset="-122"/>
              </a:rPr>
              <a:t>Browser</a:t>
            </a:r>
          </a:p>
        </p:txBody>
      </p:sp>
      <p:sp>
        <p:nvSpPr>
          <p:cNvPr id="6" name="矩形 5"/>
          <p:cNvSpPr/>
          <p:nvPr/>
        </p:nvSpPr>
        <p:spPr>
          <a:xfrm>
            <a:off x="418066" y="3460791"/>
            <a:ext cx="1133644" cy="400110"/>
          </a:xfrm>
          <a:prstGeom prst="rect">
            <a:avLst/>
          </a:prstGeom>
        </p:spPr>
        <p:txBody>
          <a:bodyPr wrap="none">
            <a:spAutoFit/>
          </a:bodyPr>
          <a:lstStyle/>
          <a:p>
            <a:r>
              <a:rPr lang="en-US" altLang="zh-CN" sz="2000" smtClean="0">
                <a:solidFill>
                  <a:srgbClr val="0000FF"/>
                </a:solidFill>
                <a:latin typeface="华文细黑" panose="02010600040101010101" pitchFamily="2" charset="-122"/>
                <a:ea typeface="华文细黑" panose="02010600040101010101" pitchFamily="2" charset="-122"/>
              </a:rPr>
              <a:t>Browser</a:t>
            </a:r>
            <a:endParaRPr lang="zh-CN" altLang="en-US" sz="2000">
              <a:solidFill>
                <a:srgbClr val="0000FF"/>
              </a:solidFill>
              <a:latin typeface="华文细黑" panose="02010600040101010101" pitchFamily="2" charset="-122"/>
              <a:ea typeface="华文细黑" panose="02010600040101010101" pitchFamily="2" charset="-122"/>
            </a:endParaRPr>
          </a:p>
        </p:txBody>
      </p:sp>
      <p:sp>
        <p:nvSpPr>
          <p:cNvPr id="7" name="矩形 6"/>
          <p:cNvSpPr/>
          <p:nvPr/>
        </p:nvSpPr>
        <p:spPr>
          <a:xfrm>
            <a:off x="418066" y="4793571"/>
            <a:ext cx="1133644" cy="400110"/>
          </a:xfrm>
          <a:prstGeom prst="rect">
            <a:avLst/>
          </a:prstGeom>
        </p:spPr>
        <p:txBody>
          <a:bodyPr wrap="none">
            <a:spAutoFit/>
          </a:bodyPr>
          <a:lstStyle/>
          <a:p>
            <a:r>
              <a:rPr lang="en-US" altLang="zh-CN" sz="2000" smtClean="0">
                <a:solidFill>
                  <a:srgbClr val="0000FF"/>
                </a:solidFill>
                <a:latin typeface="华文细黑" panose="02010600040101010101" pitchFamily="2" charset="-122"/>
                <a:ea typeface="华文细黑" panose="02010600040101010101" pitchFamily="2" charset="-122"/>
              </a:rPr>
              <a:t>Browser</a:t>
            </a:r>
            <a:endParaRPr lang="zh-CN" altLang="en-US" sz="2000">
              <a:solidFill>
                <a:srgbClr val="0000FF"/>
              </a:solidFill>
              <a:latin typeface="华文细黑" panose="02010600040101010101" pitchFamily="2" charset="-122"/>
              <a:ea typeface="华文细黑" panose="02010600040101010101" pitchFamily="2" charset="-122"/>
            </a:endParaRPr>
          </a:p>
        </p:txBody>
      </p:sp>
      <p:sp>
        <p:nvSpPr>
          <p:cNvPr id="8" name="矩形 7"/>
          <p:cNvSpPr/>
          <p:nvPr/>
        </p:nvSpPr>
        <p:spPr>
          <a:xfrm>
            <a:off x="4194801" y="5862445"/>
            <a:ext cx="906017" cy="400110"/>
          </a:xfrm>
          <a:prstGeom prst="rect">
            <a:avLst/>
          </a:prstGeom>
        </p:spPr>
        <p:txBody>
          <a:bodyPr wrap="none">
            <a:spAutoFit/>
          </a:bodyPr>
          <a:lstStyle/>
          <a:p>
            <a:r>
              <a:rPr lang="en-US" altLang="zh-CN" sz="2000" smtClean="0">
                <a:solidFill>
                  <a:srgbClr val="0000FF"/>
                </a:solidFill>
                <a:latin typeface="华文细黑" panose="02010600040101010101" pitchFamily="2" charset="-122"/>
                <a:ea typeface="华文细黑" panose="02010600040101010101" pitchFamily="2" charset="-122"/>
              </a:rPr>
              <a:t>Client</a:t>
            </a:r>
            <a:endParaRPr lang="zh-CN" altLang="en-US" sz="2000">
              <a:solidFill>
                <a:srgbClr val="0000FF"/>
              </a:solidFill>
              <a:latin typeface="华文细黑" panose="02010600040101010101" pitchFamily="2" charset="-122"/>
              <a:ea typeface="华文细黑" panose="02010600040101010101" pitchFamily="2" charset="-122"/>
            </a:endParaRPr>
          </a:p>
        </p:txBody>
      </p:sp>
      <p:sp>
        <p:nvSpPr>
          <p:cNvPr id="9" name="矩形 8"/>
          <p:cNvSpPr/>
          <p:nvPr/>
        </p:nvSpPr>
        <p:spPr>
          <a:xfrm>
            <a:off x="6817231" y="5862445"/>
            <a:ext cx="906017" cy="400110"/>
          </a:xfrm>
          <a:prstGeom prst="rect">
            <a:avLst/>
          </a:prstGeom>
        </p:spPr>
        <p:txBody>
          <a:bodyPr wrap="none">
            <a:spAutoFit/>
          </a:bodyPr>
          <a:lstStyle/>
          <a:p>
            <a:r>
              <a:rPr lang="en-US" altLang="zh-CN" sz="2000" smtClean="0">
                <a:solidFill>
                  <a:srgbClr val="0000FF"/>
                </a:solidFill>
                <a:latin typeface="华文细黑" panose="02010600040101010101" pitchFamily="2" charset="-122"/>
                <a:ea typeface="华文细黑" panose="02010600040101010101" pitchFamily="2" charset="-122"/>
              </a:rPr>
              <a:t>Client</a:t>
            </a:r>
            <a:endParaRPr lang="zh-CN" altLang="en-US" sz="2000">
              <a:solidFill>
                <a:srgbClr val="0000FF"/>
              </a:solidFill>
              <a:latin typeface="华文细黑" panose="02010600040101010101" pitchFamily="2" charset="-122"/>
              <a:ea typeface="华文细黑" panose="02010600040101010101" pitchFamily="2" charset="-122"/>
            </a:endParaRPr>
          </a:p>
        </p:txBody>
      </p:sp>
      <p:sp>
        <p:nvSpPr>
          <p:cNvPr id="10" name="矩形 9"/>
          <p:cNvSpPr/>
          <p:nvPr/>
        </p:nvSpPr>
        <p:spPr>
          <a:xfrm>
            <a:off x="4296752" y="1428469"/>
            <a:ext cx="1467068" cy="1015663"/>
          </a:xfrm>
          <a:prstGeom prst="rect">
            <a:avLst/>
          </a:prstGeom>
        </p:spPr>
        <p:txBody>
          <a:bodyPr wrap="none">
            <a:spAutoFit/>
          </a:bodyPr>
          <a:lstStyle/>
          <a:p>
            <a:pPr algn="ctr"/>
            <a:r>
              <a:rPr lang="en-US" altLang="zh-CN" sz="2000" smtClean="0">
                <a:solidFill>
                  <a:srgbClr val="0000FF"/>
                </a:solidFill>
                <a:latin typeface="华文细黑" panose="02010600040101010101" pitchFamily="2" charset="-122"/>
                <a:ea typeface="华文细黑" panose="02010600040101010101" pitchFamily="2" charset="-122"/>
              </a:rPr>
              <a:t>Web</a:t>
            </a:r>
          </a:p>
          <a:p>
            <a:pPr algn="ctr"/>
            <a:r>
              <a:rPr lang="en-US" altLang="zh-CN" sz="2000" smtClean="0">
                <a:solidFill>
                  <a:srgbClr val="0000FF"/>
                </a:solidFill>
                <a:latin typeface="华文细黑" panose="02010600040101010101" pitchFamily="2" charset="-122"/>
                <a:ea typeface="华文细黑" panose="02010600040101010101" pitchFamily="2" charset="-122"/>
              </a:rPr>
              <a:t>Server</a:t>
            </a:r>
          </a:p>
          <a:p>
            <a:pPr algn="ctr"/>
            <a:r>
              <a:rPr lang="zh-CN" altLang="en-US" sz="2000" smtClean="0">
                <a:solidFill>
                  <a:srgbClr val="0000FF"/>
                </a:solidFill>
                <a:latin typeface="华文细黑" panose="02010600040101010101" pitchFamily="2" charset="-122"/>
                <a:ea typeface="华文细黑" panose="02010600040101010101" pitchFamily="2" charset="-122"/>
              </a:rPr>
              <a:t>（表现层）</a:t>
            </a:r>
            <a:endParaRPr lang="zh-CN" altLang="en-US" sz="2000">
              <a:solidFill>
                <a:srgbClr val="0000FF"/>
              </a:solidFill>
              <a:latin typeface="华文细黑" panose="02010600040101010101" pitchFamily="2" charset="-122"/>
              <a:ea typeface="华文细黑" panose="02010600040101010101" pitchFamily="2" charset="-122"/>
            </a:endParaRPr>
          </a:p>
        </p:txBody>
      </p:sp>
      <p:sp>
        <p:nvSpPr>
          <p:cNvPr id="11" name="矩形 10"/>
          <p:cNvSpPr/>
          <p:nvPr/>
        </p:nvSpPr>
        <p:spPr>
          <a:xfrm>
            <a:off x="5341704" y="1428469"/>
            <a:ext cx="1723549" cy="1015663"/>
          </a:xfrm>
          <a:prstGeom prst="rect">
            <a:avLst/>
          </a:prstGeom>
        </p:spPr>
        <p:txBody>
          <a:bodyPr wrap="none">
            <a:spAutoFit/>
          </a:bodyPr>
          <a:lstStyle/>
          <a:p>
            <a:pPr algn="ctr"/>
            <a:r>
              <a:rPr lang="en-US" altLang="zh-CN" sz="2000" smtClean="0">
                <a:solidFill>
                  <a:srgbClr val="0000FF"/>
                </a:solidFill>
                <a:latin typeface="华文细黑" panose="02010600040101010101" pitchFamily="2" charset="-122"/>
                <a:ea typeface="华文细黑" panose="02010600040101010101" pitchFamily="2" charset="-122"/>
              </a:rPr>
              <a:t>Application </a:t>
            </a:r>
          </a:p>
          <a:p>
            <a:pPr algn="ctr"/>
            <a:r>
              <a:rPr lang="en-US" altLang="zh-CN" sz="2000" smtClean="0">
                <a:solidFill>
                  <a:srgbClr val="0000FF"/>
                </a:solidFill>
                <a:latin typeface="华文细黑" panose="02010600040101010101" pitchFamily="2" charset="-122"/>
                <a:ea typeface="华文细黑" panose="02010600040101010101" pitchFamily="2" charset="-122"/>
              </a:rPr>
              <a:t>Server</a:t>
            </a:r>
          </a:p>
          <a:p>
            <a:pPr algn="ctr"/>
            <a:r>
              <a:rPr lang="zh-CN" altLang="en-US" sz="2000" smtClean="0">
                <a:solidFill>
                  <a:srgbClr val="0000FF"/>
                </a:solidFill>
                <a:latin typeface="华文细黑" panose="02010600040101010101" pitchFamily="2" charset="-122"/>
                <a:ea typeface="华文细黑" panose="02010600040101010101" pitchFamily="2" charset="-122"/>
              </a:rPr>
              <a:t>（业务层）</a:t>
            </a:r>
            <a:r>
              <a:rPr lang="en-US" altLang="zh-CN" sz="2000" smtClean="0">
                <a:solidFill>
                  <a:srgbClr val="0000FF"/>
                </a:solidFill>
                <a:latin typeface="华文细黑" panose="02010600040101010101" pitchFamily="2" charset="-122"/>
                <a:ea typeface="华文细黑" panose="02010600040101010101" pitchFamily="2" charset="-122"/>
              </a:rPr>
              <a:t>…</a:t>
            </a:r>
            <a:endParaRPr lang="zh-CN" altLang="en-US" sz="2000">
              <a:solidFill>
                <a:srgbClr val="0000FF"/>
              </a:solidFill>
              <a:latin typeface="华文细黑" panose="02010600040101010101" pitchFamily="2" charset="-122"/>
              <a:ea typeface="华文细黑" panose="02010600040101010101" pitchFamily="2" charset="-122"/>
            </a:endParaRPr>
          </a:p>
        </p:txBody>
      </p:sp>
      <p:sp>
        <p:nvSpPr>
          <p:cNvPr id="12" name="矩形 11"/>
          <p:cNvSpPr/>
          <p:nvPr/>
        </p:nvSpPr>
        <p:spPr>
          <a:xfrm>
            <a:off x="6936722" y="1447470"/>
            <a:ext cx="1491113" cy="1015663"/>
          </a:xfrm>
          <a:prstGeom prst="rect">
            <a:avLst/>
          </a:prstGeom>
        </p:spPr>
        <p:txBody>
          <a:bodyPr wrap="none">
            <a:spAutoFit/>
          </a:bodyPr>
          <a:lstStyle/>
          <a:p>
            <a:pPr algn="ctr"/>
            <a:r>
              <a:rPr lang="en-US" altLang="zh-CN" sz="2000" smtClean="0">
                <a:solidFill>
                  <a:srgbClr val="0000FF"/>
                </a:solidFill>
                <a:latin typeface="华文细黑" panose="02010600040101010101" pitchFamily="2" charset="-122"/>
                <a:ea typeface="华文细黑" panose="02010600040101010101" pitchFamily="2" charset="-122"/>
              </a:rPr>
              <a:t>Database </a:t>
            </a:r>
          </a:p>
          <a:p>
            <a:pPr algn="ctr"/>
            <a:r>
              <a:rPr lang="en-US" altLang="zh-CN" sz="2000" smtClean="0">
                <a:solidFill>
                  <a:srgbClr val="0000FF"/>
                </a:solidFill>
                <a:latin typeface="华文细黑" panose="02010600040101010101" pitchFamily="2" charset="-122"/>
                <a:ea typeface="华文细黑" panose="02010600040101010101" pitchFamily="2" charset="-122"/>
              </a:rPr>
              <a:t>Server</a:t>
            </a:r>
          </a:p>
          <a:p>
            <a:pPr algn="ctr"/>
            <a:r>
              <a:rPr lang="zh-CN" altLang="en-US" sz="2000" smtClean="0">
                <a:solidFill>
                  <a:srgbClr val="0000FF"/>
                </a:solidFill>
                <a:latin typeface="华文细黑" panose="02010600040101010101" pitchFamily="2" charset="-122"/>
                <a:ea typeface="华文细黑" panose="02010600040101010101" pitchFamily="2" charset="-122"/>
              </a:rPr>
              <a:t>（数据层）</a:t>
            </a:r>
            <a:endParaRPr lang="zh-CN" altLang="en-US" sz="2000">
              <a:solidFill>
                <a:srgbClr val="0000FF"/>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4062952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randombar(horizontal)">
                                      <p:cBhvr>
                                        <p:cTn id="15" dur="500"/>
                                        <p:tgtEl>
                                          <p:spTgt spid="6"/>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randombar(horizont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randombar(horizontal)">
                                      <p:cBhvr>
                                        <p:cTn id="23" dur="500"/>
                                        <p:tgtEl>
                                          <p:spTgt spid="10"/>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randombar(horizontal)">
                                      <p:cBhvr>
                                        <p:cTn id="26" dur="500"/>
                                        <p:tgtEl>
                                          <p:spTgt spid="11"/>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randombar(horizontal)">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randombar(horizontal)">
                                      <p:cBhvr>
                                        <p:cTn id="34" dur="500"/>
                                        <p:tgtEl>
                                          <p:spTgt spid="8"/>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randombar(horizontal)">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4">
            <a:extLst>
              <a:ext uri="{FF2B5EF4-FFF2-40B4-BE49-F238E27FC236}">
                <a16:creationId xmlns="" xmlns:a16="http://schemas.microsoft.com/office/drawing/2014/main" id="{94ED5F42-F121-47C9-B5B9-4E6337DF55CF}"/>
              </a:ext>
            </a:extLst>
          </p:cNvPr>
          <p:cNvGraphicFramePr>
            <a:graphicFrameLocks noChangeAspect="1"/>
          </p:cNvGraphicFramePr>
          <p:nvPr>
            <p:extLst/>
          </p:nvPr>
        </p:nvGraphicFramePr>
        <p:xfrm>
          <a:off x="1065448" y="1639388"/>
          <a:ext cx="7297466" cy="4012137"/>
        </p:xfrm>
        <a:graphic>
          <a:graphicData uri="http://schemas.openxmlformats.org/presentationml/2006/ole">
            <mc:AlternateContent xmlns:mc="http://schemas.openxmlformats.org/markup-compatibility/2006">
              <mc:Choice xmlns:v="urn:schemas-microsoft-com:vml" Requires="v">
                <p:oleObj spid="_x0000_s12494" r:id="rId3" imgW="3751443" imgH="2792411" progId="Visio.Drawing.6">
                  <p:embed/>
                </p:oleObj>
              </mc:Choice>
              <mc:Fallback>
                <p:oleObj r:id="rId3" imgW="3751443" imgH="2792411"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5448" y="1639388"/>
                        <a:ext cx="7297466" cy="4012137"/>
                      </a:xfrm>
                      <a:prstGeom prst="rect">
                        <a:avLst/>
                      </a:prstGeom>
                      <a:solidFill>
                        <a:schemeClr val="bg1"/>
                      </a:solidFill>
                      <a:ln>
                        <a:noFill/>
                      </a:ln>
                      <a:extLst/>
                    </p:spPr>
                  </p:pic>
                </p:oleObj>
              </mc:Fallback>
            </mc:AlternateContent>
          </a:graphicData>
        </a:graphic>
      </p:graphicFrame>
      <p:sp>
        <p:nvSpPr>
          <p:cNvPr id="2" name="标题 1"/>
          <p:cNvSpPr>
            <a:spLocks noGrp="1"/>
          </p:cNvSpPr>
          <p:nvPr>
            <p:ph type="title"/>
          </p:nvPr>
        </p:nvSpPr>
        <p:spPr/>
        <p:txBody>
          <a:bodyPr/>
          <a:lstStyle/>
          <a:p>
            <a:r>
              <a:rPr lang="zh-CN" altLang="en-US"/>
              <a:t>遵循“</a:t>
            </a:r>
            <a:r>
              <a:rPr lang="zh-CN" altLang="en-US">
                <a:solidFill>
                  <a:srgbClr val="FF0000"/>
                </a:solidFill>
              </a:rPr>
              <a:t>查改</a:t>
            </a:r>
            <a:r>
              <a:rPr lang="zh-CN" altLang="en-US"/>
              <a:t>有别”的原则的</a:t>
            </a:r>
            <a:r>
              <a:rPr lang="en-US" altLang="zh-CN"/>
              <a:t>C/S+B/S</a:t>
            </a:r>
            <a:r>
              <a:rPr lang="zh-CN" altLang="en-US" smtClean="0"/>
              <a:t>混合架构</a:t>
            </a:r>
            <a:endParaRPr lang="zh-CN" altLang="en-US"/>
          </a:p>
        </p:txBody>
      </p:sp>
      <p:sp>
        <p:nvSpPr>
          <p:cNvPr id="5" name="矩形 4"/>
          <p:cNvSpPr/>
          <p:nvPr/>
        </p:nvSpPr>
        <p:spPr>
          <a:xfrm>
            <a:off x="418067" y="2031703"/>
            <a:ext cx="906017" cy="400110"/>
          </a:xfrm>
          <a:prstGeom prst="rect">
            <a:avLst/>
          </a:prstGeom>
        </p:spPr>
        <p:txBody>
          <a:bodyPr wrap="none">
            <a:spAutoFit/>
          </a:bodyPr>
          <a:lstStyle/>
          <a:p>
            <a:r>
              <a:rPr lang="en-US" altLang="zh-CN" sz="2000" smtClean="0">
                <a:solidFill>
                  <a:srgbClr val="0000FF"/>
                </a:solidFill>
                <a:latin typeface="华文细黑" panose="02010600040101010101" pitchFamily="2" charset="-122"/>
                <a:ea typeface="华文细黑" panose="02010600040101010101" pitchFamily="2" charset="-122"/>
              </a:rPr>
              <a:t>Client</a:t>
            </a:r>
          </a:p>
        </p:txBody>
      </p:sp>
      <p:sp>
        <p:nvSpPr>
          <p:cNvPr id="6" name="矩形 5"/>
          <p:cNvSpPr/>
          <p:nvPr/>
        </p:nvSpPr>
        <p:spPr>
          <a:xfrm>
            <a:off x="418066" y="3460791"/>
            <a:ext cx="1133644" cy="400110"/>
          </a:xfrm>
          <a:prstGeom prst="rect">
            <a:avLst/>
          </a:prstGeom>
        </p:spPr>
        <p:txBody>
          <a:bodyPr wrap="none">
            <a:spAutoFit/>
          </a:bodyPr>
          <a:lstStyle/>
          <a:p>
            <a:r>
              <a:rPr lang="en-US" altLang="zh-CN" sz="2000" smtClean="0">
                <a:solidFill>
                  <a:srgbClr val="3D8B3D"/>
                </a:solidFill>
                <a:latin typeface="华文细黑" panose="02010600040101010101" pitchFamily="2" charset="-122"/>
                <a:ea typeface="华文细黑" panose="02010600040101010101" pitchFamily="2" charset="-122"/>
              </a:rPr>
              <a:t>Browser</a:t>
            </a:r>
            <a:endParaRPr lang="zh-CN" altLang="en-US" sz="2000">
              <a:solidFill>
                <a:srgbClr val="3D8B3D"/>
              </a:solidFill>
              <a:latin typeface="华文细黑" panose="02010600040101010101" pitchFamily="2" charset="-122"/>
              <a:ea typeface="华文细黑" panose="02010600040101010101" pitchFamily="2" charset="-122"/>
            </a:endParaRPr>
          </a:p>
        </p:txBody>
      </p:sp>
      <p:sp>
        <p:nvSpPr>
          <p:cNvPr id="7" name="矩形 6"/>
          <p:cNvSpPr/>
          <p:nvPr/>
        </p:nvSpPr>
        <p:spPr>
          <a:xfrm>
            <a:off x="418066" y="4793571"/>
            <a:ext cx="1133644" cy="400110"/>
          </a:xfrm>
          <a:prstGeom prst="rect">
            <a:avLst/>
          </a:prstGeom>
        </p:spPr>
        <p:txBody>
          <a:bodyPr wrap="none">
            <a:spAutoFit/>
          </a:bodyPr>
          <a:lstStyle/>
          <a:p>
            <a:r>
              <a:rPr lang="en-US" altLang="zh-CN" sz="2000" smtClean="0">
                <a:solidFill>
                  <a:srgbClr val="3D8B3D"/>
                </a:solidFill>
                <a:latin typeface="华文细黑" panose="02010600040101010101" pitchFamily="2" charset="-122"/>
                <a:ea typeface="华文细黑" panose="02010600040101010101" pitchFamily="2" charset="-122"/>
              </a:rPr>
              <a:t>Browser</a:t>
            </a:r>
            <a:endParaRPr lang="zh-CN" altLang="en-US" sz="2000">
              <a:solidFill>
                <a:srgbClr val="3D8B3D"/>
              </a:solidFill>
              <a:latin typeface="华文细黑" panose="02010600040101010101" pitchFamily="2" charset="-122"/>
              <a:ea typeface="华文细黑" panose="02010600040101010101" pitchFamily="2" charset="-122"/>
            </a:endParaRPr>
          </a:p>
        </p:txBody>
      </p:sp>
      <p:sp>
        <p:nvSpPr>
          <p:cNvPr id="8" name="矩形 7"/>
          <p:cNvSpPr/>
          <p:nvPr/>
        </p:nvSpPr>
        <p:spPr>
          <a:xfrm>
            <a:off x="4194801" y="5370752"/>
            <a:ext cx="1133644" cy="400110"/>
          </a:xfrm>
          <a:prstGeom prst="rect">
            <a:avLst/>
          </a:prstGeom>
        </p:spPr>
        <p:txBody>
          <a:bodyPr wrap="none">
            <a:spAutoFit/>
          </a:bodyPr>
          <a:lstStyle/>
          <a:p>
            <a:r>
              <a:rPr lang="en-US" altLang="zh-CN" sz="2000" smtClean="0">
                <a:solidFill>
                  <a:srgbClr val="3D8B3D"/>
                </a:solidFill>
                <a:latin typeface="华文细黑" panose="02010600040101010101" pitchFamily="2" charset="-122"/>
                <a:ea typeface="华文细黑" panose="02010600040101010101" pitchFamily="2" charset="-122"/>
              </a:rPr>
              <a:t>Browser</a:t>
            </a:r>
            <a:endParaRPr lang="zh-CN" altLang="en-US" sz="2000">
              <a:solidFill>
                <a:srgbClr val="3D8B3D"/>
              </a:solidFill>
              <a:latin typeface="华文细黑" panose="02010600040101010101" pitchFamily="2" charset="-122"/>
              <a:ea typeface="华文细黑" panose="02010600040101010101" pitchFamily="2" charset="-122"/>
            </a:endParaRPr>
          </a:p>
        </p:txBody>
      </p:sp>
      <p:sp>
        <p:nvSpPr>
          <p:cNvPr id="9" name="矩形 8"/>
          <p:cNvSpPr/>
          <p:nvPr/>
        </p:nvSpPr>
        <p:spPr>
          <a:xfrm>
            <a:off x="6817231" y="5370752"/>
            <a:ext cx="906017" cy="400110"/>
          </a:xfrm>
          <a:prstGeom prst="rect">
            <a:avLst/>
          </a:prstGeom>
        </p:spPr>
        <p:txBody>
          <a:bodyPr wrap="none">
            <a:spAutoFit/>
          </a:bodyPr>
          <a:lstStyle/>
          <a:p>
            <a:r>
              <a:rPr lang="en-US" altLang="zh-CN" sz="2000" smtClean="0">
                <a:solidFill>
                  <a:srgbClr val="0000FF"/>
                </a:solidFill>
                <a:latin typeface="华文细黑" panose="02010600040101010101" pitchFamily="2" charset="-122"/>
                <a:ea typeface="华文细黑" panose="02010600040101010101" pitchFamily="2" charset="-122"/>
              </a:rPr>
              <a:t>Client</a:t>
            </a:r>
            <a:endParaRPr lang="zh-CN" altLang="en-US" sz="2000">
              <a:solidFill>
                <a:srgbClr val="0000FF"/>
              </a:solidFill>
              <a:latin typeface="华文细黑" panose="02010600040101010101" pitchFamily="2" charset="-122"/>
              <a:ea typeface="华文细黑" panose="02010600040101010101" pitchFamily="2" charset="-122"/>
            </a:endParaRPr>
          </a:p>
        </p:txBody>
      </p:sp>
      <p:sp>
        <p:nvSpPr>
          <p:cNvPr id="3" name="矩形 2"/>
          <p:cNvSpPr/>
          <p:nvPr/>
        </p:nvSpPr>
        <p:spPr>
          <a:xfrm>
            <a:off x="418065" y="1200706"/>
            <a:ext cx="8613787" cy="707886"/>
          </a:xfrm>
          <a:prstGeom prst="rect">
            <a:avLst/>
          </a:prstGeom>
        </p:spPr>
        <p:txBody>
          <a:bodyPr wrap="square">
            <a:spAutoFit/>
          </a:bodyPr>
          <a:lstStyle/>
          <a:p>
            <a:r>
              <a:rPr lang="zh-CN" altLang="en-US" sz="2000">
                <a:solidFill>
                  <a:srgbClr val="0000FF"/>
                </a:solidFill>
                <a:latin typeface="华文细黑" panose="02010600040101010101" pitchFamily="2" charset="-122"/>
                <a:ea typeface="华文细黑" panose="02010600040101010101" pitchFamily="2" charset="-122"/>
              </a:rPr>
              <a:t>不管用户处于企业</a:t>
            </a:r>
            <a:r>
              <a:rPr lang="zh-CN" altLang="en-US" sz="2000" smtClean="0">
                <a:solidFill>
                  <a:srgbClr val="0000FF"/>
                </a:solidFill>
                <a:latin typeface="华文细黑" panose="02010600040101010101" pitchFamily="2" charset="-122"/>
                <a:ea typeface="华文细黑" panose="02010600040101010101" pitchFamily="2" charset="-122"/>
              </a:rPr>
              <a:t>内外，</a:t>
            </a:r>
            <a:r>
              <a:rPr lang="zh-CN" altLang="en-US" sz="2000">
                <a:solidFill>
                  <a:srgbClr val="0000FF"/>
                </a:solidFill>
                <a:latin typeface="华文细黑" panose="02010600040101010101" pitchFamily="2" charset="-122"/>
                <a:ea typeface="华文细黑" panose="02010600040101010101" pitchFamily="2" charset="-122"/>
              </a:rPr>
              <a:t>凡是需要对数据进行更新操作的</a:t>
            </a:r>
            <a:r>
              <a:rPr lang="en-US" altLang="zh-CN" sz="2000">
                <a:solidFill>
                  <a:srgbClr val="0000FF"/>
                </a:solidFill>
                <a:latin typeface="华文细黑" panose="02010600040101010101" pitchFamily="2" charset="-122"/>
                <a:ea typeface="华文细黑" panose="02010600040101010101" pitchFamily="2" charset="-122"/>
              </a:rPr>
              <a:t>(Add, Delete, Update)</a:t>
            </a:r>
            <a:r>
              <a:rPr lang="zh-CN" altLang="en-US" sz="2000">
                <a:solidFill>
                  <a:srgbClr val="0000FF"/>
                </a:solidFill>
                <a:latin typeface="华文细黑" panose="02010600040101010101" pitchFamily="2" charset="-122"/>
                <a:ea typeface="华文细黑" panose="02010600040101010101" pitchFamily="2" charset="-122"/>
              </a:rPr>
              <a:t>，都需要使用</a:t>
            </a:r>
            <a:r>
              <a:rPr lang="en-US" altLang="zh-CN" sz="2000">
                <a:solidFill>
                  <a:srgbClr val="0000FF"/>
                </a:solidFill>
                <a:latin typeface="华文细黑" panose="02010600040101010101" pitchFamily="2" charset="-122"/>
                <a:ea typeface="华文细黑" panose="02010600040101010101" pitchFamily="2" charset="-122"/>
              </a:rPr>
              <a:t>C/S</a:t>
            </a:r>
            <a:r>
              <a:rPr lang="zh-CN" altLang="en-US" sz="2000">
                <a:solidFill>
                  <a:srgbClr val="0000FF"/>
                </a:solidFill>
                <a:latin typeface="华文细黑" panose="02010600040101010101" pitchFamily="2" charset="-122"/>
                <a:ea typeface="华文细黑" panose="02010600040101010101" pitchFamily="2" charset="-122"/>
              </a:rPr>
              <a:t>结构；</a:t>
            </a:r>
          </a:p>
        </p:txBody>
      </p:sp>
      <p:sp>
        <p:nvSpPr>
          <p:cNvPr id="15" name="矩形 14"/>
          <p:cNvSpPr/>
          <p:nvPr/>
        </p:nvSpPr>
        <p:spPr>
          <a:xfrm>
            <a:off x="794953" y="5763917"/>
            <a:ext cx="7527105" cy="369332"/>
          </a:xfrm>
          <a:prstGeom prst="rect">
            <a:avLst/>
          </a:prstGeom>
        </p:spPr>
        <p:txBody>
          <a:bodyPr wrap="square">
            <a:spAutoFit/>
          </a:bodyPr>
          <a:lstStyle/>
          <a:p>
            <a:r>
              <a:rPr lang="zh-CN" altLang="en-US">
                <a:solidFill>
                  <a:srgbClr val="0000FF"/>
                </a:solidFill>
                <a:latin typeface="华文细黑" panose="02010600040101010101" pitchFamily="2" charset="-122"/>
                <a:ea typeface="华文细黑" panose="02010600040101010101" pitchFamily="2" charset="-122"/>
              </a:rPr>
              <a:t>如果只是执行一般的查询与浏览操作</a:t>
            </a:r>
            <a:r>
              <a:rPr lang="en-US" altLang="zh-CN">
                <a:solidFill>
                  <a:srgbClr val="0000FF"/>
                </a:solidFill>
                <a:latin typeface="华文细黑" panose="02010600040101010101" pitchFamily="2" charset="-122"/>
                <a:ea typeface="华文细黑" panose="02010600040101010101" pitchFamily="2" charset="-122"/>
              </a:rPr>
              <a:t>(Read/Query)</a:t>
            </a:r>
            <a:r>
              <a:rPr lang="zh-CN" altLang="en-US">
                <a:solidFill>
                  <a:srgbClr val="0000FF"/>
                </a:solidFill>
                <a:latin typeface="华文细黑" panose="02010600040101010101" pitchFamily="2" charset="-122"/>
                <a:ea typeface="华文细黑" panose="02010600040101010101" pitchFamily="2" charset="-122"/>
              </a:rPr>
              <a:t>，则使用</a:t>
            </a:r>
            <a:r>
              <a:rPr lang="en-US" altLang="zh-CN">
                <a:solidFill>
                  <a:srgbClr val="0000FF"/>
                </a:solidFill>
                <a:latin typeface="华文细黑" panose="02010600040101010101" pitchFamily="2" charset="-122"/>
                <a:ea typeface="华文细黑" panose="02010600040101010101" pitchFamily="2" charset="-122"/>
              </a:rPr>
              <a:t>B/S</a:t>
            </a:r>
            <a:r>
              <a:rPr lang="zh-CN" altLang="en-US">
                <a:solidFill>
                  <a:srgbClr val="0000FF"/>
                </a:solidFill>
                <a:latin typeface="华文细黑" panose="02010600040101010101" pitchFamily="2" charset="-122"/>
                <a:ea typeface="华文细黑" panose="02010600040101010101" pitchFamily="2" charset="-122"/>
              </a:rPr>
              <a:t>结构。</a:t>
            </a:r>
          </a:p>
        </p:txBody>
      </p:sp>
    </p:spTree>
    <p:extLst>
      <p:ext uri="{BB962C8B-B14F-4D97-AF65-F5344CB8AC3E}">
        <p14:creationId xmlns:p14="http://schemas.microsoft.com/office/powerpoint/2010/main" val="2987937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randombar(horizontal)">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randombar(horizontal)">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randombar(horizontal)">
                                      <p:cBhvr>
                                        <p:cTn id="30" dur="500"/>
                                        <p:tgtEl>
                                          <p:spTgt spid="6"/>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randombar(horizontal)">
                                      <p:cBhvr>
                                        <p:cTn id="33" dur="500"/>
                                        <p:tgtEl>
                                          <p:spTgt spid="7"/>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randombar(horizontal)">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3" grpId="0"/>
      <p:bldP spid="1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11.2.6 </a:t>
            </a:r>
            <a:r>
              <a:rPr lang="zh-CN" altLang="en-US" smtClean="0"/>
              <a:t>层次</a:t>
            </a:r>
            <a:r>
              <a:rPr lang="zh-CN" altLang="en-US"/>
              <a:t>风格</a:t>
            </a:r>
            <a:r>
              <a:rPr lang="zh-CN" altLang="en-US" smtClean="0"/>
              <a:t>架构的</a:t>
            </a:r>
            <a:r>
              <a:rPr lang="en-US" altLang="zh-CN" smtClean="0"/>
              <a:t>UML</a:t>
            </a:r>
            <a:r>
              <a:rPr lang="zh-CN" altLang="en-US" smtClean="0"/>
              <a:t>表示</a:t>
            </a:r>
            <a:endParaRPr lang="zh-CN" altLang="en-US"/>
          </a:p>
        </p:txBody>
      </p:sp>
      <p:sp>
        <p:nvSpPr>
          <p:cNvPr id="3" name="内容占位符 2"/>
          <p:cNvSpPr>
            <a:spLocks noGrp="1"/>
          </p:cNvSpPr>
          <p:nvPr>
            <p:ph idx="1"/>
          </p:nvPr>
        </p:nvSpPr>
        <p:spPr/>
        <p:txBody>
          <a:bodyPr/>
          <a:lstStyle/>
          <a:p>
            <a:r>
              <a:rPr lang="zh-CN" altLang="en-US" smtClean="0"/>
              <a:t>如前所说，软件逻辑架构包括</a:t>
            </a:r>
            <a:r>
              <a:rPr lang="zh-CN" altLang="en-US" smtClean="0">
                <a:solidFill>
                  <a:srgbClr val="0000FF"/>
                </a:solidFill>
              </a:rPr>
              <a:t>调用</a:t>
            </a:r>
            <a:r>
              <a:rPr lang="en-US" altLang="zh-CN">
                <a:solidFill>
                  <a:srgbClr val="0000FF"/>
                </a:solidFill>
              </a:rPr>
              <a:t>-</a:t>
            </a:r>
            <a:r>
              <a:rPr lang="zh-CN" altLang="en-US">
                <a:solidFill>
                  <a:srgbClr val="0000FF"/>
                </a:solidFill>
              </a:rPr>
              <a:t>返回</a:t>
            </a:r>
            <a:r>
              <a:rPr lang="zh-CN" altLang="en-US" smtClean="0">
                <a:solidFill>
                  <a:srgbClr val="0000FF"/>
                </a:solidFill>
              </a:rPr>
              <a:t>风格，数据</a:t>
            </a:r>
            <a:r>
              <a:rPr lang="zh-CN" altLang="en-US">
                <a:solidFill>
                  <a:srgbClr val="0000FF"/>
                </a:solidFill>
              </a:rPr>
              <a:t>仓库</a:t>
            </a:r>
            <a:r>
              <a:rPr lang="zh-CN" altLang="en-US" smtClean="0">
                <a:solidFill>
                  <a:srgbClr val="0000FF"/>
                </a:solidFill>
              </a:rPr>
              <a:t>风格，层次风格</a:t>
            </a:r>
            <a:r>
              <a:rPr lang="zh-CN" altLang="en-US" smtClean="0"/>
              <a:t>等，</a:t>
            </a:r>
            <a:r>
              <a:rPr lang="zh-CN" altLang="en-US" smtClean="0">
                <a:solidFill>
                  <a:srgbClr val="FF0000"/>
                </a:solidFill>
              </a:rPr>
              <a:t>层次风格是目前最为常见的</a:t>
            </a:r>
            <a:r>
              <a:rPr lang="zh-CN" altLang="en-US">
                <a:solidFill>
                  <a:srgbClr val="FF0000"/>
                </a:solidFill>
              </a:rPr>
              <a:t>风格</a:t>
            </a:r>
            <a:r>
              <a:rPr lang="zh-CN" altLang="en-US" smtClean="0">
                <a:solidFill>
                  <a:srgbClr val="FF0000"/>
                </a:solidFill>
              </a:rPr>
              <a:t>。</a:t>
            </a:r>
            <a:endParaRPr lang="en-US" altLang="zh-CN" smtClean="0">
              <a:solidFill>
                <a:srgbClr val="FF0000"/>
              </a:solidFill>
            </a:endParaRPr>
          </a:p>
          <a:p>
            <a:r>
              <a:rPr lang="zh-CN" altLang="en-US" smtClean="0"/>
              <a:t>层</a:t>
            </a:r>
            <a:r>
              <a:rPr lang="en-US" altLang="zh-CN"/>
              <a:t>(Layer)</a:t>
            </a:r>
            <a:r>
              <a:rPr lang="zh-CN" altLang="en-US"/>
              <a:t>是对类、包或</a:t>
            </a:r>
            <a:r>
              <a:rPr lang="zh-CN" altLang="en-US" smtClean="0"/>
              <a:t>子系统粗粒度</a:t>
            </a:r>
            <a:r>
              <a:rPr lang="zh-CN" altLang="en-US"/>
              <a:t>的分组，具有对系统主要方面加以内聚的</a:t>
            </a:r>
            <a:r>
              <a:rPr lang="zh-CN" altLang="en-US" smtClean="0"/>
              <a:t>职责；</a:t>
            </a:r>
            <a:endParaRPr lang="en-US" altLang="zh-CN" smtClean="0"/>
          </a:p>
          <a:p>
            <a:endParaRPr lang="zh-CN" altLang="en-US"/>
          </a:p>
        </p:txBody>
      </p:sp>
    </p:spTree>
    <p:extLst>
      <p:ext uri="{BB962C8B-B14F-4D97-AF65-F5344CB8AC3E}">
        <p14:creationId xmlns:p14="http://schemas.microsoft.com/office/powerpoint/2010/main" val="3618718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par>
                                <p:cTn id="13" presetID="14" presetClass="exit" presetSubtype="10" fill="hold" nodeType="withEffect">
                                  <p:stCondLst>
                                    <p:cond delay="0"/>
                                  </p:stCondLst>
                                  <p:childTnLst>
                                    <p:animEffect transition="out" filter="randombar(horizontal)">
                                      <p:cBhvr>
                                        <p:cTn id="14" dur="500"/>
                                        <p:tgtEl>
                                          <p:spTgt spid="3">
                                            <p:txEl>
                                              <p:pRg st="0" end="0"/>
                                            </p:txEl>
                                          </p:spTgt>
                                        </p:tgtEl>
                                      </p:cBhvr>
                                    </p:animEffect>
                                    <p:set>
                                      <p:cBhvr>
                                        <p:cTn id="15"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UML</a:t>
            </a:r>
            <a:r>
              <a:rPr lang="zh-CN" altLang="en-US"/>
              <a:t>包图所表示的</a:t>
            </a:r>
            <a:r>
              <a:rPr lang="zh-CN" altLang="en-US" smtClean="0"/>
              <a:t>层次风格架构</a:t>
            </a:r>
            <a:endParaRPr lang="zh-CN" altLang="en-US"/>
          </a:p>
        </p:txBody>
      </p:sp>
      <p:graphicFrame>
        <p:nvGraphicFramePr>
          <p:cNvPr id="4" name="Object 2"/>
          <p:cNvGraphicFramePr>
            <a:graphicFrameLocks noGrp="1" noChangeAspect="1"/>
          </p:cNvGraphicFramePr>
          <p:nvPr>
            <p:ph idx="1"/>
            <p:extLst/>
          </p:nvPr>
        </p:nvGraphicFramePr>
        <p:xfrm>
          <a:off x="736600" y="1333500"/>
          <a:ext cx="5600421" cy="4748213"/>
        </p:xfrm>
        <a:graphic>
          <a:graphicData uri="http://schemas.openxmlformats.org/presentationml/2006/ole">
            <mc:AlternateContent xmlns:mc="http://schemas.openxmlformats.org/markup-compatibility/2006">
              <mc:Choice xmlns:v="urn:schemas-microsoft-com:vml" Requires="v">
                <p:oleObj spid="_x0000_s13518" r:id="rId3" imgW="3332880" imgH="2826360" progId="Visio.Drawing.11">
                  <p:embed/>
                </p:oleObj>
              </mc:Choice>
              <mc:Fallback>
                <p:oleObj r:id="rId3" imgW="3332880" imgH="2826360" progId="Visio.Drawing.11">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600" y="1333500"/>
                        <a:ext cx="5600421" cy="4748213"/>
                      </a:xfrm>
                      <a:prstGeom prst="rect">
                        <a:avLst/>
                      </a:prstGeom>
                      <a:ln>
                        <a:noFill/>
                      </a:ln>
                      <a:extLst/>
                    </p:spPr>
                  </p:pic>
                </p:oleObj>
              </mc:Fallback>
            </mc:AlternateContent>
          </a:graphicData>
        </a:graphic>
      </p:graphicFrame>
      <p:sp>
        <p:nvSpPr>
          <p:cNvPr id="5" name="矩形 4"/>
          <p:cNvSpPr/>
          <p:nvPr/>
        </p:nvSpPr>
        <p:spPr>
          <a:xfrm>
            <a:off x="6149976" y="1884519"/>
            <a:ext cx="2730499" cy="1569660"/>
          </a:xfrm>
          <a:prstGeom prst="rect">
            <a:avLst/>
          </a:prstGeom>
        </p:spPr>
        <p:txBody>
          <a:bodyPr wrap="square">
            <a:spAutoFit/>
          </a:bodyPr>
          <a:lstStyle/>
          <a:p>
            <a:r>
              <a:rPr lang="en-US" altLang="zh-CN" sz="2400">
                <a:solidFill>
                  <a:srgbClr val="0000FF"/>
                </a:solidFill>
                <a:latin typeface="华文细黑" panose="02010600040101010101" pitchFamily="2" charset="-122"/>
                <a:ea typeface="华文细黑" panose="02010600040101010101" pitchFamily="2" charset="-122"/>
              </a:rPr>
              <a:t>UML</a:t>
            </a:r>
            <a:r>
              <a:rPr lang="zh-CN" altLang="en-US" sz="2400">
                <a:solidFill>
                  <a:srgbClr val="0000FF"/>
                </a:solidFill>
                <a:latin typeface="华文细黑" panose="02010600040101010101" pitchFamily="2" charset="-122"/>
                <a:ea typeface="华文细黑" panose="02010600040101010101" pitchFamily="2" charset="-122"/>
              </a:rPr>
              <a:t>包图通常用于描述系统的逻辑架构</a:t>
            </a:r>
            <a:r>
              <a:rPr lang="en-US" altLang="zh-CN" sz="2400">
                <a:solidFill>
                  <a:srgbClr val="0000FF"/>
                </a:solidFill>
                <a:latin typeface="华文细黑" panose="02010600040101010101" pitchFamily="2" charset="-122"/>
                <a:ea typeface="华文细黑" panose="02010600040101010101" pitchFamily="2" charset="-122"/>
              </a:rPr>
              <a:t>—</a:t>
            </a:r>
            <a:r>
              <a:rPr lang="zh-CN" altLang="en-US" sz="2400">
                <a:solidFill>
                  <a:srgbClr val="0000FF"/>
                </a:solidFill>
                <a:latin typeface="华文细黑" panose="02010600040101010101" pitchFamily="2" charset="-122"/>
                <a:ea typeface="华文细黑" panose="02010600040101010101" pitchFamily="2" charset="-122"/>
              </a:rPr>
              <a:t>层、子系统、包（就</a:t>
            </a:r>
            <a:r>
              <a:rPr lang="en-US" altLang="zh-CN" sz="2400">
                <a:solidFill>
                  <a:srgbClr val="0000FF"/>
                </a:solidFill>
                <a:latin typeface="华文细黑" panose="02010600040101010101" pitchFamily="2" charset="-122"/>
                <a:ea typeface="华文细黑" panose="02010600040101010101" pitchFamily="2" charset="-122"/>
              </a:rPr>
              <a:t>Java</a:t>
            </a:r>
            <a:r>
              <a:rPr lang="zh-CN" altLang="en-US" sz="2400">
                <a:solidFill>
                  <a:srgbClr val="0000FF"/>
                </a:solidFill>
                <a:latin typeface="华文细黑" panose="02010600040101010101" pitchFamily="2" charset="-122"/>
                <a:ea typeface="华文细黑" panose="02010600040101010101" pitchFamily="2" charset="-122"/>
              </a:rPr>
              <a:t>而言</a:t>
            </a:r>
            <a:r>
              <a:rPr lang="zh-CN" altLang="en-US" sz="2400" smtClean="0">
                <a:solidFill>
                  <a:srgbClr val="0000FF"/>
                </a:solidFill>
                <a:latin typeface="华文细黑" panose="02010600040101010101" pitchFamily="2" charset="-122"/>
                <a:ea typeface="华文细黑" panose="02010600040101010101" pitchFamily="2" charset="-122"/>
              </a:rPr>
              <a:t>）</a:t>
            </a:r>
            <a:endParaRPr lang="en-US" altLang="zh-CN" sz="2400" smtClean="0">
              <a:solidFill>
                <a:srgbClr val="0000FF"/>
              </a:solidFill>
              <a:latin typeface="华文细黑" panose="02010600040101010101" pitchFamily="2" charset="-122"/>
              <a:ea typeface="华文细黑" panose="02010600040101010101" pitchFamily="2" charset="-122"/>
            </a:endParaRPr>
          </a:p>
        </p:txBody>
      </p:sp>
      <p:sp>
        <p:nvSpPr>
          <p:cNvPr id="6" name="矩形 5"/>
          <p:cNvSpPr/>
          <p:nvPr/>
        </p:nvSpPr>
        <p:spPr>
          <a:xfrm>
            <a:off x="6149976" y="4593794"/>
            <a:ext cx="2841624" cy="1200329"/>
          </a:xfrm>
          <a:prstGeom prst="rect">
            <a:avLst/>
          </a:prstGeom>
        </p:spPr>
        <p:txBody>
          <a:bodyPr wrap="square">
            <a:spAutoFit/>
          </a:bodyPr>
          <a:lstStyle/>
          <a:p>
            <a:r>
              <a:rPr lang="zh-CN" altLang="en-US" sz="2400">
                <a:solidFill>
                  <a:srgbClr val="0000FF"/>
                </a:solidFill>
                <a:latin typeface="华文细黑" panose="02010600040101010101" pitchFamily="2" charset="-122"/>
                <a:ea typeface="华文细黑" panose="02010600040101010101" pitchFamily="2" charset="-122"/>
              </a:rPr>
              <a:t>层划分原则：较高层调用底层，反之不然</a:t>
            </a:r>
          </a:p>
        </p:txBody>
      </p:sp>
    </p:spTree>
    <p:extLst>
      <p:ext uri="{BB962C8B-B14F-4D97-AF65-F5344CB8AC3E}">
        <p14:creationId xmlns:p14="http://schemas.microsoft.com/office/powerpoint/2010/main" val="283448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垂直方向分层，水平方向分区</a:t>
            </a:r>
            <a:endParaRPr lang="zh-CN" altLang="en-US"/>
          </a:p>
        </p:txBody>
      </p:sp>
      <p:graphicFrame>
        <p:nvGraphicFramePr>
          <p:cNvPr id="4" name="Object 3"/>
          <p:cNvGraphicFramePr>
            <a:graphicFrameLocks noChangeAspect="1"/>
          </p:cNvGraphicFramePr>
          <p:nvPr>
            <p:extLst/>
          </p:nvPr>
        </p:nvGraphicFramePr>
        <p:xfrm>
          <a:off x="236538" y="1697038"/>
          <a:ext cx="8497888" cy="3713162"/>
        </p:xfrm>
        <a:graphic>
          <a:graphicData uri="http://schemas.openxmlformats.org/presentationml/2006/ole">
            <mc:AlternateContent xmlns:mc="http://schemas.openxmlformats.org/markup-compatibility/2006">
              <mc:Choice xmlns:v="urn:schemas-microsoft-com:vml" Requires="v">
                <p:oleObj spid="_x0000_s14542" r:id="rId3" imgW="3742560" imgH="1644480" progId="Visio.Drawing.11">
                  <p:embed/>
                </p:oleObj>
              </mc:Choice>
              <mc:Fallback>
                <p:oleObj r:id="rId3" imgW="3742560" imgH="1644480" progId="Visio.Drawing.11">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538" y="1697038"/>
                        <a:ext cx="8497888" cy="3713162"/>
                      </a:xfrm>
                      <a:prstGeom prst="rect">
                        <a:avLst/>
                      </a:prstGeom>
                      <a:ln>
                        <a:noFill/>
                      </a:ln>
                      <a:extLst/>
                    </p:spPr>
                  </p:pic>
                </p:oleObj>
              </mc:Fallback>
            </mc:AlternateContent>
          </a:graphicData>
        </a:graphic>
      </p:graphicFrame>
    </p:spTree>
    <p:extLst>
      <p:ext uri="{BB962C8B-B14F-4D97-AF65-F5344CB8AC3E}">
        <p14:creationId xmlns:p14="http://schemas.microsoft.com/office/powerpoint/2010/main" val="295920064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准则：内聚职责，使关系分离</a:t>
            </a:r>
          </a:p>
        </p:txBody>
      </p:sp>
      <p:graphicFrame>
        <p:nvGraphicFramePr>
          <p:cNvPr id="4" name="Object 2"/>
          <p:cNvGraphicFramePr>
            <a:graphicFrameLocks noGrp="1" noChangeAspect="1"/>
          </p:cNvGraphicFramePr>
          <p:nvPr>
            <p:ph idx="1"/>
            <p:extLst/>
          </p:nvPr>
        </p:nvGraphicFramePr>
        <p:xfrm>
          <a:off x="736600" y="2086986"/>
          <a:ext cx="4711699" cy="3994727"/>
        </p:xfrm>
        <a:graphic>
          <a:graphicData uri="http://schemas.openxmlformats.org/presentationml/2006/ole">
            <mc:AlternateContent xmlns:mc="http://schemas.openxmlformats.org/markup-compatibility/2006">
              <mc:Choice xmlns:v="urn:schemas-microsoft-com:vml" Requires="v">
                <p:oleObj spid="_x0000_s15566" r:id="rId3" imgW="3332880" imgH="2826360" progId="Visio.Drawing.11">
                  <p:embed/>
                </p:oleObj>
              </mc:Choice>
              <mc:Fallback>
                <p:oleObj r:id="rId3" imgW="3332880" imgH="2826360" progId="Visio.Drawing.11">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600" y="2086986"/>
                        <a:ext cx="4711699" cy="3994727"/>
                      </a:xfrm>
                      <a:prstGeom prst="rect">
                        <a:avLst/>
                      </a:prstGeom>
                      <a:ln>
                        <a:noFill/>
                      </a:ln>
                      <a:extLst/>
                    </p:spPr>
                  </p:pic>
                </p:oleObj>
              </mc:Fallback>
            </mc:AlternateContent>
          </a:graphicData>
        </a:graphic>
      </p:graphicFrame>
      <p:sp>
        <p:nvSpPr>
          <p:cNvPr id="5" name="矩形 4"/>
          <p:cNvSpPr/>
          <p:nvPr/>
        </p:nvSpPr>
        <p:spPr>
          <a:xfrm>
            <a:off x="5217316" y="2237779"/>
            <a:ext cx="3505200" cy="3170099"/>
          </a:xfrm>
          <a:prstGeom prst="rect">
            <a:avLst/>
          </a:prstGeom>
        </p:spPr>
        <p:txBody>
          <a:bodyPr wrap="square">
            <a:spAutoFit/>
          </a:bodyPr>
          <a:lstStyle/>
          <a:p>
            <a:r>
              <a:rPr lang="en-US" altLang="zh-CN" sz="2000" smtClean="0">
                <a:solidFill>
                  <a:srgbClr val="0000FF"/>
                </a:solidFill>
                <a:latin typeface="华文细黑" panose="02010600040101010101" pitchFamily="2" charset="-122"/>
                <a:ea typeface="华文细黑" panose="02010600040101010101" pitchFamily="2" charset="-122"/>
              </a:rPr>
              <a:t>UI</a:t>
            </a:r>
            <a:r>
              <a:rPr lang="zh-CN" altLang="en-US" sz="2000" smtClean="0">
                <a:solidFill>
                  <a:srgbClr val="0000FF"/>
                </a:solidFill>
                <a:latin typeface="华文细黑" panose="02010600040101010101" pitchFamily="2" charset="-122"/>
                <a:ea typeface="华文细黑" panose="02010600040101010101" pitchFamily="2" charset="-122"/>
              </a:rPr>
              <a:t>层应该关注于</a:t>
            </a:r>
            <a:r>
              <a:rPr lang="en-US" altLang="zh-CN" sz="2000" smtClean="0">
                <a:solidFill>
                  <a:srgbClr val="0000FF"/>
                </a:solidFill>
                <a:latin typeface="华文细黑" panose="02010600040101010101" pitchFamily="2" charset="-122"/>
                <a:ea typeface="华文细黑" panose="02010600040101010101" pitchFamily="2" charset="-122"/>
              </a:rPr>
              <a:t>UI</a:t>
            </a:r>
            <a:r>
              <a:rPr lang="zh-CN" altLang="en-US" sz="2000" smtClean="0">
                <a:solidFill>
                  <a:srgbClr val="0000FF"/>
                </a:solidFill>
                <a:latin typeface="华文细黑" panose="02010600040101010101" pitchFamily="2" charset="-122"/>
                <a:ea typeface="华文细黑" panose="02010600040101010101" pitchFamily="2" charset="-122"/>
              </a:rPr>
              <a:t>工作，不应处理业务逻辑。不要</a:t>
            </a:r>
            <a:r>
              <a:rPr lang="zh-CN" altLang="en-US" sz="2000">
                <a:solidFill>
                  <a:srgbClr val="0000FF"/>
                </a:solidFill>
                <a:latin typeface="华文细黑" panose="02010600040101010101" pitchFamily="2" charset="-122"/>
                <a:ea typeface="华文细黑" panose="02010600040101010101" pitchFamily="2" charset="-122"/>
              </a:rPr>
              <a:t>将非</a:t>
            </a:r>
            <a:r>
              <a:rPr lang="en-US" altLang="zh-CN" sz="2000">
                <a:solidFill>
                  <a:srgbClr val="0000FF"/>
                </a:solidFill>
                <a:latin typeface="华文细黑" panose="02010600040101010101" pitchFamily="2" charset="-122"/>
                <a:ea typeface="华文细黑" panose="02010600040101010101" pitchFamily="2" charset="-122"/>
              </a:rPr>
              <a:t>UI</a:t>
            </a:r>
            <a:r>
              <a:rPr lang="zh-CN" altLang="en-US" sz="2000">
                <a:solidFill>
                  <a:srgbClr val="0000FF"/>
                </a:solidFill>
                <a:latin typeface="华文细黑" panose="02010600040101010101" pitchFamily="2" charset="-122"/>
                <a:ea typeface="华文细黑" panose="02010600040101010101" pitchFamily="2" charset="-122"/>
              </a:rPr>
              <a:t>对象直接与</a:t>
            </a:r>
            <a:r>
              <a:rPr lang="en-US" altLang="zh-CN" sz="2000">
                <a:solidFill>
                  <a:srgbClr val="0000FF"/>
                </a:solidFill>
                <a:latin typeface="华文细黑" panose="02010600040101010101" pitchFamily="2" charset="-122"/>
                <a:ea typeface="华文细黑" panose="02010600040101010101" pitchFamily="2" charset="-122"/>
              </a:rPr>
              <a:t>UI</a:t>
            </a:r>
            <a:r>
              <a:rPr lang="zh-CN" altLang="en-US" sz="2000">
                <a:solidFill>
                  <a:srgbClr val="0000FF"/>
                </a:solidFill>
                <a:latin typeface="华文细黑" panose="02010600040101010101" pitchFamily="2" charset="-122"/>
                <a:ea typeface="华文细黑" panose="02010600040101010101" pitchFamily="2" charset="-122"/>
              </a:rPr>
              <a:t>对象连接或耦合</a:t>
            </a:r>
            <a:r>
              <a:rPr lang="zh-CN" altLang="en-US" sz="2000" smtClean="0">
                <a:solidFill>
                  <a:srgbClr val="0000FF"/>
                </a:solidFill>
                <a:latin typeface="华文细黑" panose="02010600040101010101" pitchFamily="2" charset="-122"/>
                <a:ea typeface="华文细黑" panose="02010600040101010101" pitchFamily="2" charset="-122"/>
              </a:rPr>
              <a:t>。</a:t>
            </a:r>
            <a:endParaRPr lang="en-US" altLang="zh-CN" sz="2000" smtClean="0">
              <a:solidFill>
                <a:srgbClr val="0000FF"/>
              </a:solidFill>
              <a:latin typeface="华文细黑" panose="02010600040101010101" pitchFamily="2" charset="-122"/>
              <a:ea typeface="华文细黑" panose="02010600040101010101" pitchFamily="2" charset="-122"/>
            </a:endParaRPr>
          </a:p>
          <a:p>
            <a:endParaRPr lang="en-US" altLang="zh-CN" sz="2000">
              <a:solidFill>
                <a:srgbClr val="0000FF"/>
              </a:solidFill>
              <a:latin typeface="华文细黑" panose="02010600040101010101" pitchFamily="2" charset="-122"/>
              <a:ea typeface="华文细黑" panose="02010600040101010101" pitchFamily="2" charset="-122"/>
            </a:endParaRPr>
          </a:p>
          <a:p>
            <a:r>
              <a:rPr lang="zh-CN" altLang="en-US" sz="2000" smtClean="0">
                <a:solidFill>
                  <a:srgbClr val="0000FF"/>
                </a:solidFill>
                <a:latin typeface="华文细黑" panose="02010600040101010101" pitchFamily="2" charset="-122"/>
                <a:ea typeface="华文细黑" panose="02010600040101010101" pitchFamily="2" charset="-122"/>
              </a:rPr>
              <a:t>如</a:t>
            </a:r>
            <a:r>
              <a:rPr lang="zh-CN" altLang="en-US" sz="2000">
                <a:solidFill>
                  <a:srgbClr val="0000FF"/>
                </a:solidFill>
                <a:latin typeface="华文细黑" panose="02010600040101010101" pitchFamily="2" charset="-122"/>
                <a:ea typeface="华文细黑" panose="02010600040101010101" pitchFamily="2" charset="-122"/>
              </a:rPr>
              <a:t>：不要让</a:t>
            </a:r>
            <a:r>
              <a:rPr lang="en-US" altLang="zh-CN" sz="2000">
                <a:solidFill>
                  <a:srgbClr val="0000FF"/>
                </a:solidFill>
                <a:latin typeface="华文细黑" panose="02010600040101010101" pitchFamily="2" charset="-122"/>
                <a:ea typeface="华文细黑" panose="02010600040101010101" pitchFamily="2" charset="-122"/>
              </a:rPr>
              <a:t>Sale</a:t>
            </a:r>
            <a:r>
              <a:rPr lang="zh-CN" altLang="en-US" sz="2000">
                <a:solidFill>
                  <a:srgbClr val="0000FF"/>
                </a:solidFill>
                <a:latin typeface="华文细黑" panose="02010600040101010101" pitchFamily="2" charset="-122"/>
                <a:ea typeface="华文细黑" panose="02010600040101010101" pitchFamily="2" charset="-122"/>
              </a:rPr>
              <a:t>软件对象引用</a:t>
            </a:r>
            <a:r>
              <a:rPr lang="en-US" altLang="zh-CN" sz="2000">
                <a:solidFill>
                  <a:srgbClr val="0000FF"/>
                </a:solidFill>
                <a:latin typeface="华文细黑" panose="02010600040101010101" pitchFamily="2" charset="-122"/>
                <a:ea typeface="华文细黑" panose="02010600040101010101" pitchFamily="2" charset="-122"/>
              </a:rPr>
              <a:t>Java Swing</a:t>
            </a:r>
            <a:r>
              <a:rPr lang="zh-CN" altLang="en-US" sz="2000">
                <a:solidFill>
                  <a:srgbClr val="0000FF"/>
                </a:solidFill>
                <a:latin typeface="华文细黑" panose="02010600040101010101" pitchFamily="2" charset="-122"/>
                <a:ea typeface="华文细黑" panose="02010600040101010101" pitchFamily="2" charset="-122"/>
              </a:rPr>
              <a:t>窗口对象</a:t>
            </a:r>
          </a:p>
          <a:p>
            <a:endParaRPr lang="en-US" altLang="zh-CN" sz="2000" smtClean="0">
              <a:solidFill>
                <a:srgbClr val="0000FF"/>
              </a:solidFill>
              <a:latin typeface="华文细黑" panose="02010600040101010101" pitchFamily="2" charset="-122"/>
              <a:ea typeface="华文细黑" panose="02010600040101010101" pitchFamily="2" charset="-122"/>
            </a:endParaRPr>
          </a:p>
          <a:p>
            <a:r>
              <a:rPr lang="zh-CN" altLang="en-US" sz="2000" smtClean="0">
                <a:solidFill>
                  <a:srgbClr val="0000FF"/>
                </a:solidFill>
                <a:latin typeface="华文细黑" panose="02010600040101010101" pitchFamily="2" charset="-122"/>
                <a:ea typeface="华文细黑" panose="02010600040101010101" pitchFamily="2" charset="-122"/>
              </a:rPr>
              <a:t>不要</a:t>
            </a:r>
            <a:r>
              <a:rPr lang="zh-CN" altLang="en-US" sz="2000">
                <a:solidFill>
                  <a:srgbClr val="0000FF"/>
                </a:solidFill>
                <a:latin typeface="华文细黑" panose="02010600040101010101" pitchFamily="2" charset="-122"/>
                <a:ea typeface="华文细黑" panose="02010600040101010101" pitchFamily="2" charset="-122"/>
              </a:rPr>
              <a:t>在</a:t>
            </a:r>
            <a:r>
              <a:rPr lang="en-US" altLang="zh-CN" sz="2000">
                <a:solidFill>
                  <a:srgbClr val="0000FF"/>
                </a:solidFill>
                <a:latin typeface="华文细黑" panose="02010600040101010101" pitchFamily="2" charset="-122"/>
                <a:ea typeface="华文细黑" panose="02010600040101010101" pitchFamily="2" charset="-122"/>
              </a:rPr>
              <a:t>UI</a:t>
            </a:r>
            <a:r>
              <a:rPr lang="zh-CN" altLang="en-US" sz="2000">
                <a:solidFill>
                  <a:srgbClr val="0000FF"/>
                </a:solidFill>
                <a:latin typeface="华文细黑" panose="02010600040101010101" pitchFamily="2" charset="-122"/>
                <a:ea typeface="华文细黑" panose="02010600040101010101" pitchFamily="2" charset="-122"/>
              </a:rPr>
              <a:t>对象方法中加入应用逻辑，如：税金计算</a:t>
            </a:r>
          </a:p>
          <a:p>
            <a:endParaRPr lang="zh-CN" altLang="en-US" sz="2000">
              <a:solidFill>
                <a:srgbClr val="0000FF"/>
              </a:solidFill>
              <a:latin typeface="华文细黑" panose="02010600040101010101" pitchFamily="2" charset="-122"/>
              <a:ea typeface="华文细黑" panose="02010600040101010101" pitchFamily="2" charset="-122"/>
            </a:endParaRPr>
          </a:p>
        </p:txBody>
      </p:sp>
      <p:sp>
        <p:nvSpPr>
          <p:cNvPr id="8" name="矩形 7"/>
          <p:cNvSpPr/>
          <p:nvPr/>
        </p:nvSpPr>
        <p:spPr>
          <a:xfrm>
            <a:off x="604832" y="1246747"/>
            <a:ext cx="8275643" cy="830997"/>
          </a:xfrm>
          <a:prstGeom prst="rect">
            <a:avLst/>
          </a:prstGeom>
        </p:spPr>
        <p:txBody>
          <a:bodyPr wrap="square">
            <a:spAutoFit/>
          </a:bodyPr>
          <a:lstStyle/>
          <a:p>
            <a:r>
              <a:rPr lang="zh-CN" altLang="en-US" sz="2400">
                <a:solidFill>
                  <a:srgbClr val="000000"/>
                </a:solidFill>
                <a:latin typeface="华文细黑" panose="02010600040101010101" pitchFamily="2" charset="-122"/>
                <a:ea typeface="华文细黑" panose="02010600040101010101" pitchFamily="2" charset="-122"/>
              </a:rPr>
              <a:t>同一层内的对象在职责上应该具有紧密关联，不同层中对象的职责不应该混淆</a:t>
            </a:r>
          </a:p>
        </p:txBody>
      </p:sp>
    </p:spTree>
    <p:extLst>
      <p:ext uri="{BB962C8B-B14F-4D97-AF65-F5344CB8AC3E}">
        <p14:creationId xmlns:p14="http://schemas.microsoft.com/office/powerpoint/2010/main" val="162670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randombar(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不要混淆逻辑视图与部署视图</a:t>
            </a:r>
          </a:p>
        </p:txBody>
      </p:sp>
      <p:pic>
        <p:nvPicPr>
          <p:cNvPr id="6" name="图片 5"/>
          <p:cNvPicPr>
            <a:picLocks noChangeAspect="1"/>
          </p:cNvPicPr>
          <p:nvPr/>
        </p:nvPicPr>
        <p:blipFill>
          <a:blip r:embed="rId2"/>
          <a:stretch>
            <a:fillRect/>
          </a:stretch>
        </p:blipFill>
        <p:spPr>
          <a:xfrm>
            <a:off x="516461" y="1460500"/>
            <a:ext cx="8084090" cy="4628595"/>
          </a:xfrm>
          <a:prstGeom prst="rect">
            <a:avLst/>
          </a:prstGeom>
        </p:spPr>
      </p:pic>
    </p:spTree>
    <p:extLst>
      <p:ext uri="{BB962C8B-B14F-4D97-AF65-F5344CB8AC3E}">
        <p14:creationId xmlns:p14="http://schemas.microsoft.com/office/powerpoint/2010/main" val="158137946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顺序图、系统操作和层的关系</a:t>
            </a:r>
            <a:endParaRPr lang="zh-CN" altLang="en-US"/>
          </a:p>
        </p:txBody>
      </p:sp>
      <p:pic>
        <p:nvPicPr>
          <p:cNvPr id="5" name="图片 4"/>
          <p:cNvPicPr>
            <a:picLocks noChangeAspect="1"/>
          </p:cNvPicPr>
          <p:nvPr/>
        </p:nvPicPr>
        <p:blipFill>
          <a:blip r:embed="rId2"/>
          <a:stretch>
            <a:fillRect/>
          </a:stretch>
        </p:blipFill>
        <p:spPr>
          <a:xfrm>
            <a:off x="315643" y="1315466"/>
            <a:ext cx="8485725" cy="4793234"/>
          </a:xfrm>
          <a:prstGeom prst="rect">
            <a:avLst/>
          </a:prstGeom>
        </p:spPr>
      </p:pic>
    </p:spTree>
    <p:extLst>
      <p:ext uri="{BB962C8B-B14F-4D97-AF65-F5344CB8AC3E}">
        <p14:creationId xmlns:p14="http://schemas.microsoft.com/office/powerpoint/2010/main" val="167301356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不要</a:t>
            </a:r>
            <a:r>
              <a:rPr lang="zh-CN" altLang="en-US">
                <a:solidFill>
                  <a:srgbClr val="FF0000"/>
                </a:solidFill>
              </a:rPr>
              <a:t>“放之四海而皆准”</a:t>
            </a:r>
            <a:r>
              <a:rPr lang="zh-CN" altLang="en-US"/>
              <a:t>的架构设计</a:t>
            </a:r>
          </a:p>
        </p:txBody>
      </p:sp>
      <p:pic>
        <p:nvPicPr>
          <p:cNvPr id="6" name="Picture 5"/>
          <p:cNvPicPr>
            <a:picLocks noChangeAspect="1" noChangeArrowheads="1"/>
          </p:cNvPicPr>
          <p:nvPr/>
        </p:nvPicPr>
        <p:blipFill>
          <a:blip r:embed="rId2"/>
          <a:srcRect/>
          <a:stretch>
            <a:fillRect/>
          </a:stretch>
        </p:blipFill>
        <p:spPr bwMode="auto">
          <a:xfrm>
            <a:off x="538944" y="1431939"/>
            <a:ext cx="8039124" cy="4572961"/>
          </a:xfrm>
          <a:prstGeom prst="rect">
            <a:avLst/>
          </a:prstGeom>
          <a:noFill/>
          <a:ln w="3175">
            <a:solidFill>
              <a:srgbClr val="3333CC"/>
            </a:solidFill>
            <a:miter lim="800000"/>
            <a:headEnd/>
            <a:tailEnd/>
          </a:ln>
          <a:effectLst/>
        </p:spPr>
      </p:pic>
      <p:sp>
        <p:nvSpPr>
          <p:cNvPr id="7" name="矩形 6"/>
          <p:cNvSpPr/>
          <p:nvPr/>
        </p:nvSpPr>
        <p:spPr>
          <a:xfrm>
            <a:off x="4029068" y="1951034"/>
            <a:ext cx="4357718" cy="707886"/>
          </a:xfrm>
          <a:prstGeom prst="rect">
            <a:avLst/>
          </a:prstGeom>
        </p:spPr>
        <p:txBody>
          <a:bodyPr wrap="square">
            <a:spAutoFit/>
          </a:bodyPr>
          <a:lstStyle/>
          <a:p>
            <a:pPr fontAlgn="base">
              <a:spcBef>
                <a:spcPct val="0"/>
              </a:spcBef>
              <a:spcAft>
                <a:spcPct val="0"/>
              </a:spcAft>
            </a:pPr>
            <a:r>
              <a:rPr lang="zh-CN" altLang="en-US" sz="2000">
                <a:solidFill>
                  <a:srgbClr val="FF0000"/>
                </a:solidFill>
                <a:latin typeface="华文细黑" panose="02010600040101010101" pitchFamily="2" charset="-122"/>
                <a:ea typeface="华文细黑" panose="02010600040101010101" pitchFamily="2" charset="-122"/>
              </a:rPr>
              <a:t>如果用这个图来表示一个具体项目的架构设计，那么就是等于“废话”！</a:t>
            </a:r>
          </a:p>
        </p:txBody>
      </p:sp>
    </p:spTree>
    <p:extLst>
      <p:ext uri="{BB962C8B-B14F-4D97-AF65-F5344CB8AC3E}">
        <p14:creationId xmlns:p14="http://schemas.microsoft.com/office/powerpoint/2010/main" val="3344790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11.2.7 </a:t>
            </a:r>
            <a:r>
              <a:rPr lang="zh-CN" altLang="en-US" smtClean="0"/>
              <a:t>考勤系统的架构设计</a:t>
            </a:r>
            <a:endParaRPr lang="zh-CN" altLang="en-US"/>
          </a:p>
        </p:txBody>
      </p:sp>
      <p:sp>
        <p:nvSpPr>
          <p:cNvPr id="3" name="内容占位符 2"/>
          <p:cNvSpPr>
            <a:spLocks noGrp="1"/>
          </p:cNvSpPr>
          <p:nvPr>
            <p:ph idx="1"/>
          </p:nvPr>
        </p:nvSpPr>
        <p:spPr/>
        <p:txBody>
          <a:bodyPr/>
          <a:lstStyle/>
          <a:p>
            <a:r>
              <a:rPr lang="zh-CN" altLang="en-US" smtClean="0"/>
              <a:t>打卡</a:t>
            </a:r>
            <a:r>
              <a:rPr lang="zh-CN" altLang="en-US"/>
              <a:t>、计算员工薪金等部分方案确定，在本案例中暂不考虑</a:t>
            </a:r>
          </a:p>
          <a:p>
            <a:r>
              <a:rPr lang="zh-CN" altLang="en-US"/>
              <a:t>员工人数约</a:t>
            </a:r>
            <a:r>
              <a:rPr lang="en-US" altLang="zh-CN"/>
              <a:t>100</a:t>
            </a:r>
            <a:r>
              <a:rPr lang="zh-CN" altLang="en-US"/>
              <a:t>人，领导强化考勤系统对员工的外出及请假进行管理</a:t>
            </a:r>
          </a:p>
          <a:p>
            <a:r>
              <a:rPr lang="zh-CN" altLang="en-US"/>
              <a:t>假定我们不太需要考虑进度、成本的限制，我们的目标是做出一个高性价比的设计。</a:t>
            </a:r>
          </a:p>
          <a:p>
            <a:endParaRPr lang="zh-CN" altLang="en-US"/>
          </a:p>
        </p:txBody>
      </p:sp>
    </p:spTree>
    <p:extLst>
      <p:ext uri="{BB962C8B-B14F-4D97-AF65-F5344CB8AC3E}">
        <p14:creationId xmlns:p14="http://schemas.microsoft.com/office/powerpoint/2010/main" val="9599441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sz="3600" smtClean="0"/>
              <a:t>11.1 </a:t>
            </a:r>
            <a:r>
              <a:rPr lang="zh-CN" altLang="en-US" sz="3600" smtClean="0"/>
              <a:t>软件设计的四个方面</a:t>
            </a:r>
            <a:endParaRPr lang="zh-CN" altLang="en-US" sz="3600"/>
          </a:p>
        </p:txBody>
      </p:sp>
      <p:pic>
        <p:nvPicPr>
          <p:cNvPr id="2" name="图片 1"/>
          <p:cNvPicPr>
            <a:picLocks noChangeAspect="1"/>
          </p:cNvPicPr>
          <p:nvPr/>
        </p:nvPicPr>
        <p:blipFill>
          <a:blip r:embed="rId2"/>
          <a:stretch>
            <a:fillRect/>
          </a:stretch>
        </p:blipFill>
        <p:spPr>
          <a:xfrm>
            <a:off x="1838690" y="2583800"/>
            <a:ext cx="5466620" cy="3257603"/>
          </a:xfrm>
          <a:prstGeom prst="rect">
            <a:avLst/>
          </a:prstGeom>
        </p:spPr>
      </p:pic>
    </p:spTree>
    <p:extLst>
      <p:ext uri="{BB962C8B-B14F-4D97-AF65-F5344CB8AC3E}">
        <p14:creationId xmlns:p14="http://schemas.microsoft.com/office/powerpoint/2010/main" val="299286512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srcRect/>
          <a:stretch>
            <a:fillRect/>
          </a:stretch>
        </p:blipFill>
        <p:spPr bwMode="auto">
          <a:xfrm>
            <a:off x="924387" y="1161935"/>
            <a:ext cx="7508413" cy="4845201"/>
          </a:xfrm>
          <a:prstGeom prst="rect">
            <a:avLst/>
          </a:prstGeom>
          <a:noFill/>
          <a:ln w="9525">
            <a:noFill/>
            <a:miter lim="800000"/>
            <a:headEnd/>
            <a:tailEnd/>
          </a:ln>
          <a:effectLst/>
        </p:spPr>
      </p:pic>
      <p:sp>
        <p:nvSpPr>
          <p:cNvPr id="2" name="标题 1"/>
          <p:cNvSpPr>
            <a:spLocks noGrp="1"/>
          </p:cNvSpPr>
          <p:nvPr>
            <p:ph type="title"/>
          </p:nvPr>
        </p:nvSpPr>
        <p:spPr/>
        <p:txBody>
          <a:bodyPr/>
          <a:lstStyle/>
          <a:p>
            <a:r>
              <a:rPr lang="zh-CN" altLang="en-US"/>
              <a:t>考勤系统精简后的用例图</a:t>
            </a:r>
          </a:p>
        </p:txBody>
      </p:sp>
      <p:sp>
        <p:nvSpPr>
          <p:cNvPr id="5" name="矩形 4"/>
          <p:cNvSpPr/>
          <p:nvPr/>
        </p:nvSpPr>
        <p:spPr>
          <a:xfrm>
            <a:off x="2542569" y="5776303"/>
            <a:ext cx="4031873" cy="461665"/>
          </a:xfrm>
          <a:prstGeom prst="rect">
            <a:avLst/>
          </a:prstGeom>
        </p:spPr>
        <p:txBody>
          <a:bodyPr wrap="none">
            <a:spAutoFit/>
          </a:bodyPr>
          <a:lstStyle/>
          <a:p>
            <a:pPr lvl="1" fontAlgn="base">
              <a:spcBef>
                <a:spcPct val="0"/>
              </a:spcBef>
              <a:spcAft>
                <a:spcPct val="0"/>
              </a:spcAft>
            </a:pPr>
            <a:r>
              <a:rPr lang="zh-CN" altLang="en-US" sz="2400">
                <a:solidFill>
                  <a:srgbClr val="0000FF"/>
                </a:solidFill>
                <a:latin typeface="华文细黑" panose="02010600040101010101" pitchFamily="2" charset="-122"/>
                <a:ea typeface="华文细黑" panose="02010600040101010101" pitchFamily="2" charset="-122"/>
              </a:rPr>
              <a:t>简化后的考勤</a:t>
            </a:r>
            <a:r>
              <a:rPr lang="zh-CN" altLang="en-US" sz="2400" smtClean="0">
                <a:solidFill>
                  <a:srgbClr val="0000FF"/>
                </a:solidFill>
                <a:latin typeface="华文细黑" panose="02010600040101010101" pitchFamily="2" charset="-122"/>
                <a:ea typeface="华文细黑" panose="02010600040101010101" pitchFamily="2" charset="-122"/>
              </a:rPr>
              <a:t>系统用</a:t>
            </a:r>
            <a:r>
              <a:rPr lang="zh-CN" altLang="en-US" sz="2400">
                <a:solidFill>
                  <a:srgbClr val="0000FF"/>
                </a:solidFill>
                <a:latin typeface="华文细黑" panose="02010600040101010101" pitchFamily="2" charset="-122"/>
                <a:ea typeface="华文细黑" panose="02010600040101010101" pitchFamily="2" charset="-122"/>
              </a:rPr>
              <a:t>例图</a:t>
            </a:r>
          </a:p>
        </p:txBody>
      </p:sp>
    </p:spTree>
    <p:extLst>
      <p:ext uri="{BB962C8B-B14F-4D97-AF65-F5344CB8AC3E}">
        <p14:creationId xmlns:p14="http://schemas.microsoft.com/office/powerpoint/2010/main" val="150297638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架构设计是考虑“全部需求”后做出来的</a:t>
            </a:r>
          </a:p>
        </p:txBody>
      </p:sp>
      <p:sp>
        <p:nvSpPr>
          <p:cNvPr id="6" name="内容占位符 5"/>
          <p:cNvSpPr>
            <a:spLocks noGrp="1"/>
          </p:cNvSpPr>
          <p:nvPr>
            <p:ph idx="1"/>
          </p:nvPr>
        </p:nvSpPr>
        <p:spPr/>
        <p:txBody>
          <a:bodyPr/>
          <a:lstStyle/>
          <a:p>
            <a:r>
              <a:rPr lang="zh-CN" altLang="en-US" smtClean="0"/>
              <a:t>（</a:t>
            </a:r>
            <a:r>
              <a:rPr lang="en-US" altLang="zh-CN" smtClean="0"/>
              <a:t>1</a:t>
            </a:r>
            <a:r>
              <a:rPr lang="zh-CN" altLang="en-US" smtClean="0"/>
              <a:t>）什么</a:t>
            </a:r>
            <a:r>
              <a:rPr lang="zh-CN" altLang="en-US"/>
              <a:t>人会使用这个系统？</a:t>
            </a:r>
          </a:p>
          <a:p>
            <a:r>
              <a:rPr lang="zh-CN" altLang="en-US" smtClean="0"/>
              <a:t>（</a:t>
            </a:r>
            <a:r>
              <a:rPr lang="en-US" altLang="zh-CN" smtClean="0"/>
              <a:t>2</a:t>
            </a:r>
            <a:r>
              <a:rPr lang="zh-CN" altLang="en-US" smtClean="0"/>
              <a:t>）不同</a:t>
            </a:r>
            <a:r>
              <a:rPr lang="zh-CN" altLang="en-US"/>
              <a:t>的人将会使用这个系统的什么功能？</a:t>
            </a:r>
          </a:p>
          <a:p>
            <a:r>
              <a:rPr lang="zh-CN" altLang="en-US" smtClean="0">
                <a:solidFill>
                  <a:srgbClr val="0000FF"/>
                </a:solidFill>
              </a:rPr>
              <a:t>（</a:t>
            </a:r>
            <a:r>
              <a:rPr lang="en-US" altLang="zh-CN" smtClean="0">
                <a:solidFill>
                  <a:srgbClr val="0000FF"/>
                </a:solidFill>
              </a:rPr>
              <a:t>3</a:t>
            </a:r>
            <a:r>
              <a:rPr lang="zh-CN" altLang="en-US" smtClean="0">
                <a:solidFill>
                  <a:srgbClr val="0000FF"/>
                </a:solidFill>
              </a:rPr>
              <a:t>）还有</a:t>
            </a:r>
            <a:r>
              <a:rPr lang="zh-CN" altLang="en-US">
                <a:solidFill>
                  <a:srgbClr val="0000FF"/>
                </a:solidFill>
              </a:rPr>
              <a:t>哪些不确定或不具体的需求点？</a:t>
            </a:r>
          </a:p>
          <a:p>
            <a:r>
              <a:rPr lang="zh-CN" altLang="en-US" smtClean="0">
                <a:solidFill>
                  <a:srgbClr val="0000FF"/>
                </a:solidFill>
              </a:rPr>
              <a:t>（</a:t>
            </a:r>
            <a:r>
              <a:rPr lang="en-US" altLang="zh-CN" smtClean="0">
                <a:solidFill>
                  <a:srgbClr val="0000FF"/>
                </a:solidFill>
              </a:rPr>
              <a:t>4</a:t>
            </a:r>
            <a:r>
              <a:rPr lang="zh-CN" altLang="en-US" smtClean="0">
                <a:solidFill>
                  <a:srgbClr val="0000FF"/>
                </a:solidFill>
              </a:rPr>
              <a:t>）哪些</a:t>
            </a:r>
            <a:r>
              <a:rPr lang="zh-CN" altLang="en-US">
                <a:solidFill>
                  <a:srgbClr val="0000FF"/>
                </a:solidFill>
              </a:rPr>
              <a:t>需求对技术提出了怎样的要求？</a:t>
            </a:r>
          </a:p>
          <a:p>
            <a:r>
              <a:rPr lang="zh-CN" altLang="en-US" smtClean="0">
                <a:solidFill>
                  <a:srgbClr val="0000FF"/>
                </a:solidFill>
              </a:rPr>
              <a:t>（</a:t>
            </a:r>
            <a:r>
              <a:rPr lang="en-US" altLang="zh-CN" smtClean="0">
                <a:solidFill>
                  <a:srgbClr val="0000FF"/>
                </a:solidFill>
              </a:rPr>
              <a:t>5</a:t>
            </a:r>
            <a:r>
              <a:rPr lang="zh-CN" altLang="en-US" smtClean="0">
                <a:solidFill>
                  <a:srgbClr val="0000FF"/>
                </a:solidFill>
              </a:rPr>
              <a:t>）系统</a:t>
            </a:r>
            <a:r>
              <a:rPr lang="zh-CN" altLang="en-US">
                <a:solidFill>
                  <a:srgbClr val="0000FF"/>
                </a:solidFill>
              </a:rPr>
              <a:t>的大致架构应该如何考虑？</a:t>
            </a:r>
          </a:p>
          <a:p>
            <a:endParaRPr lang="zh-CN" altLang="en-US"/>
          </a:p>
        </p:txBody>
      </p:sp>
    </p:spTree>
    <p:extLst>
      <p:ext uri="{BB962C8B-B14F-4D97-AF65-F5344CB8AC3E}">
        <p14:creationId xmlns:p14="http://schemas.microsoft.com/office/powerpoint/2010/main" val="281625533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不确定的需求点</a:t>
            </a:r>
            <a:r>
              <a:rPr lang="zh-CN" altLang="en-US" smtClean="0"/>
              <a:t>①</a:t>
            </a:r>
            <a:endParaRPr lang="zh-CN" altLang="en-US"/>
          </a:p>
        </p:txBody>
      </p:sp>
      <p:pic>
        <p:nvPicPr>
          <p:cNvPr id="8" name="Picture 2"/>
          <p:cNvPicPr>
            <a:picLocks noChangeAspect="1" noChangeArrowheads="1"/>
          </p:cNvPicPr>
          <p:nvPr/>
        </p:nvPicPr>
        <p:blipFill>
          <a:blip r:embed="rId2"/>
          <a:srcRect/>
          <a:stretch>
            <a:fillRect/>
          </a:stretch>
        </p:blipFill>
        <p:spPr bwMode="auto">
          <a:xfrm>
            <a:off x="584200" y="1125538"/>
            <a:ext cx="7899399" cy="5015522"/>
          </a:xfrm>
          <a:prstGeom prst="rect">
            <a:avLst/>
          </a:prstGeom>
          <a:noFill/>
          <a:ln w="9525">
            <a:noFill/>
            <a:miter lim="800000"/>
            <a:headEnd/>
            <a:tailEnd/>
          </a:ln>
          <a:effectLst/>
        </p:spPr>
      </p:pic>
      <p:sp>
        <p:nvSpPr>
          <p:cNvPr id="9" name="矩形 8"/>
          <p:cNvSpPr/>
          <p:nvPr/>
        </p:nvSpPr>
        <p:spPr bwMode="auto">
          <a:xfrm>
            <a:off x="1727180" y="1324036"/>
            <a:ext cx="3214710" cy="357190"/>
          </a:xfrm>
          <a:prstGeom prst="rect">
            <a:avLst/>
          </a:prstGeom>
          <a:noFill/>
          <a:ln w="31750">
            <a:solidFill>
              <a:srgbClr val="0000FF"/>
            </a:solidFill>
            <a:prstDash val="sysDash"/>
            <a:round/>
            <a:headEnd/>
            <a:tailEnd type="triangle" w="med" len="med"/>
          </a:ln>
        </p:spPr>
        <p:txBody>
          <a:bodyPr wrap="none" rtlCol="0" anchor="ctr">
            <a:noAutofit/>
          </a:bodyPr>
          <a:lstStyle/>
          <a:p>
            <a:pPr algn="ctr" fontAlgn="base">
              <a:spcBef>
                <a:spcPct val="0"/>
              </a:spcBef>
              <a:spcAft>
                <a:spcPct val="0"/>
              </a:spcAft>
            </a:pPr>
            <a:endParaRPr lang="zh-CN" altLang="en-US" sz="2000">
              <a:solidFill>
                <a:srgbClr val="000000"/>
              </a:solidFill>
              <a:latin typeface="Comic Sans MS"/>
              <a:ea typeface="楷体" pitchFamily="49" charset="-122"/>
            </a:endParaRPr>
          </a:p>
        </p:txBody>
      </p:sp>
      <p:sp>
        <p:nvSpPr>
          <p:cNvPr id="10" name="矩形 9"/>
          <p:cNvSpPr/>
          <p:nvPr/>
        </p:nvSpPr>
        <p:spPr bwMode="auto">
          <a:xfrm>
            <a:off x="1554142" y="5475318"/>
            <a:ext cx="3286148" cy="285752"/>
          </a:xfrm>
          <a:prstGeom prst="rect">
            <a:avLst/>
          </a:prstGeom>
          <a:noFill/>
          <a:ln w="31750">
            <a:solidFill>
              <a:srgbClr val="0000FF"/>
            </a:solidFill>
            <a:prstDash val="sysDash"/>
            <a:round/>
            <a:headEnd/>
            <a:tailEnd type="triangle" w="med" len="med"/>
          </a:ln>
        </p:spPr>
        <p:txBody>
          <a:bodyPr wrap="none" rtlCol="0" anchor="ctr">
            <a:noAutofit/>
          </a:bodyPr>
          <a:lstStyle/>
          <a:p>
            <a:pPr algn="ctr" fontAlgn="base">
              <a:spcBef>
                <a:spcPct val="0"/>
              </a:spcBef>
              <a:spcAft>
                <a:spcPct val="0"/>
              </a:spcAft>
            </a:pPr>
            <a:endParaRPr lang="zh-CN" altLang="en-US" sz="2000">
              <a:solidFill>
                <a:srgbClr val="000000"/>
              </a:solidFill>
              <a:latin typeface="Comic Sans MS"/>
              <a:ea typeface="楷体" pitchFamily="49" charset="-122"/>
            </a:endParaRPr>
          </a:p>
        </p:txBody>
      </p:sp>
      <p:sp>
        <p:nvSpPr>
          <p:cNvPr id="11" name="矩形 10"/>
          <p:cNvSpPr/>
          <p:nvPr/>
        </p:nvSpPr>
        <p:spPr>
          <a:xfrm>
            <a:off x="4573497" y="1324036"/>
            <a:ext cx="441146" cy="400110"/>
          </a:xfrm>
          <a:prstGeom prst="rect">
            <a:avLst/>
          </a:prstGeom>
        </p:spPr>
        <p:txBody>
          <a:bodyPr wrap="none">
            <a:spAutoFit/>
          </a:bodyPr>
          <a:lstStyle/>
          <a:p>
            <a:pPr fontAlgn="base">
              <a:spcBef>
                <a:spcPct val="0"/>
              </a:spcBef>
              <a:spcAft>
                <a:spcPct val="0"/>
              </a:spcAft>
            </a:pPr>
            <a:r>
              <a:rPr lang="zh-CN" altLang="en-US" sz="2000" b="1">
                <a:solidFill>
                  <a:srgbClr val="0000FF"/>
                </a:solidFill>
                <a:latin typeface="Comic Sans MS" pitchFamily="66" charset="0"/>
              </a:rPr>
              <a:t>①</a:t>
            </a:r>
          </a:p>
        </p:txBody>
      </p:sp>
      <p:sp>
        <p:nvSpPr>
          <p:cNvPr id="12" name="矩形 11"/>
          <p:cNvSpPr/>
          <p:nvPr/>
        </p:nvSpPr>
        <p:spPr>
          <a:xfrm>
            <a:off x="4411662" y="5429280"/>
            <a:ext cx="441146" cy="400110"/>
          </a:xfrm>
          <a:prstGeom prst="rect">
            <a:avLst/>
          </a:prstGeom>
        </p:spPr>
        <p:txBody>
          <a:bodyPr wrap="none">
            <a:spAutoFit/>
          </a:bodyPr>
          <a:lstStyle/>
          <a:p>
            <a:pPr fontAlgn="base">
              <a:spcBef>
                <a:spcPct val="0"/>
              </a:spcBef>
              <a:spcAft>
                <a:spcPct val="0"/>
              </a:spcAft>
            </a:pPr>
            <a:r>
              <a:rPr lang="zh-CN" altLang="en-US" sz="2000" b="1">
                <a:solidFill>
                  <a:srgbClr val="0000FF"/>
                </a:solidFill>
                <a:latin typeface="Comic Sans MS" pitchFamily="66" charset="0"/>
              </a:rPr>
              <a:t>①</a:t>
            </a:r>
          </a:p>
        </p:txBody>
      </p:sp>
      <p:sp>
        <p:nvSpPr>
          <p:cNvPr id="13" name="TextBox 12"/>
          <p:cNvSpPr txBox="1"/>
          <p:nvPr/>
        </p:nvSpPr>
        <p:spPr>
          <a:xfrm>
            <a:off x="5840422" y="4346742"/>
            <a:ext cx="2786082" cy="707886"/>
          </a:xfrm>
          <a:prstGeom prst="rect">
            <a:avLst/>
          </a:prstGeom>
          <a:noFill/>
          <a:ln>
            <a:solidFill>
              <a:srgbClr val="0000FF"/>
            </a:solidFill>
          </a:ln>
        </p:spPr>
        <p:txBody>
          <a:bodyPr wrap="square" rtlCol="0">
            <a:spAutoFit/>
          </a:bodyPr>
          <a:lstStyle/>
          <a:p>
            <a:pPr fontAlgn="base">
              <a:spcBef>
                <a:spcPct val="0"/>
              </a:spcBef>
              <a:spcAft>
                <a:spcPct val="0"/>
              </a:spcAft>
            </a:pPr>
            <a:r>
              <a:rPr lang="zh-CN" altLang="en-US" sz="2000" b="1">
                <a:solidFill>
                  <a:srgbClr val="0000FF"/>
                </a:solidFill>
                <a:latin typeface="Comic Sans MS" pitchFamily="66" charset="0"/>
              </a:rPr>
              <a:t>   </a:t>
            </a:r>
            <a:r>
              <a:rPr lang="zh-CN" altLang="en-US" sz="2000">
                <a:solidFill>
                  <a:srgbClr val="0000FF"/>
                </a:solidFill>
                <a:latin typeface="华文细黑" panose="02010600040101010101" pitchFamily="2" charset="-122"/>
                <a:ea typeface="华文细黑" panose="02010600040101010101" pitchFamily="2" charset="-122"/>
              </a:rPr>
              <a:t>怎样设计“即时了解”，及时收到提醒？</a:t>
            </a:r>
          </a:p>
        </p:txBody>
      </p:sp>
      <p:sp>
        <p:nvSpPr>
          <p:cNvPr id="14" name="矩形 13"/>
          <p:cNvSpPr/>
          <p:nvPr/>
        </p:nvSpPr>
        <p:spPr>
          <a:xfrm>
            <a:off x="5840422" y="4346742"/>
            <a:ext cx="441146" cy="400110"/>
          </a:xfrm>
          <a:prstGeom prst="rect">
            <a:avLst/>
          </a:prstGeom>
        </p:spPr>
        <p:txBody>
          <a:bodyPr wrap="none">
            <a:spAutoFit/>
          </a:bodyPr>
          <a:lstStyle/>
          <a:p>
            <a:pPr fontAlgn="base">
              <a:spcBef>
                <a:spcPct val="0"/>
              </a:spcBef>
              <a:spcAft>
                <a:spcPct val="0"/>
              </a:spcAft>
            </a:pPr>
            <a:r>
              <a:rPr lang="zh-CN" altLang="en-US" sz="2000" b="1">
                <a:solidFill>
                  <a:srgbClr val="0000FF"/>
                </a:solidFill>
                <a:latin typeface="Comic Sans MS" pitchFamily="66" charset="0"/>
              </a:rPr>
              <a:t>①</a:t>
            </a:r>
          </a:p>
        </p:txBody>
      </p:sp>
      <p:sp>
        <p:nvSpPr>
          <p:cNvPr id="16" name="矩形 15"/>
          <p:cNvSpPr/>
          <p:nvPr/>
        </p:nvSpPr>
        <p:spPr>
          <a:xfrm>
            <a:off x="5810232" y="5215849"/>
            <a:ext cx="2816272" cy="646331"/>
          </a:xfrm>
          <a:prstGeom prst="rect">
            <a:avLst/>
          </a:prstGeom>
        </p:spPr>
        <p:txBody>
          <a:bodyPr wrap="square">
            <a:spAutoFit/>
          </a:bodyPr>
          <a:lstStyle/>
          <a:p>
            <a:r>
              <a:rPr lang="zh-CN" altLang="en-US">
                <a:solidFill>
                  <a:srgbClr val="FF0000"/>
                </a:solidFill>
                <a:latin typeface="华文细黑" panose="02010600040101010101" pitchFamily="2" charset="-122"/>
                <a:ea typeface="华文细黑" panose="02010600040101010101" pitchFamily="2" charset="-122"/>
              </a:rPr>
              <a:t>短信提醒、邮件提醒、或者两者</a:t>
            </a:r>
            <a:r>
              <a:rPr lang="zh-CN" altLang="en-US" smtClean="0">
                <a:solidFill>
                  <a:srgbClr val="FF0000"/>
                </a:solidFill>
                <a:latin typeface="华文细黑" panose="02010600040101010101" pitchFamily="2" charset="-122"/>
                <a:ea typeface="华文细黑" panose="02010600040101010101" pitchFamily="2" charset="-122"/>
              </a:rPr>
              <a:t>同时</a:t>
            </a:r>
            <a:r>
              <a:rPr lang="en-US" altLang="zh-CN" smtClean="0">
                <a:solidFill>
                  <a:srgbClr val="FF0000"/>
                </a:solidFill>
                <a:latin typeface="华文细黑" panose="02010600040101010101" pitchFamily="2" charset="-122"/>
                <a:ea typeface="华文细黑" panose="02010600040101010101" pitchFamily="2" charset="-122"/>
              </a:rPr>
              <a:t>?</a:t>
            </a:r>
            <a:endParaRPr lang="zh-CN" altLang="en-US">
              <a:solidFill>
                <a:srgbClr val="FF0000"/>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979824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randombar(horizontal)">
                                      <p:cBhvr>
                                        <p:cTn id="13" dur="500"/>
                                        <p:tgtEl>
                                          <p:spTgt spid="10"/>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randombar(horizontal)">
                                      <p:cBhvr>
                                        <p:cTn id="16" dur="500"/>
                                        <p:tgtEl>
                                          <p:spTgt spid="12"/>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randombar(horizontal)">
                                      <p:cBhvr>
                                        <p:cTn id="19" dur="500"/>
                                        <p:tgtEl>
                                          <p:spTgt spid="13"/>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randombar(horizontal)">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randombar(horizontal)">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2" grpId="0"/>
      <p:bldP spid="13" grpId="0" animBg="1"/>
      <p:bldP spid="14" grpId="0"/>
      <p:bldP spid="1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不确定的需求点②</a:t>
            </a:r>
          </a:p>
        </p:txBody>
      </p:sp>
      <p:pic>
        <p:nvPicPr>
          <p:cNvPr id="4" name="Picture 2"/>
          <p:cNvPicPr>
            <a:picLocks noChangeAspect="1" noChangeArrowheads="1"/>
          </p:cNvPicPr>
          <p:nvPr/>
        </p:nvPicPr>
        <p:blipFill>
          <a:blip r:embed="rId2"/>
          <a:srcRect/>
          <a:stretch>
            <a:fillRect/>
          </a:stretch>
        </p:blipFill>
        <p:spPr bwMode="auto">
          <a:xfrm>
            <a:off x="579438" y="1125538"/>
            <a:ext cx="7807348" cy="5038104"/>
          </a:xfrm>
          <a:prstGeom prst="rect">
            <a:avLst/>
          </a:prstGeom>
          <a:noFill/>
          <a:ln w="9525">
            <a:noFill/>
            <a:miter lim="800000"/>
            <a:headEnd/>
            <a:tailEnd/>
          </a:ln>
          <a:effectLst/>
        </p:spPr>
      </p:pic>
      <p:sp>
        <p:nvSpPr>
          <p:cNvPr id="5" name="矩形 4"/>
          <p:cNvSpPr/>
          <p:nvPr/>
        </p:nvSpPr>
        <p:spPr bwMode="auto">
          <a:xfrm>
            <a:off x="1743052" y="1734486"/>
            <a:ext cx="3214710" cy="357190"/>
          </a:xfrm>
          <a:prstGeom prst="rect">
            <a:avLst/>
          </a:prstGeom>
          <a:noFill/>
          <a:ln w="31750">
            <a:solidFill>
              <a:srgbClr val="FF3300"/>
            </a:solidFill>
            <a:prstDash val="sysDash"/>
            <a:round/>
            <a:headEnd/>
            <a:tailEnd type="triangle" w="med" len="med"/>
          </a:ln>
        </p:spPr>
        <p:txBody>
          <a:bodyPr wrap="none" rtlCol="0" anchor="ctr">
            <a:noAutofit/>
          </a:bodyPr>
          <a:lstStyle/>
          <a:p>
            <a:pPr algn="ctr"/>
            <a:endParaRPr lang="zh-CN" altLang="en-US">
              <a:solidFill>
                <a:srgbClr val="000000"/>
              </a:solidFill>
              <a:ea typeface="楷体" pitchFamily="49" charset="-122"/>
            </a:endParaRPr>
          </a:p>
        </p:txBody>
      </p:sp>
      <p:sp>
        <p:nvSpPr>
          <p:cNvPr id="6" name="矩形 5"/>
          <p:cNvSpPr/>
          <p:nvPr/>
        </p:nvSpPr>
        <p:spPr bwMode="auto">
          <a:xfrm>
            <a:off x="1671614" y="5202506"/>
            <a:ext cx="3286148" cy="285752"/>
          </a:xfrm>
          <a:prstGeom prst="rect">
            <a:avLst/>
          </a:prstGeom>
          <a:noFill/>
          <a:ln w="31750">
            <a:solidFill>
              <a:srgbClr val="FF3300"/>
            </a:solidFill>
            <a:prstDash val="sysDash"/>
            <a:round/>
            <a:headEnd/>
            <a:tailEnd type="triangle" w="med" len="med"/>
          </a:ln>
        </p:spPr>
        <p:txBody>
          <a:bodyPr wrap="none" rtlCol="0" anchor="ctr">
            <a:noAutofit/>
          </a:bodyPr>
          <a:lstStyle/>
          <a:p>
            <a:pPr algn="ctr"/>
            <a:endParaRPr lang="zh-CN" altLang="en-US">
              <a:solidFill>
                <a:srgbClr val="000000"/>
              </a:solidFill>
              <a:ea typeface="楷体" pitchFamily="49" charset="-122"/>
            </a:endParaRPr>
          </a:p>
        </p:txBody>
      </p:sp>
      <p:sp>
        <p:nvSpPr>
          <p:cNvPr id="7" name="矩形 6"/>
          <p:cNvSpPr/>
          <p:nvPr/>
        </p:nvSpPr>
        <p:spPr>
          <a:xfrm>
            <a:off x="4600572" y="1663048"/>
            <a:ext cx="441146" cy="400110"/>
          </a:xfrm>
          <a:prstGeom prst="rect">
            <a:avLst/>
          </a:prstGeom>
        </p:spPr>
        <p:txBody>
          <a:bodyPr wrap="none">
            <a:spAutoFit/>
          </a:bodyPr>
          <a:lstStyle/>
          <a:p>
            <a:r>
              <a:rPr lang="zh-CN" altLang="en-US" b="1">
                <a:solidFill>
                  <a:srgbClr val="FF0000"/>
                </a:solidFill>
              </a:rPr>
              <a:t>②</a:t>
            </a:r>
          </a:p>
        </p:txBody>
      </p:sp>
      <p:sp>
        <p:nvSpPr>
          <p:cNvPr id="8" name="矩形 7"/>
          <p:cNvSpPr/>
          <p:nvPr/>
        </p:nvSpPr>
        <p:spPr>
          <a:xfrm>
            <a:off x="4529134" y="5120590"/>
            <a:ext cx="441146" cy="400110"/>
          </a:xfrm>
          <a:prstGeom prst="rect">
            <a:avLst/>
          </a:prstGeom>
        </p:spPr>
        <p:txBody>
          <a:bodyPr wrap="none">
            <a:spAutoFit/>
          </a:bodyPr>
          <a:lstStyle/>
          <a:p>
            <a:r>
              <a:rPr lang="zh-CN" altLang="en-US" b="1">
                <a:solidFill>
                  <a:srgbClr val="FF0000"/>
                </a:solidFill>
              </a:rPr>
              <a:t>②</a:t>
            </a:r>
          </a:p>
        </p:txBody>
      </p:sp>
      <p:sp>
        <p:nvSpPr>
          <p:cNvPr id="9" name="TextBox 20"/>
          <p:cNvSpPr txBox="1"/>
          <p:nvPr/>
        </p:nvSpPr>
        <p:spPr>
          <a:xfrm>
            <a:off x="5957894" y="4490751"/>
            <a:ext cx="2786082" cy="646331"/>
          </a:xfrm>
          <a:prstGeom prst="rect">
            <a:avLst/>
          </a:prstGeom>
          <a:noFill/>
          <a:ln>
            <a:solidFill>
              <a:srgbClr val="FF3300"/>
            </a:solidFill>
          </a:ln>
        </p:spPr>
        <p:txBody>
          <a:bodyPr wrap="square" rtlCol="0">
            <a:spAutoFit/>
          </a:bodyPr>
          <a:lstStyle/>
          <a:p>
            <a:r>
              <a:rPr lang="zh-CN" altLang="en-US" b="1">
                <a:solidFill>
                  <a:srgbClr val="FF0000"/>
                </a:solidFill>
              </a:rPr>
              <a:t>   </a:t>
            </a:r>
            <a:r>
              <a:rPr lang="zh-CN" altLang="en-US" b="1" smtClean="0">
                <a:solidFill>
                  <a:srgbClr val="FF0000"/>
                </a:solidFill>
              </a:rPr>
              <a:t> </a:t>
            </a:r>
            <a:r>
              <a:rPr lang="zh-CN" altLang="en-US" smtClean="0">
                <a:solidFill>
                  <a:srgbClr val="FF0000"/>
                </a:solidFill>
                <a:latin typeface="华文细黑" panose="02010600040101010101" pitchFamily="2" charset="-122"/>
                <a:ea typeface="华文细黑" panose="02010600040101010101" pitchFamily="2" charset="-122"/>
              </a:rPr>
              <a:t>如何</a:t>
            </a:r>
            <a:r>
              <a:rPr lang="zh-CN" altLang="en-US">
                <a:solidFill>
                  <a:srgbClr val="FF0000"/>
                </a:solidFill>
                <a:latin typeface="华文细黑" panose="02010600040101010101" pitchFamily="2" charset="-122"/>
                <a:ea typeface="华文细黑" panose="02010600040101010101" pitchFamily="2" charset="-122"/>
              </a:rPr>
              <a:t>设计移动设备完成请假外出申请及领导审批？</a:t>
            </a:r>
          </a:p>
        </p:txBody>
      </p:sp>
      <p:sp>
        <p:nvSpPr>
          <p:cNvPr id="10" name="矩形 9"/>
          <p:cNvSpPr/>
          <p:nvPr/>
        </p:nvSpPr>
        <p:spPr>
          <a:xfrm>
            <a:off x="5957894" y="4490751"/>
            <a:ext cx="441146" cy="400110"/>
          </a:xfrm>
          <a:prstGeom prst="rect">
            <a:avLst/>
          </a:prstGeom>
        </p:spPr>
        <p:txBody>
          <a:bodyPr wrap="none">
            <a:spAutoFit/>
          </a:bodyPr>
          <a:lstStyle/>
          <a:p>
            <a:r>
              <a:rPr lang="zh-CN" altLang="en-US" b="1">
                <a:solidFill>
                  <a:srgbClr val="FF0000"/>
                </a:solidFill>
              </a:rPr>
              <a:t>②</a:t>
            </a:r>
          </a:p>
        </p:txBody>
      </p:sp>
      <p:sp>
        <p:nvSpPr>
          <p:cNvPr id="11" name="矩形 10"/>
          <p:cNvSpPr/>
          <p:nvPr/>
        </p:nvSpPr>
        <p:spPr>
          <a:xfrm>
            <a:off x="5957895" y="5345382"/>
            <a:ext cx="2786082" cy="646331"/>
          </a:xfrm>
          <a:prstGeom prst="rect">
            <a:avLst/>
          </a:prstGeom>
        </p:spPr>
        <p:txBody>
          <a:bodyPr wrap="square">
            <a:spAutoFit/>
          </a:bodyPr>
          <a:lstStyle/>
          <a:p>
            <a:r>
              <a:rPr lang="zh-CN" altLang="en-US">
                <a:solidFill>
                  <a:srgbClr val="0000FF"/>
                </a:solidFill>
                <a:latin typeface="华文细黑" panose="02010600040101010101" pitchFamily="2" charset="-122"/>
                <a:ea typeface="华文细黑" panose="02010600040101010101" pitchFamily="2" charset="-122"/>
              </a:rPr>
              <a:t>短信、手机上网，还是通过手机的</a:t>
            </a:r>
            <a:r>
              <a:rPr lang="en-US" altLang="zh-CN" smtClean="0">
                <a:solidFill>
                  <a:srgbClr val="0000FF"/>
                </a:solidFill>
                <a:latin typeface="华文细黑" panose="02010600040101010101" pitchFamily="2" charset="-122"/>
                <a:ea typeface="华文细黑" panose="02010600040101010101" pitchFamily="2" charset="-122"/>
              </a:rPr>
              <a:t>APP?</a:t>
            </a:r>
            <a:endParaRPr lang="zh-CN" altLang="en-US">
              <a:solidFill>
                <a:srgbClr val="0000FF"/>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1545032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randombar(horizontal)">
                                      <p:cBhvr>
                                        <p:cTn id="16" dur="500"/>
                                        <p:tgtEl>
                                          <p:spTgt spid="8"/>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randombar(horizont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P spid="9" grpId="0" animBg="1"/>
      <p:bldP spid="10" grpId="0"/>
      <p:bldP spid="1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不确定的需求点</a:t>
            </a:r>
            <a:r>
              <a:rPr lang="zh-CN" altLang="en-US" smtClean="0"/>
              <a:t>③</a:t>
            </a:r>
            <a:endParaRPr lang="zh-CN" altLang="en-US"/>
          </a:p>
        </p:txBody>
      </p:sp>
      <p:pic>
        <p:nvPicPr>
          <p:cNvPr id="4" name="Picture 2"/>
          <p:cNvPicPr>
            <a:picLocks noChangeAspect="1" noChangeArrowheads="1"/>
          </p:cNvPicPr>
          <p:nvPr/>
        </p:nvPicPr>
        <p:blipFill>
          <a:blip r:embed="rId2"/>
          <a:srcRect/>
          <a:stretch>
            <a:fillRect/>
          </a:stretch>
        </p:blipFill>
        <p:spPr bwMode="auto">
          <a:xfrm>
            <a:off x="411525" y="1298564"/>
            <a:ext cx="7195799" cy="4643470"/>
          </a:xfrm>
          <a:prstGeom prst="rect">
            <a:avLst/>
          </a:prstGeom>
          <a:noFill/>
          <a:ln w="9525">
            <a:noFill/>
            <a:miter lim="800000"/>
            <a:headEnd/>
            <a:tailEnd/>
          </a:ln>
          <a:effectLst/>
        </p:spPr>
      </p:pic>
      <p:sp>
        <p:nvSpPr>
          <p:cNvPr id="5" name="TextBox 20"/>
          <p:cNvSpPr txBox="1"/>
          <p:nvPr/>
        </p:nvSpPr>
        <p:spPr>
          <a:xfrm>
            <a:off x="5464184" y="4298960"/>
            <a:ext cx="3000396" cy="1015663"/>
          </a:xfrm>
          <a:prstGeom prst="rect">
            <a:avLst/>
          </a:prstGeom>
          <a:noFill/>
          <a:ln>
            <a:solidFill>
              <a:srgbClr val="008000"/>
            </a:solidFill>
          </a:ln>
        </p:spPr>
        <p:txBody>
          <a:bodyPr wrap="square" rtlCol="0">
            <a:spAutoFit/>
          </a:bodyPr>
          <a:lstStyle/>
          <a:p>
            <a:pPr fontAlgn="base">
              <a:spcBef>
                <a:spcPct val="0"/>
              </a:spcBef>
              <a:spcAft>
                <a:spcPct val="0"/>
              </a:spcAft>
            </a:pPr>
            <a:r>
              <a:rPr lang="zh-CN" altLang="en-US" sz="2000" b="1">
                <a:solidFill>
                  <a:srgbClr val="FF0000"/>
                </a:solidFill>
                <a:latin typeface="Comic Sans MS" pitchFamily="66" charset="0"/>
              </a:rPr>
              <a:t>   </a:t>
            </a:r>
            <a:r>
              <a:rPr lang="zh-CN" altLang="en-US" sz="2000">
                <a:solidFill>
                  <a:srgbClr val="008000"/>
                </a:solidFill>
                <a:latin typeface="华文细黑" panose="02010600040101010101" pitchFamily="2" charset="-122"/>
                <a:ea typeface="华文细黑" panose="02010600040101010101" pitchFamily="2" charset="-122"/>
              </a:rPr>
              <a:t>工作流不算是很简单，怎样设计？工作流定义界面用什么实现？</a:t>
            </a:r>
          </a:p>
        </p:txBody>
      </p:sp>
      <p:sp>
        <p:nvSpPr>
          <p:cNvPr id="6" name="矩形 5"/>
          <p:cNvSpPr/>
          <p:nvPr/>
        </p:nvSpPr>
        <p:spPr bwMode="auto">
          <a:xfrm>
            <a:off x="4892680" y="2155820"/>
            <a:ext cx="3214710" cy="857256"/>
          </a:xfrm>
          <a:prstGeom prst="rect">
            <a:avLst/>
          </a:prstGeom>
          <a:noFill/>
          <a:ln w="31750">
            <a:solidFill>
              <a:srgbClr val="008000"/>
            </a:solidFill>
            <a:prstDash val="sysDash"/>
            <a:round/>
            <a:headEnd/>
            <a:tailEnd type="triangle" w="med" len="med"/>
          </a:ln>
        </p:spPr>
        <p:txBody>
          <a:bodyPr wrap="none" rtlCol="0" anchor="ctr">
            <a:noAutofit/>
          </a:bodyPr>
          <a:lstStyle/>
          <a:p>
            <a:pPr algn="ctr" fontAlgn="base">
              <a:spcBef>
                <a:spcPct val="0"/>
              </a:spcBef>
              <a:spcAft>
                <a:spcPct val="0"/>
              </a:spcAft>
            </a:pPr>
            <a:endParaRPr lang="zh-CN" altLang="en-US" sz="2000">
              <a:solidFill>
                <a:srgbClr val="000000"/>
              </a:solidFill>
              <a:latin typeface="Comic Sans MS"/>
              <a:ea typeface="楷体" pitchFamily="49" charset="-122"/>
            </a:endParaRPr>
          </a:p>
        </p:txBody>
      </p:sp>
      <p:sp>
        <p:nvSpPr>
          <p:cNvPr id="7" name="矩形 6"/>
          <p:cNvSpPr/>
          <p:nvPr/>
        </p:nvSpPr>
        <p:spPr>
          <a:xfrm>
            <a:off x="7464448" y="2298696"/>
            <a:ext cx="441146" cy="400110"/>
          </a:xfrm>
          <a:prstGeom prst="rect">
            <a:avLst/>
          </a:prstGeom>
        </p:spPr>
        <p:txBody>
          <a:bodyPr wrap="none">
            <a:spAutoFit/>
          </a:bodyPr>
          <a:lstStyle/>
          <a:p>
            <a:pPr fontAlgn="base">
              <a:spcBef>
                <a:spcPct val="0"/>
              </a:spcBef>
              <a:spcAft>
                <a:spcPct val="0"/>
              </a:spcAft>
            </a:pPr>
            <a:r>
              <a:rPr lang="zh-CN" altLang="en-US" sz="2000" b="1">
                <a:solidFill>
                  <a:srgbClr val="008000"/>
                </a:solidFill>
                <a:latin typeface="Comic Sans MS" pitchFamily="66" charset="0"/>
              </a:rPr>
              <a:t>③</a:t>
            </a:r>
          </a:p>
        </p:txBody>
      </p:sp>
      <p:sp>
        <p:nvSpPr>
          <p:cNvPr id="8" name="矩形 7"/>
          <p:cNvSpPr/>
          <p:nvPr/>
        </p:nvSpPr>
        <p:spPr>
          <a:xfrm>
            <a:off x="5464184" y="4298960"/>
            <a:ext cx="441146" cy="400110"/>
          </a:xfrm>
          <a:prstGeom prst="rect">
            <a:avLst/>
          </a:prstGeom>
        </p:spPr>
        <p:txBody>
          <a:bodyPr wrap="none">
            <a:spAutoFit/>
          </a:bodyPr>
          <a:lstStyle/>
          <a:p>
            <a:pPr fontAlgn="base">
              <a:spcBef>
                <a:spcPct val="0"/>
              </a:spcBef>
              <a:spcAft>
                <a:spcPct val="0"/>
              </a:spcAft>
            </a:pPr>
            <a:r>
              <a:rPr lang="zh-CN" altLang="en-US" sz="2000" b="1">
                <a:solidFill>
                  <a:srgbClr val="008000"/>
                </a:solidFill>
                <a:latin typeface="Comic Sans MS" pitchFamily="66" charset="0"/>
              </a:rPr>
              <a:t>③</a:t>
            </a:r>
          </a:p>
        </p:txBody>
      </p:sp>
      <p:sp>
        <p:nvSpPr>
          <p:cNvPr id="9" name="矩形 8"/>
          <p:cNvSpPr/>
          <p:nvPr/>
        </p:nvSpPr>
        <p:spPr bwMode="auto">
          <a:xfrm>
            <a:off x="963590" y="4727588"/>
            <a:ext cx="4286280" cy="428628"/>
          </a:xfrm>
          <a:prstGeom prst="rect">
            <a:avLst/>
          </a:prstGeom>
          <a:noFill/>
          <a:ln w="31750">
            <a:solidFill>
              <a:srgbClr val="008000"/>
            </a:solidFill>
            <a:prstDash val="sysDash"/>
            <a:round/>
            <a:headEnd/>
            <a:tailEnd type="triangle" w="med" len="med"/>
          </a:ln>
        </p:spPr>
        <p:txBody>
          <a:bodyPr wrap="none" rtlCol="0" anchor="ctr">
            <a:noAutofit/>
          </a:bodyPr>
          <a:lstStyle/>
          <a:p>
            <a:pPr algn="ctr" fontAlgn="base">
              <a:spcBef>
                <a:spcPct val="0"/>
              </a:spcBef>
              <a:spcAft>
                <a:spcPct val="0"/>
              </a:spcAft>
            </a:pPr>
            <a:endParaRPr lang="zh-CN" altLang="en-US" sz="2000">
              <a:solidFill>
                <a:srgbClr val="000000"/>
              </a:solidFill>
              <a:latin typeface="Comic Sans MS"/>
              <a:ea typeface="楷体" pitchFamily="49" charset="-122"/>
            </a:endParaRPr>
          </a:p>
        </p:txBody>
      </p:sp>
      <p:sp>
        <p:nvSpPr>
          <p:cNvPr id="10" name="矩形 9"/>
          <p:cNvSpPr/>
          <p:nvPr/>
        </p:nvSpPr>
        <p:spPr>
          <a:xfrm>
            <a:off x="963590" y="4727588"/>
            <a:ext cx="441146" cy="400110"/>
          </a:xfrm>
          <a:prstGeom prst="rect">
            <a:avLst/>
          </a:prstGeom>
        </p:spPr>
        <p:txBody>
          <a:bodyPr wrap="none">
            <a:spAutoFit/>
          </a:bodyPr>
          <a:lstStyle/>
          <a:p>
            <a:pPr fontAlgn="base">
              <a:spcBef>
                <a:spcPct val="0"/>
              </a:spcBef>
              <a:spcAft>
                <a:spcPct val="0"/>
              </a:spcAft>
            </a:pPr>
            <a:r>
              <a:rPr lang="zh-CN" altLang="en-US" sz="2000" b="1">
                <a:solidFill>
                  <a:srgbClr val="008000"/>
                </a:solidFill>
                <a:latin typeface="Comic Sans MS" pitchFamily="66" charset="0"/>
              </a:rPr>
              <a:t>③</a:t>
            </a:r>
          </a:p>
        </p:txBody>
      </p:sp>
      <p:sp>
        <p:nvSpPr>
          <p:cNvPr id="11" name="矩形 10"/>
          <p:cNvSpPr/>
          <p:nvPr/>
        </p:nvSpPr>
        <p:spPr>
          <a:xfrm>
            <a:off x="5464184" y="5314623"/>
            <a:ext cx="3000396" cy="923330"/>
          </a:xfrm>
          <a:prstGeom prst="rect">
            <a:avLst/>
          </a:prstGeom>
        </p:spPr>
        <p:txBody>
          <a:bodyPr wrap="square">
            <a:spAutoFit/>
          </a:bodyPr>
          <a:lstStyle/>
          <a:p>
            <a:r>
              <a:rPr lang="zh-CN" altLang="en-US">
                <a:solidFill>
                  <a:srgbClr val="0000FF"/>
                </a:solidFill>
                <a:latin typeface="华文细黑" panose="02010600040101010101" pitchFamily="2" charset="-122"/>
                <a:ea typeface="华文细黑" panose="02010600040101010101" pitchFamily="2" charset="-122"/>
              </a:rPr>
              <a:t>“死”</a:t>
            </a:r>
            <a:r>
              <a:rPr lang="zh-CN" altLang="en-US" smtClean="0">
                <a:solidFill>
                  <a:srgbClr val="0000FF"/>
                </a:solidFill>
                <a:latin typeface="华文细黑" panose="02010600040101010101" pitchFamily="2" charset="-122"/>
                <a:ea typeface="华文细黑" panose="02010600040101010101" pitchFamily="2" charset="-122"/>
              </a:rPr>
              <a:t>的</a:t>
            </a:r>
            <a:r>
              <a:rPr lang="en-US" altLang="zh-CN" smtClean="0">
                <a:solidFill>
                  <a:srgbClr val="0000FF"/>
                </a:solidFill>
                <a:latin typeface="华文细黑" panose="02010600040101010101" pitchFamily="2" charset="-122"/>
                <a:ea typeface="华文细黑" panose="02010600040101010101" pitchFamily="2" charset="-122"/>
              </a:rPr>
              <a:t>?</a:t>
            </a:r>
            <a:r>
              <a:rPr lang="zh-CN" altLang="en-US" smtClean="0">
                <a:solidFill>
                  <a:srgbClr val="0000FF"/>
                </a:solidFill>
                <a:latin typeface="华文细黑" panose="02010600040101010101" pitchFamily="2" charset="-122"/>
                <a:ea typeface="华文细黑" panose="02010600040101010101" pitchFamily="2" charset="-122"/>
              </a:rPr>
              <a:t>“半死不活”</a:t>
            </a:r>
            <a:r>
              <a:rPr lang="en-US" altLang="zh-CN" smtClean="0">
                <a:solidFill>
                  <a:srgbClr val="0000FF"/>
                </a:solidFill>
                <a:latin typeface="华文细黑" panose="02010600040101010101" pitchFamily="2" charset="-122"/>
                <a:ea typeface="华文细黑" panose="02010600040101010101" pitchFamily="2" charset="-122"/>
              </a:rPr>
              <a:t>?</a:t>
            </a:r>
            <a:r>
              <a:rPr lang="zh-CN" altLang="en-US" smtClean="0">
                <a:solidFill>
                  <a:srgbClr val="0000FF"/>
                </a:solidFill>
                <a:latin typeface="华文细黑" panose="02010600040101010101" pitchFamily="2" charset="-122"/>
                <a:ea typeface="华文细黑" panose="02010600040101010101" pitchFamily="2" charset="-122"/>
              </a:rPr>
              <a:t>还是“全活”</a:t>
            </a:r>
            <a:r>
              <a:rPr lang="en-US" altLang="zh-CN" smtClean="0">
                <a:solidFill>
                  <a:srgbClr val="0000FF"/>
                </a:solidFill>
                <a:latin typeface="华文细黑" panose="02010600040101010101" pitchFamily="2" charset="-122"/>
                <a:ea typeface="华文细黑" panose="02010600040101010101" pitchFamily="2" charset="-122"/>
              </a:rPr>
              <a:t>?</a:t>
            </a:r>
          </a:p>
          <a:p>
            <a:r>
              <a:rPr lang="zh-CN" altLang="en-US" smtClean="0">
                <a:solidFill>
                  <a:srgbClr val="0000FF"/>
                </a:solidFill>
                <a:latin typeface="华文细黑" panose="02010600040101010101" pitchFamily="2" charset="-122"/>
                <a:ea typeface="华文细黑" panose="02010600040101010101" pitchFamily="2" charset="-122"/>
              </a:rPr>
              <a:t>自己做？开源？买商业？</a:t>
            </a:r>
            <a:endParaRPr lang="zh-CN" altLang="en-US">
              <a:solidFill>
                <a:srgbClr val="0000FF"/>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595102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randombar(horizont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P spid="9" grpId="0" animBg="1"/>
      <p:bldP spid="10" grpId="0"/>
      <p:bldP spid="1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不确定的需求点④</a:t>
            </a:r>
          </a:p>
        </p:txBody>
      </p:sp>
      <p:pic>
        <p:nvPicPr>
          <p:cNvPr id="4" name="Picture 2"/>
          <p:cNvPicPr>
            <a:picLocks noChangeAspect="1" noChangeArrowheads="1"/>
          </p:cNvPicPr>
          <p:nvPr/>
        </p:nvPicPr>
        <p:blipFill>
          <a:blip r:embed="rId2"/>
          <a:srcRect/>
          <a:stretch>
            <a:fillRect/>
          </a:stretch>
        </p:blipFill>
        <p:spPr bwMode="auto">
          <a:xfrm>
            <a:off x="460380" y="1239446"/>
            <a:ext cx="7164406" cy="4623212"/>
          </a:xfrm>
          <a:prstGeom prst="rect">
            <a:avLst/>
          </a:prstGeom>
          <a:noFill/>
          <a:ln w="9525">
            <a:noFill/>
            <a:miter lim="800000"/>
            <a:headEnd/>
            <a:tailEnd/>
          </a:ln>
          <a:effectLst/>
        </p:spPr>
      </p:pic>
      <p:sp>
        <p:nvSpPr>
          <p:cNvPr id="5" name="TextBox 20"/>
          <p:cNvSpPr txBox="1"/>
          <p:nvPr/>
        </p:nvSpPr>
        <p:spPr>
          <a:xfrm>
            <a:off x="5338770" y="4719650"/>
            <a:ext cx="3000396" cy="707886"/>
          </a:xfrm>
          <a:prstGeom prst="rect">
            <a:avLst/>
          </a:prstGeom>
          <a:noFill/>
          <a:ln>
            <a:solidFill>
              <a:srgbClr val="FF33CC"/>
            </a:solidFill>
          </a:ln>
        </p:spPr>
        <p:txBody>
          <a:bodyPr wrap="square" rtlCol="0">
            <a:spAutoFit/>
          </a:bodyPr>
          <a:lstStyle/>
          <a:p>
            <a:pPr fontAlgn="base">
              <a:spcBef>
                <a:spcPct val="0"/>
              </a:spcBef>
              <a:spcAft>
                <a:spcPct val="0"/>
              </a:spcAft>
            </a:pPr>
            <a:r>
              <a:rPr lang="zh-CN" altLang="en-US" sz="2000" b="1">
                <a:solidFill>
                  <a:srgbClr val="FF33CC"/>
                </a:solidFill>
                <a:latin typeface="Comic Sans MS" pitchFamily="66" charset="0"/>
              </a:rPr>
              <a:t>   </a:t>
            </a:r>
            <a:r>
              <a:rPr lang="zh-CN" altLang="en-US" sz="2000">
                <a:solidFill>
                  <a:srgbClr val="FF33CC"/>
                </a:solidFill>
                <a:latin typeface="华文细黑" panose="02010600040101010101" pitchFamily="2" charset="-122"/>
                <a:ea typeface="华文细黑" panose="02010600040101010101" pitchFamily="2" charset="-122"/>
              </a:rPr>
              <a:t>权限要和工作流配合，能做成可重用的吗？</a:t>
            </a:r>
          </a:p>
        </p:txBody>
      </p:sp>
      <p:sp>
        <p:nvSpPr>
          <p:cNvPr id="6" name="矩形 5"/>
          <p:cNvSpPr/>
          <p:nvPr/>
        </p:nvSpPr>
        <p:spPr bwMode="auto">
          <a:xfrm>
            <a:off x="4767266" y="3576642"/>
            <a:ext cx="2786082" cy="714380"/>
          </a:xfrm>
          <a:prstGeom prst="rect">
            <a:avLst/>
          </a:prstGeom>
          <a:noFill/>
          <a:ln w="31750">
            <a:solidFill>
              <a:srgbClr val="FF33CC"/>
            </a:solidFill>
            <a:prstDash val="sysDash"/>
            <a:round/>
            <a:headEnd/>
            <a:tailEnd type="triangle" w="med" len="med"/>
          </a:ln>
        </p:spPr>
        <p:txBody>
          <a:bodyPr wrap="none" rtlCol="0" anchor="ctr">
            <a:noAutofit/>
          </a:bodyPr>
          <a:lstStyle/>
          <a:p>
            <a:pPr algn="ctr" fontAlgn="base">
              <a:spcBef>
                <a:spcPct val="0"/>
              </a:spcBef>
              <a:spcAft>
                <a:spcPct val="0"/>
              </a:spcAft>
            </a:pPr>
            <a:endParaRPr lang="zh-CN" altLang="en-US" sz="2000">
              <a:solidFill>
                <a:srgbClr val="000000"/>
              </a:solidFill>
              <a:latin typeface="Comic Sans MS"/>
              <a:ea typeface="楷体" pitchFamily="49" charset="-122"/>
            </a:endParaRPr>
          </a:p>
        </p:txBody>
      </p:sp>
      <p:sp>
        <p:nvSpPr>
          <p:cNvPr id="7" name="矩形 6"/>
          <p:cNvSpPr/>
          <p:nvPr/>
        </p:nvSpPr>
        <p:spPr>
          <a:xfrm>
            <a:off x="4838704" y="3719518"/>
            <a:ext cx="441146" cy="400110"/>
          </a:xfrm>
          <a:prstGeom prst="rect">
            <a:avLst/>
          </a:prstGeom>
        </p:spPr>
        <p:txBody>
          <a:bodyPr wrap="none">
            <a:spAutoFit/>
          </a:bodyPr>
          <a:lstStyle/>
          <a:p>
            <a:pPr fontAlgn="base">
              <a:spcBef>
                <a:spcPct val="0"/>
              </a:spcBef>
              <a:spcAft>
                <a:spcPct val="0"/>
              </a:spcAft>
            </a:pPr>
            <a:r>
              <a:rPr lang="zh-CN" altLang="en-US" sz="2000" b="1">
                <a:solidFill>
                  <a:srgbClr val="FF33CC"/>
                </a:solidFill>
                <a:latin typeface="Comic Sans MS" pitchFamily="66" charset="0"/>
              </a:rPr>
              <a:t>④</a:t>
            </a:r>
          </a:p>
        </p:txBody>
      </p:sp>
      <p:sp>
        <p:nvSpPr>
          <p:cNvPr id="8" name="矩形 7"/>
          <p:cNvSpPr/>
          <p:nvPr/>
        </p:nvSpPr>
        <p:spPr>
          <a:xfrm>
            <a:off x="5338770" y="4719650"/>
            <a:ext cx="441146" cy="400110"/>
          </a:xfrm>
          <a:prstGeom prst="rect">
            <a:avLst/>
          </a:prstGeom>
        </p:spPr>
        <p:txBody>
          <a:bodyPr wrap="none">
            <a:spAutoFit/>
          </a:bodyPr>
          <a:lstStyle/>
          <a:p>
            <a:pPr fontAlgn="base">
              <a:spcBef>
                <a:spcPct val="0"/>
              </a:spcBef>
              <a:spcAft>
                <a:spcPct val="0"/>
              </a:spcAft>
            </a:pPr>
            <a:r>
              <a:rPr lang="zh-CN" altLang="en-US" sz="2000" b="1">
                <a:solidFill>
                  <a:srgbClr val="FF33CC"/>
                </a:solidFill>
                <a:latin typeface="Comic Sans MS" pitchFamily="66" charset="0"/>
              </a:rPr>
              <a:t>④</a:t>
            </a:r>
          </a:p>
        </p:txBody>
      </p:sp>
      <p:sp>
        <p:nvSpPr>
          <p:cNvPr id="10" name="矩形 9"/>
          <p:cNvSpPr/>
          <p:nvPr/>
        </p:nvSpPr>
        <p:spPr>
          <a:xfrm>
            <a:off x="5279850" y="5522974"/>
            <a:ext cx="2723823" cy="369332"/>
          </a:xfrm>
          <a:prstGeom prst="rect">
            <a:avLst/>
          </a:prstGeom>
        </p:spPr>
        <p:txBody>
          <a:bodyPr wrap="none">
            <a:spAutoFit/>
          </a:bodyPr>
          <a:lstStyle/>
          <a:p>
            <a:r>
              <a:rPr lang="zh-CN" altLang="en-US" smtClean="0">
                <a:solidFill>
                  <a:srgbClr val="0000FF"/>
                </a:solidFill>
                <a:latin typeface="华文细黑" panose="02010600040101010101" pitchFamily="2" charset="-122"/>
                <a:ea typeface="华文细黑" panose="02010600040101010101" pitchFamily="2" charset="-122"/>
              </a:rPr>
              <a:t>权限</a:t>
            </a:r>
            <a:r>
              <a:rPr lang="zh-CN" altLang="en-US">
                <a:solidFill>
                  <a:srgbClr val="0000FF"/>
                </a:solidFill>
                <a:latin typeface="华文细黑" panose="02010600040101010101" pitchFamily="2" charset="-122"/>
                <a:ea typeface="华文细黑" panose="02010600040101010101" pitchFamily="2" charset="-122"/>
              </a:rPr>
              <a:t>和工作流怎样</a:t>
            </a:r>
            <a:r>
              <a:rPr lang="zh-CN" altLang="en-US" smtClean="0">
                <a:solidFill>
                  <a:srgbClr val="0000FF"/>
                </a:solidFill>
                <a:latin typeface="华文细黑" panose="02010600040101010101" pitchFamily="2" charset="-122"/>
                <a:ea typeface="华文细黑" panose="02010600040101010101" pitchFamily="2" charset="-122"/>
              </a:rPr>
              <a:t>结合？</a:t>
            </a:r>
            <a:endParaRPr lang="zh-CN" altLang="en-US">
              <a:solidFill>
                <a:srgbClr val="0000FF"/>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341966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randombar(horizontal)">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randombar(horizontal)">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P spid="1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初步架构设计（第一层拆解）要点</a:t>
            </a:r>
          </a:p>
        </p:txBody>
      </p:sp>
      <p:sp>
        <p:nvSpPr>
          <p:cNvPr id="3" name="内容占位符 2"/>
          <p:cNvSpPr>
            <a:spLocks noGrp="1"/>
          </p:cNvSpPr>
          <p:nvPr>
            <p:ph idx="1"/>
          </p:nvPr>
        </p:nvSpPr>
        <p:spPr/>
        <p:txBody>
          <a:bodyPr/>
          <a:lstStyle/>
          <a:p>
            <a:r>
              <a:rPr lang="zh-CN" altLang="en-US" smtClean="0"/>
              <a:t>基础设施</a:t>
            </a:r>
            <a:r>
              <a:rPr lang="zh-CN" altLang="en-US"/>
              <a:t>：思考系统需要</a:t>
            </a:r>
            <a:r>
              <a:rPr lang="zh-CN" altLang="en-US">
                <a:solidFill>
                  <a:srgbClr val="0000FF"/>
                </a:solidFill>
              </a:rPr>
              <a:t>怎样的客户端及</a:t>
            </a:r>
            <a:r>
              <a:rPr lang="zh-CN" altLang="en-US" smtClean="0">
                <a:solidFill>
                  <a:srgbClr val="0000FF"/>
                </a:solidFill>
              </a:rPr>
              <a:t>服务器</a:t>
            </a:r>
            <a:r>
              <a:rPr lang="zh-CN" altLang="en-US"/>
              <a:t>，</a:t>
            </a:r>
            <a:r>
              <a:rPr lang="zh-CN" altLang="en-US" smtClean="0"/>
              <a:t>思考</a:t>
            </a:r>
            <a:r>
              <a:rPr lang="zh-CN" altLang="en-US"/>
              <a:t>这些</a:t>
            </a:r>
            <a:r>
              <a:rPr lang="zh-CN" altLang="en-US">
                <a:solidFill>
                  <a:srgbClr val="0000FF"/>
                </a:solidFill>
              </a:rPr>
              <a:t>设备上面需要安装怎样的操作系统、平台、软件</a:t>
            </a:r>
            <a:r>
              <a:rPr lang="zh-CN" altLang="en-US" smtClean="0">
                <a:solidFill>
                  <a:srgbClr val="0000FF"/>
                </a:solidFill>
              </a:rPr>
              <a:t>等</a:t>
            </a:r>
            <a:r>
              <a:rPr lang="zh-CN" altLang="en-US" smtClean="0"/>
              <a:t>，思考</a:t>
            </a:r>
            <a:r>
              <a:rPr lang="zh-CN" altLang="en-US"/>
              <a:t>这些设备</a:t>
            </a:r>
            <a:r>
              <a:rPr lang="zh-CN" altLang="en-US">
                <a:solidFill>
                  <a:srgbClr val="0000FF"/>
                </a:solidFill>
              </a:rPr>
              <a:t>需要怎样的硬件配置，如</a:t>
            </a:r>
            <a:r>
              <a:rPr lang="en-US" altLang="zh-CN">
                <a:solidFill>
                  <a:srgbClr val="0000FF"/>
                </a:solidFill>
              </a:rPr>
              <a:t>CPU</a:t>
            </a:r>
            <a:r>
              <a:rPr lang="zh-CN" altLang="en-US">
                <a:solidFill>
                  <a:srgbClr val="0000FF"/>
                </a:solidFill>
              </a:rPr>
              <a:t>、内存、硬盘大小</a:t>
            </a:r>
            <a:r>
              <a:rPr lang="zh-CN" altLang="en-US"/>
              <a:t>等等</a:t>
            </a:r>
          </a:p>
          <a:p>
            <a:r>
              <a:rPr lang="zh-CN" altLang="en-US" smtClean="0"/>
              <a:t>连接方式</a:t>
            </a:r>
            <a:r>
              <a:rPr lang="zh-CN" altLang="en-US"/>
              <a:t>：思考这些客户端及服务器之间的</a:t>
            </a:r>
            <a:r>
              <a:rPr lang="zh-CN" altLang="en-US">
                <a:solidFill>
                  <a:srgbClr val="0000FF"/>
                </a:solidFill>
              </a:rPr>
              <a:t>物理联系方式</a:t>
            </a:r>
            <a:endParaRPr lang="en-US" altLang="zh-CN">
              <a:solidFill>
                <a:srgbClr val="0000FF"/>
              </a:solidFill>
            </a:endParaRPr>
          </a:p>
          <a:p>
            <a:r>
              <a:rPr lang="zh-CN" altLang="en-US" smtClean="0"/>
              <a:t>开发</a:t>
            </a:r>
            <a:r>
              <a:rPr lang="zh-CN" altLang="en-US"/>
              <a:t>内容：这些设备</a:t>
            </a:r>
            <a:r>
              <a:rPr lang="zh-CN" altLang="en-US" smtClean="0"/>
              <a:t>上</a:t>
            </a:r>
            <a:r>
              <a:rPr lang="zh-CN" altLang="en-US" smtClean="0">
                <a:solidFill>
                  <a:srgbClr val="0000FF"/>
                </a:solidFill>
              </a:rPr>
              <a:t>需要</a:t>
            </a:r>
            <a:r>
              <a:rPr lang="zh-CN" altLang="en-US">
                <a:solidFill>
                  <a:srgbClr val="0000FF"/>
                </a:solidFill>
              </a:rPr>
              <a:t>开发什么软件、数据库等</a:t>
            </a:r>
            <a:r>
              <a:rPr lang="zh-CN" altLang="en-US"/>
              <a:t>？</a:t>
            </a:r>
            <a:endParaRPr lang="en-US" altLang="zh-CN"/>
          </a:p>
          <a:p>
            <a:pPr lvl="1"/>
            <a:endParaRPr lang="en-US" altLang="zh-CN"/>
          </a:p>
          <a:p>
            <a:endParaRPr lang="zh-CN" altLang="en-US"/>
          </a:p>
        </p:txBody>
      </p:sp>
    </p:spTree>
    <p:extLst>
      <p:ext uri="{BB962C8B-B14F-4D97-AF65-F5344CB8AC3E}">
        <p14:creationId xmlns:p14="http://schemas.microsoft.com/office/powerpoint/2010/main" val="223976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par>
                                <p:cTn id="13" presetID="14" presetClass="exit" presetSubtype="10" fill="hold" nodeType="withEffect">
                                  <p:stCondLst>
                                    <p:cond delay="0"/>
                                  </p:stCondLst>
                                  <p:childTnLst>
                                    <p:animEffect transition="out" filter="randombar(horizontal)">
                                      <p:cBhvr>
                                        <p:cTn id="14" dur="500"/>
                                        <p:tgtEl>
                                          <p:spTgt spid="3">
                                            <p:txEl>
                                              <p:pRg st="0" end="0"/>
                                            </p:txEl>
                                          </p:spTgt>
                                        </p:tgtEl>
                                      </p:cBhvr>
                                    </p:animEffect>
                                    <p:set>
                                      <p:cBhvr>
                                        <p:cTn id="15"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0" dur="500"/>
                                        <p:tgtEl>
                                          <p:spTgt spid="3">
                                            <p:txEl>
                                              <p:pRg st="2" end="2"/>
                                            </p:txEl>
                                          </p:spTgt>
                                        </p:tgtEl>
                                      </p:cBhvr>
                                    </p:animEffect>
                                  </p:childTnLst>
                                </p:cTn>
                              </p:par>
                              <p:par>
                                <p:cTn id="21" presetID="14" presetClass="exit" presetSubtype="10" fill="hold" nodeType="withEffect">
                                  <p:stCondLst>
                                    <p:cond delay="0"/>
                                  </p:stCondLst>
                                  <p:childTnLst>
                                    <p:animEffect transition="out" filter="randombar(horizontal)">
                                      <p:cBhvr>
                                        <p:cTn id="22" dur="500"/>
                                        <p:tgtEl>
                                          <p:spTgt spid="3">
                                            <p:txEl>
                                              <p:pRg st="1" end="1"/>
                                            </p:txEl>
                                          </p:spTgt>
                                        </p:tgtEl>
                                      </p:cBhvr>
                                    </p:animEffect>
                                    <p:set>
                                      <p:cBhvr>
                                        <p:cTn id="23" dur="1" fill="hold">
                                          <p:stCondLst>
                                            <p:cond delay="499"/>
                                          </p:stCondLst>
                                        </p:cTn>
                                        <p:tgtEl>
                                          <p:spTgt spid="3">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初步架构设计（第一层拆</a:t>
            </a:r>
            <a:r>
              <a:rPr lang="zh-CN" altLang="en-US" smtClean="0"/>
              <a:t>解）</a:t>
            </a:r>
            <a:endParaRPr lang="zh-CN" altLang="en-US"/>
          </a:p>
        </p:txBody>
      </p:sp>
      <p:pic>
        <p:nvPicPr>
          <p:cNvPr id="4" name="Picture 2"/>
          <p:cNvPicPr>
            <a:picLocks noChangeAspect="1" noChangeArrowheads="1"/>
          </p:cNvPicPr>
          <p:nvPr/>
        </p:nvPicPr>
        <p:blipFill>
          <a:blip r:embed="rId2"/>
          <a:srcRect/>
          <a:stretch>
            <a:fillRect/>
          </a:stretch>
        </p:blipFill>
        <p:spPr bwMode="auto">
          <a:xfrm>
            <a:off x="1411202" y="1562092"/>
            <a:ext cx="6357982" cy="4312158"/>
          </a:xfrm>
          <a:prstGeom prst="rect">
            <a:avLst/>
          </a:prstGeom>
          <a:noFill/>
          <a:ln w="3175">
            <a:solidFill>
              <a:srgbClr val="3333CC"/>
            </a:solidFill>
            <a:miter lim="800000"/>
            <a:headEnd/>
            <a:tailEnd/>
          </a:ln>
          <a:effectLst/>
        </p:spPr>
      </p:pic>
      <p:sp>
        <p:nvSpPr>
          <p:cNvPr id="5" name="TextBox 6"/>
          <p:cNvSpPr txBox="1"/>
          <p:nvPr/>
        </p:nvSpPr>
        <p:spPr>
          <a:xfrm>
            <a:off x="7840622" y="1704968"/>
            <a:ext cx="1214478" cy="1323439"/>
          </a:xfrm>
          <a:prstGeom prst="rect">
            <a:avLst/>
          </a:prstGeom>
          <a:noFill/>
        </p:spPr>
        <p:txBody>
          <a:bodyPr wrap="square" rtlCol="0">
            <a:spAutoFit/>
          </a:bodyPr>
          <a:lstStyle/>
          <a:p>
            <a:pPr fontAlgn="base">
              <a:spcBef>
                <a:spcPct val="0"/>
              </a:spcBef>
              <a:spcAft>
                <a:spcPct val="0"/>
              </a:spcAft>
            </a:pPr>
            <a:r>
              <a:rPr lang="zh-CN" altLang="en-US" sz="2000">
                <a:solidFill>
                  <a:srgbClr val="0000FF"/>
                </a:solidFill>
                <a:latin typeface="华文细黑" panose="02010600040101010101" pitchFamily="2" charset="-122"/>
                <a:ea typeface="华文细黑" panose="02010600040101010101" pitchFamily="2" charset="-122"/>
              </a:rPr>
              <a:t>   </a:t>
            </a:r>
            <a:r>
              <a:rPr lang="zh-CN" altLang="en-US" sz="2000" smtClean="0">
                <a:solidFill>
                  <a:srgbClr val="0000FF"/>
                </a:solidFill>
                <a:latin typeface="华文细黑" panose="02010600040101010101" pitchFamily="2" charset="-122"/>
                <a:ea typeface="华文细黑" panose="02010600040101010101" pitchFamily="2" charset="-122"/>
              </a:rPr>
              <a:t>  通过</a:t>
            </a:r>
            <a:r>
              <a:rPr lang="zh-CN" altLang="en-US" sz="2000">
                <a:solidFill>
                  <a:srgbClr val="0000FF"/>
                </a:solidFill>
                <a:latin typeface="华文细黑" panose="02010600040101010101" pitchFamily="2" charset="-122"/>
                <a:ea typeface="华文细黑" panose="02010600040101010101" pitchFamily="2" charset="-122"/>
              </a:rPr>
              <a:t>邮件来实现“即时通知”</a:t>
            </a:r>
          </a:p>
        </p:txBody>
      </p:sp>
      <p:sp>
        <p:nvSpPr>
          <p:cNvPr id="6" name="TextBox 7"/>
          <p:cNvSpPr txBox="1"/>
          <p:nvPr/>
        </p:nvSpPr>
        <p:spPr>
          <a:xfrm>
            <a:off x="125350" y="1633530"/>
            <a:ext cx="1285852" cy="1938992"/>
          </a:xfrm>
          <a:prstGeom prst="rect">
            <a:avLst/>
          </a:prstGeom>
          <a:noFill/>
        </p:spPr>
        <p:txBody>
          <a:bodyPr wrap="square" rtlCol="0">
            <a:spAutoFit/>
          </a:bodyPr>
          <a:lstStyle/>
          <a:p>
            <a:pPr fontAlgn="base">
              <a:spcBef>
                <a:spcPct val="0"/>
              </a:spcBef>
              <a:spcAft>
                <a:spcPct val="0"/>
              </a:spcAft>
            </a:pPr>
            <a:r>
              <a:rPr lang="zh-CN" altLang="en-US" sz="2000">
                <a:solidFill>
                  <a:srgbClr val="FF0000"/>
                </a:solidFill>
                <a:latin typeface="华文细黑" panose="02010600040101010101" pitchFamily="2" charset="-122"/>
                <a:ea typeface="华文细黑" panose="02010600040101010101" pitchFamily="2" charset="-122"/>
              </a:rPr>
              <a:t>   </a:t>
            </a:r>
            <a:r>
              <a:rPr lang="zh-CN" altLang="en-US" sz="2000" smtClean="0">
                <a:solidFill>
                  <a:srgbClr val="FF0000"/>
                </a:solidFill>
                <a:latin typeface="华文细黑" panose="02010600040101010101" pitchFamily="2" charset="-122"/>
                <a:ea typeface="华文细黑" panose="02010600040101010101" pitchFamily="2" charset="-122"/>
              </a:rPr>
              <a:t> 员工</a:t>
            </a:r>
            <a:r>
              <a:rPr lang="zh-CN" altLang="en-US" sz="2000">
                <a:solidFill>
                  <a:srgbClr val="FF0000"/>
                </a:solidFill>
                <a:latin typeface="华文细黑" panose="02010600040101010101" pitchFamily="2" charset="-122"/>
                <a:ea typeface="华文细黑" panose="02010600040101010101" pitchFamily="2" charset="-122"/>
              </a:rPr>
              <a:t>可以通过智能手机或者</a:t>
            </a:r>
            <a:r>
              <a:rPr lang="en-US" altLang="zh-CN" sz="2000">
                <a:solidFill>
                  <a:srgbClr val="FF0000"/>
                </a:solidFill>
                <a:latin typeface="华文细黑" panose="02010600040101010101" pitchFamily="2" charset="-122"/>
                <a:ea typeface="华文细黑" panose="02010600040101010101" pitchFamily="2" charset="-122"/>
              </a:rPr>
              <a:t>PC</a:t>
            </a:r>
            <a:r>
              <a:rPr lang="zh-CN" altLang="en-US" sz="2000">
                <a:solidFill>
                  <a:srgbClr val="FF0000"/>
                </a:solidFill>
                <a:latin typeface="华文细黑" panose="02010600040101010101" pitchFamily="2" charset="-122"/>
                <a:ea typeface="华文细黑" panose="02010600040101010101" pitchFamily="2" charset="-122"/>
              </a:rPr>
              <a:t>上网完成各种工作</a:t>
            </a:r>
          </a:p>
        </p:txBody>
      </p:sp>
      <p:sp>
        <p:nvSpPr>
          <p:cNvPr id="7" name="矩形 6"/>
          <p:cNvSpPr/>
          <p:nvPr/>
        </p:nvSpPr>
        <p:spPr>
          <a:xfrm>
            <a:off x="7912060" y="1704968"/>
            <a:ext cx="441146" cy="400110"/>
          </a:xfrm>
          <a:prstGeom prst="rect">
            <a:avLst/>
          </a:prstGeom>
        </p:spPr>
        <p:txBody>
          <a:bodyPr wrap="none">
            <a:spAutoFit/>
          </a:bodyPr>
          <a:lstStyle/>
          <a:p>
            <a:pPr fontAlgn="base">
              <a:spcBef>
                <a:spcPct val="0"/>
              </a:spcBef>
              <a:spcAft>
                <a:spcPct val="0"/>
              </a:spcAft>
            </a:pPr>
            <a:r>
              <a:rPr lang="zh-CN" altLang="en-US" sz="2000">
                <a:solidFill>
                  <a:srgbClr val="0000FF"/>
                </a:solidFill>
                <a:latin typeface="华文细黑" panose="02010600040101010101" pitchFamily="2" charset="-122"/>
                <a:ea typeface="华文细黑" panose="02010600040101010101" pitchFamily="2" charset="-122"/>
              </a:rPr>
              <a:t>①</a:t>
            </a:r>
          </a:p>
        </p:txBody>
      </p:sp>
      <p:sp>
        <p:nvSpPr>
          <p:cNvPr id="8" name="矩形 7"/>
          <p:cNvSpPr/>
          <p:nvPr/>
        </p:nvSpPr>
        <p:spPr>
          <a:xfrm>
            <a:off x="125350" y="1633530"/>
            <a:ext cx="441146" cy="400110"/>
          </a:xfrm>
          <a:prstGeom prst="rect">
            <a:avLst/>
          </a:prstGeom>
        </p:spPr>
        <p:txBody>
          <a:bodyPr wrap="none">
            <a:spAutoFit/>
          </a:bodyPr>
          <a:lstStyle/>
          <a:p>
            <a:pPr fontAlgn="base">
              <a:spcBef>
                <a:spcPct val="0"/>
              </a:spcBef>
              <a:spcAft>
                <a:spcPct val="0"/>
              </a:spcAft>
            </a:pPr>
            <a:r>
              <a:rPr lang="zh-CN" altLang="en-US" sz="2000">
                <a:solidFill>
                  <a:srgbClr val="FF0000"/>
                </a:solidFill>
                <a:latin typeface="华文细黑" panose="02010600040101010101" pitchFamily="2" charset="-122"/>
                <a:ea typeface="华文细黑" panose="02010600040101010101" pitchFamily="2" charset="-122"/>
              </a:rPr>
              <a:t>②</a:t>
            </a:r>
          </a:p>
        </p:txBody>
      </p:sp>
      <p:sp>
        <p:nvSpPr>
          <p:cNvPr id="9" name="TextBox 11"/>
          <p:cNvSpPr txBox="1"/>
          <p:nvPr/>
        </p:nvSpPr>
        <p:spPr>
          <a:xfrm>
            <a:off x="6340424" y="3062290"/>
            <a:ext cx="2571768" cy="707886"/>
          </a:xfrm>
          <a:prstGeom prst="rect">
            <a:avLst/>
          </a:prstGeom>
          <a:noFill/>
        </p:spPr>
        <p:txBody>
          <a:bodyPr wrap="square" rtlCol="0">
            <a:spAutoFit/>
          </a:bodyPr>
          <a:lstStyle/>
          <a:p>
            <a:pPr fontAlgn="base">
              <a:spcBef>
                <a:spcPct val="0"/>
              </a:spcBef>
              <a:spcAft>
                <a:spcPct val="0"/>
              </a:spcAft>
            </a:pPr>
            <a:r>
              <a:rPr lang="zh-CN" altLang="en-US" sz="2000">
                <a:solidFill>
                  <a:srgbClr val="FF0000"/>
                </a:solidFill>
                <a:latin typeface="华文细黑" panose="02010600040101010101" pitchFamily="2" charset="-122"/>
                <a:ea typeface="华文细黑" panose="02010600040101010101" pitchFamily="2" charset="-122"/>
              </a:rPr>
              <a:t>   </a:t>
            </a:r>
            <a:r>
              <a:rPr lang="zh-CN" altLang="en-US" sz="2000" smtClean="0">
                <a:solidFill>
                  <a:srgbClr val="FF0000"/>
                </a:solidFill>
                <a:latin typeface="华文细黑" panose="02010600040101010101" pitchFamily="2" charset="-122"/>
                <a:ea typeface="华文细黑" panose="02010600040101010101" pitchFamily="2" charset="-122"/>
              </a:rPr>
              <a:t> </a:t>
            </a:r>
            <a:r>
              <a:rPr lang="zh-CN" altLang="en-US" sz="2000" smtClean="0">
                <a:solidFill>
                  <a:srgbClr val="008000"/>
                </a:solidFill>
                <a:latin typeface="华文细黑" panose="02010600040101010101" pitchFamily="2" charset="-122"/>
                <a:ea typeface="华文细黑" panose="02010600040101010101" pitchFamily="2" charset="-122"/>
              </a:rPr>
              <a:t>用</a:t>
            </a:r>
            <a:r>
              <a:rPr lang="en-US" altLang="zh-CN" sz="2000">
                <a:solidFill>
                  <a:srgbClr val="008000"/>
                </a:solidFill>
                <a:latin typeface="华文细黑" panose="02010600040101010101" pitchFamily="2" charset="-122"/>
                <a:ea typeface="华文细黑" panose="02010600040101010101" pitchFamily="2" charset="-122"/>
              </a:rPr>
              <a:t>windows</a:t>
            </a:r>
            <a:r>
              <a:rPr lang="zh-CN" altLang="en-US" sz="2000">
                <a:solidFill>
                  <a:srgbClr val="008000"/>
                </a:solidFill>
                <a:latin typeface="华文细黑" panose="02010600040101010101" pitchFamily="2" charset="-122"/>
                <a:ea typeface="华文细黑" panose="02010600040101010101" pitchFamily="2" charset="-122"/>
              </a:rPr>
              <a:t>程序设计工作流图形化定义</a:t>
            </a:r>
          </a:p>
        </p:txBody>
      </p:sp>
      <p:sp>
        <p:nvSpPr>
          <p:cNvPr id="10" name="矩形 9"/>
          <p:cNvSpPr/>
          <p:nvPr/>
        </p:nvSpPr>
        <p:spPr>
          <a:xfrm>
            <a:off x="6340424" y="3062290"/>
            <a:ext cx="441146" cy="400110"/>
          </a:xfrm>
          <a:prstGeom prst="rect">
            <a:avLst/>
          </a:prstGeom>
        </p:spPr>
        <p:txBody>
          <a:bodyPr wrap="none">
            <a:spAutoFit/>
          </a:bodyPr>
          <a:lstStyle/>
          <a:p>
            <a:pPr fontAlgn="base">
              <a:spcBef>
                <a:spcPct val="0"/>
              </a:spcBef>
              <a:spcAft>
                <a:spcPct val="0"/>
              </a:spcAft>
            </a:pPr>
            <a:r>
              <a:rPr lang="zh-CN" altLang="en-US" sz="2000">
                <a:solidFill>
                  <a:srgbClr val="008000"/>
                </a:solidFill>
                <a:latin typeface="华文细黑" panose="02010600040101010101" pitchFamily="2" charset="-122"/>
                <a:ea typeface="华文细黑" panose="02010600040101010101" pitchFamily="2" charset="-122"/>
              </a:rPr>
              <a:t>③</a:t>
            </a:r>
          </a:p>
        </p:txBody>
      </p:sp>
      <p:sp>
        <p:nvSpPr>
          <p:cNvPr id="11" name="TextBox 12"/>
          <p:cNvSpPr txBox="1"/>
          <p:nvPr/>
        </p:nvSpPr>
        <p:spPr>
          <a:xfrm>
            <a:off x="7697714" y="4419612"/>
            <a:ext cx="1285916" cy="1323439"/>
          </a:xfrm>
          <a:prstGeom prst="rect">
            <a:avLst/>
          </a:prstGeom>
          <a:noFill/>
        </p:spPr>
        <p:txBody>
          <a:bodyPr wrap="square" rtlCol="0">
            <a:spAutoFit/>
          </a:bodyPr>
          <a:lstStyle/>
          <a:p>
            <a:pPr fontAlgn="base">
              <a:spcBef>
                <a:spcPct val="0"/>
              </a:spcBef>
              <a:spcAft>
                <a:spcPct val="0"/>
              </a:spcAft>
            </a:pPr>
            <a:r>
              <a:rPr lang="zh-CN" altLang="en-US" sz="2000">
                <a:solidFill>
                  <a:srgbClr val="FF33CC"/>
                </a:solidFill>
                <a:latin typeface="华文细黑" panose="02010600040101010101" pitchFamily="2" charset="-122"/>
                <a:ea typeface="华文细黑" panose="02010600040101010101" pitchFamily="2" charset="-122"/>
              </a:rPr>
              <a:t>工作流和权限模块做成可重用的</a:t>
            </a:r>
          </a:p>
        </p:txBody>
      </p:sp>
      <p:sp>
        <p:nvSpPr>
          <p:cNvPr id="12" name="矩形 11"/>
          <p:cNvSpPr/>
          <p:nvPr/>
        </p:nvSpPr>
        <p:spPr>
          <a:xfrm>
            <a:off x="7411962" y="4676846"/>
            <a:ext cx="360947" cy="400110"/>
          </a:xfrm>
          <a:prstGeom prst="rect">
            <a:avLst/>
          </a:prstGeom>
        </p:spPr>
        <p:txBody>
          <a:bodyPr wrap="square">
            <a:spAutoFit/>
          </a:bodyPr>
          <a:lstStyle/>
          <a:p>
            <a:pPr fontAlgn="base">
              <a:spcBef>
                <a:spcPct val="0"/>
              </a:spcBef>
              <a:spcAft>
                <a:spcPct val="0"/>
              </a:spcAft>
            </a:pPr>
            <a:r>
              <a:rPr lang="zh-CN" altLang="en-US" sz="2000">
                <a:solidFill>
                  <a:srgbClr val="FF33CC"/>
                </a:solidFill>
                <a:latin typeface="华文细黑" panose="02010600040101010101" pitchFamily="2" charset="-122"/>
                <a:ea typeface="华文细黑" panose="02010600040101010101" pitchFamily="2" charset="-122"/>
              </a:rPr>
              <a:t>④</a:t>
            </a:r>
          </a:p>
        </p:txBody>
      </p:sp>
      <p:sp>
        <p:nvSpPr>
          <p:cNvPr id="13" name="TextBox 16"/>
          <p:cNvSpPr txBox="1"/>
          <p:nvPr/>
        </p:nvSpPr>
        <p:spPr>
          <a:xfrm>
            <a:off x="125318" y="3562356"/>
            <a:ext cx="1214446" cy="1938992"/>
          </a:xfrm>
          <a:prstGeom prst="rect">
            <a:avLst/>
          </a:prstGeom>
          <a:noFill/>
        </p:spPr>
        <p:txBody>
          <a:bodyPr wrap="square" rtlCol="0">
            <a:spAutoFit/>
          </a:bodyPr>
          <a:lstStyle/>
          <a:p>
            <a:pPr fontAlgn="base">
              <a:spcBef>
                <a:spcPct val="0"/>
              </a:spcBef>
              <a:spcAft>
                <a:spcPct val="0"/>
              </a:spcAft>
            </a:pPr>
            <a:r>
              <a:rPr lang="zh-CN" altLang="en-US" sz="2000">
                <a:solidFill>
                  <a:srgbClr val="FF0000"/>
                </a:solidFill>
                <a:latin typeface="华文细黑" panose="02010600040101010101" pitchFamily="2" charset="-122"/>
                <a:ea typeface="华文细黑" panose="02010600040101010101" pitchFamily="2" charset="-122"/>
              </a:rPr>
              <a:t>   </a:t>
            </a:r>
            <a:r>
              <a:rPr lang="zh-CN" altLang="en-US" sz="2000" smtClean="0">
                <a:solidFill>
                  <a:srgbClr val="FF0000"/>
                </a:solidFill>
                <a:latin typeface="华文细黑" panose="02010600040101010101" pitchFamily="2" charset="-122"/>
                <a:ea typeface="华文细黑" panose="02010600040101010101" pitchFamily="2" charset="-122"/>
              </a:rPr>
              <a:t> </a:t>
            </a:r>
            <a:r>
              <a:rPr lang="en-US" altLang="zh-CN" sz="2000" smtClean="0">
                <a:solidFill>
                  <a:srgbClr val="FF0000"/>
                </a:solidFill>
                <a:latin typeface="华文细黑" panose="02010600040101010101" pitchFamily="2" charset="-122"/>
                <a:ea typeface="华文细黑" panose="02010600040101010101" pitchFamily="2" charset="-122"/>
              </a:rPr>
              <a:t>Web </a:t>
            </a:r>
            <a:r>
              <a:rPr lang="en-US" altLang="zh-CN" sz="2000">
                <a:solidFill>
                  <a:srgbClr val="FF0000"/>
                </a:solidFill>
                <a:latin typeface="华文细黑" panose="02010600040101010101" pitchFamily="2" charset="-122"/>
                <a:ea typeface="华文细黑" panose="02010600040101010101" pitchFamily="2" charset="-122"/>
              </a:rPr>
              <a:t>application</a:t>
            </a:r>
            <a:r>
              <a:rPr lang="zh-CN" altLang="en-US" sz="2000">
                <a:solidFill>
                  <a:srgbClr val="FF0000"/>
                </a:solidFill>
                <a:latin typeface="华文细黑" panose="02010600040101010101" pitchFamily="2" charset="-122"/>
                <a:ea typeface="华文细黑" panose="02010600040101010101" pitchFamily="2" charset="-122"/>
              </a:rPr>
              <a:t>中需要专门开发针对手机的</a:t>
            </a:r>
            <a:r>
              <a:rPr lang="en-US" altLang="zh-CN" sz="2000">
                <a:solidFill>
                  <a:srgbClr val="FF0000"/>
                </a:solidFill>
                <a:latin typeface="华文细黑" panose="02010600040101010101" pitchFamily="2" charset="-122"/>
                <a:ea typeface="华文细黑" panose="02010600040101010101" pitchFamily="2" charset="-122"/>
              </a:rPr>
              <a:t>UI</a:t>
            </a:r>
            <a:endParaRPr lang="zh-CN" altLang="en-US" sz="2000">
              <a:solidFill>
                <a:srgbClr val="FF0000"/>
              </a:solidFill>
              <a:latin typeface="华文细黑" panose="02010600040101010101" pitchFamily="2" charset="-122"/>
              <a:ea typeface="华文细黑" panose="02010600040101010101" pitchFamily="2" charset="-122"/>
            </a:endParaRPr>
          </a:p>
        </p:txBody>
      </p:sp>
      <p:sp>
        <p:nvSpPr>
          <p:cNvPr id="14" name="矩形 13"/>
          <p:cNvSpPr/>
          <p:nvPr/>
        </p:nvSpPr>
        <p:spPr>
          <a:xfrm>
            <a:off x="125318" y="3562356"/>
            <a:ext cx="441146" cy="400110"/>
          </a:xfrm>
          <a:prstGeom prst="rect">
            <a:avLst/>
          </a:prstGeom>
        </p:spPr>
        <p:txBody>
          <a:bodyPr wrap="none">
            <a:spAutoFit/>
          </a:bodyPr>
          <a:lstStyle/>
          <a:p>
            <a:pPr fontAlgn="base">
              <a:spcBef>
                <a:spcPct val="0"/>
              </a:spcBef>
              <a:spcAft>
                <a:spcPct val="0"/>
              </a:spcAft>
            </a:pPr>
            <a:r>
              <a:rPr lang="zh-CN" altLang="en-US" sz="2000" smtClean="0">
                <a:solidFill>
                  <a:srgbClr val="FF0000"/>
                </a:solidFill>
                <a:latin typeface="华文细黑" panose="02010600040101010101" pitchFamily="2" charset="-122"/>
                <a:ea typeface="华文细黑" panose="02010600040101010101" pitchFamily="2" charset="-122"/>
              </a:rPr>
              <a:t>②</a:t>
            </a:r>
            <a:endParaRPr lang="zh-CN" altLang="en-US" sz="2000">
              <a:solidFill>
                <a:srgbClr val="FF0000"/>
              </a:solidFill>
              <a:latin typeface="华文细黑" panose="02010600040101010101" pitchFamily="2" charset="-122"/>
              <a:ea typeface="华文细黑" panose="02010600040101010101" pitchFamily="2" charset="-122"/>
            </a:endParaRPr>
          </a:p>
        </p:txBody>
      </p:sp>
      <p:sp>
        <p:nvSpPr>
          <p:cNvPr id="15" name="矩形 14"/>
          <p:cNvSpPr/>
          <p:nvPr/>
        </p:nvSpPr>
        <p:spPr>
          <a:xfrm>
            <a:off x="7411962" y="4419612"/>
            <a:ext cx="360947" cy="400110"/>
          </a:xfrm>
          <a:prstGeom prst="rect">
            <a:avLst/>
          </a:prstGeom>
        </p:spPr>
        <p:txBody>
          <a:bodyPr wrap="square">
            <a:spAutoFit/>
          </a:bodyPr>
          <a:lstStyle/>
          <a:p>
            <a:pPr fontAlgn="base">
              <a:spcBef>
                <a:spcPct val="0"/>
              </a:spcBef>
              <a:spcAft>
                <a:spcPct val="0"/>
              </a:spcAft>
            </a:pPr>
            <a:r>
              <a:rPr lang="zh-CN" altLang="en-US" sz="2000">
                <a:solidFill>
                  <a:srgbClr val="008000"/>
                </a:solidFill>
                <a:latin typeface="华文细黑" panose="02010600040101010101" pitchFamily="2" charset="-122"/>
                <a:ea typeface="华文细黑" panose="02010600040101010101" pitchFamily="2" charset="-122"/>
              </a:rPr>
              <a:t>③</a:t>
            </a:r>
          </a:p>
        </p:txBody>
      </p:sp>
      <p:cxnSp>
        <p:nvCxnSpPr>
          <p:cNvPr id="16" name="直接连接符 15"/>
          <p:cNvCxnSpPr/>
          <p:nvPr/>
        </p:nvCxnSpPr>
        <p:spPr bwMode="auto">
          <a:xfrm rot="10800000">
            <a:off x="7697746" y="2347910"/>
            <a:ext cx="214314" cy="1588"/>
          </a:xfrm>
          <a:prstGeom prst="line">
            <a:avLst/>
          </a:prstGeom>
          <a:noFill/>
          <a:ln w="25400" cap="flat" cmpd="sng" algn="ctr">
            <a:solidFill>
              <a:srgbClr val="008000"/>
            </a:solidFill>
            <a:prstDash val="solid"/>
            <a:round/>
            <a:headEnd type="none" w="med" len="med"/>
            <a:tailEnd type="none"/>
          </a:ln>
          <a:effectLst/>
        </p:spPr>
      </p:cxnSp>
      <p:cxnSp>
        <p:nvCxnSpPr>
          <p:cNvPr id="17" name="直接箭头连接符 16"/>
          <p:cNvCxnSpPr/>
          <p:nvPr/>
        </p:nvCxnSpPr>
        <p:spPr bwMode="auto">
          <a:xfrm>
            <a:off x="1268326" y="2347910"/>
            <a:ext cx="285752" cy="1588"/>
          </a:xfrm>
          <a:prstGeom prst="straightConnector1">
            <a:avLst/>
          </a:prstGeom>
          <a:noFill/>
          <a:ln w="25400" cap="flat" cmpd="sng" algn="ctr">
            <a:solidFill>
              <a:srgbClr val="008000"/>
            </a:solidFill>
            <a:prstDash val="solid"/>
            <a:round/>
            <a:headEnd type="none" w="med" len="med"/>
            <a:tailEnd type="none"/>
          </a:ln>
          <a:effectLst/>
        </p:spPr>
      </p:cxnSp>
      <p:cxnSp>
        <p:nvCxnSpPr>
          <p:cNvPr id="18" name="直接箭头连接符 17"/>
          <p:cNvCxnSpPr/>
          <p:nvPr/>
        </p:nvCxnSpPr>
        <p:spPr bwMode="auto">
          <a:xfrm rot="10800000">
            <a:off x="1268326" y="3205166"/>
            <a:ext cx="285752" cy="71438"/>
          </a:xfrm>
          <a:prstGeom prst="straightConnector1">
            <a:avLst/>
          </a:prstGeom>
          <a:noFill/>
          <a:ln w="25400" cap="flat" cmpd="sng" algn="ctr">
            <a:solidFill>
              <a:srgbClr val="008000"/>
            </a:solidFill>
            <a:prstDash val="solid"/>
            <a:round/>
            <a:headEnd type="none" w="med" len="med"/>
            <a:tailEnd type="none"/>
          </a:ln>
          <a:effectLst/>
        </p:spPr>
      </p:cxnSp>
      <p:cxnSp>
        <p:nvCxnSpPr>
          <p:cNvPr id="19" name="直接箭头连接符 18"/>
          <p:cNvCxnSpPr/>
          <p:nvPr/>
        </p:nvCxnSpPr>
        <p:spPr bwMode="auto">
          <a:xfrm flipV="1">
            <a:off x="1268326" y="3133728"/>
            <a:ext cx="3143272" cy="1071570"/>
          </a:xfrm>
          <a:prstGeom prst="straightConnector1">
            <a:avLst/>
          </a:prstGeom>
          <a:noFill/>
          <a:ln w="25400" cap="flat" cmpd="sng" algn="ctr">
            <a:solidFill>
              <a:srgbClr val="008000"/>
            </a:solidFill>
            <a:prstDash val="solid"/>
            <a:round/>
            <a:headEnd type="none" w="med" len="med"/>
            <a:tailEnd type="none"/>
          </a:ln>
          <a:effectLst/>
        </p:spPr>
      </p:cxnSp>
      <p:cxnSp>
        <p:nvCxnSpPr>
          <p:cNvPr id="20" name="直接箭头连接符 19"/>
          <p:cNvCxnSpPr/>
          <p:nvPr/>
        </p:nvCxnSpPr>
        <p:spPr bwMode="auto">
          <a:xfrm rot="10800000" flipV="1">
            <a:off x="2911400" y="3562356"/>
            <a:ext cx="3429024" cy="1643074"/>
          </a:xfrm>
          <a:prstGeom prst="straightConnector1">
            <a:avLst/>
          </a:prstGeom>
          <a:noFill/>
          <a:ln w="25400" cap="flat" cmpd="sng" algn="ctr">
            <a:solidFill>
              <a:srgbClr val="008000"/>
            </a:solidFill>
            <a:prstDash val="solid"/>
            <a:round/>
            <a:headEnd type="none" w="med" len="med"/>
            <a:tailEnd type="none"/>
          </a:ln>
          <a:effectLst/>
        </p:spPr>
      </p:cxnSp>
      <p:cxnSp>
        <p:nvCxnSpPr>
          <p:cNvPr id="21" name="直接箭头连接符 20"/>
          <p:cNvCxnSpPr/>
          <p:nvPr/>
        </p:nvCxnSpPr>
        <p:spPr bwMode="auto">
          <a:xfrm rot="5400000">
            <a:off x="7233399" y="4812521"/>
            <a:ext cx="214314" cy="142876"/>
          </a:xfrm>
          <a:prstGeom prst="straightConnector1">
            <a:avLst/>
          </a:prstGeom>
          <a:noFill/>
          <a:ln w="25400" cap="flat" cmpd="sng" algn="ctr">
            <a:solidFill>
              <a:srgbClr val="008000"/>
            </a:solidFill>
            <a:prstDash val="solid"/>
            <a:round/>
            <a:headEnd type="none" w="med" len="med"/>
            <a:tailEnd type="none"/>
          </a:ln>
          <a:effectLst/>
        </p:spPr>
      </p:cxnSp>
    </p:spTree>
    <p:extLst>
      <p:ext uri="{BB962C8B-B14F-4D97-AF65-F5344CB8AC3E}">
        <p14:creationId xmlns:p14="http://schemas.microsoft.com/office/powerpoint/2010/main" val="1165499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3" presetClass="entr" presetSubtype="1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blinds(horizontal)">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linds(horizontal)">
                                      <p:cBhvr>
                                        <p:cTn id="23" dur="500"/>
                                        <p:tgtEl>
                                          <p:spTgt spid="8"/>
                                        </p:tgtEl>
                                      </p:cBhvr>
                                    </p:animEffect>
                                  </p:childTnLst>
                                </p:cTn>
                              </p:par>
                              <p:par>
                                <p:cTn id="24" presetID="3" presetClass="entr" presetSubtype="1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blinds(horizontal)">
                                      <p:cBhvr>
                                        <p:cTn id="26" dur="500"/>
                                        <p:tgtEl>
                                          <p:spTgt spid="17"/>
                                        </p:tgtEl>
                                      </p:cBhvr>
                                    </p:animEffect>
                                  </p:childTnLst>
                                </p:cTn>
                              </p:par>
                              <p:par>
                                <p:cTn id="27" presetID="3" presetClass="entr" presetSubtype="1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blinds(horizontal)">
                                      <p:cBhvr>
                                        <p:cTn id="29" dur="500"/>
                                        <p:tgtEl>
                                          <p:spTgt spid="18"/>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blinds(horizontal)">
                                      <p:cBhvr>
                                        <p:cTn id="37" dur="500"/>
                                        <p:tgtEl>
                                          <p:spTgt spid="19"/>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blinds(horizontal)">
                                      <p:cBhvr>
                                        <p:cTn id="40" dur="500"/>
                                        <p:tgtEl>
                                          <p:spTgt spid="13"/>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blinds(horizontal)">
                                      <p:cBhvr>
                                        <p:cTn id="43" dur="500"/>
                                        <p:tgtEl>
                                          <p:spTgt spid="14"/>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blinds(horizontal)">
                                      <p:cBhvr>
                                        <p:cTn id="48" dur="500"/>
                                        <p:tgtEl>
                                          <p:spTgt spid="10"/>
                                        </p:tgtEl>
                                      </p:cBhvr>
                                    </p:animEffect>
                                  </p:childTnLst>
                                </p:cTn>
                              </p:par>
                              <p:par>
                                <p:cTn id="49" presetID="3" presetClass="entr" presetSubtype="10"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blinds(horizontal)">
                                      <p:cBhvr>
                                        <p:cTn id="51" dur="500"/>
                                        <p:tgtEl>
                                          <p:spTgt spid="20"/>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blinds(horizontal)">
                                      <p:cBhvr>
                                        <p:cTn id="54" dur="500"/>
                                        <p:tgtEl>
                                          <p:spTgt spid="9"/>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blinds(horizontal)">
                                      <p:cBhvr>
                                        <p:cTn id="59" dur="500"/>
                                        <p:tgtEl>
                                          <p:spTgt spid="11"/>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blinds(horizontal)">
                                      <p:cBhvr>
                                        <p:cTn id="62" dur="500"/>
                                        <p:tgtEl>
                                          <p:spTgt spid="12"/>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blinds(horizontal)">
                                      <p:cBhvr>
                                        <p:cTn id="65" dur="500"/>
                                        <p:tgtEl>
                                          <p:spTgt spid="15"/>
                                        </p:tgtEl>
                                      </p:cBhvr>
                                    </p:animEffect>
                                  </p:childTnLst>
                                </p:cTn>
                              </p:par>
                              <p:par>
                                <p:cTn id="66" presetID="3" presetClass="entr" presetSubtype="10" fill="hold" nodeType="with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blinds(horizontal)">
                                      <p:cBhvr>
                                        <p:cTn id="6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13" grpId="0"/>
      <p:bldP spid="14" grpId="0"/>
      <p:bldP spid="1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3"/>
            </p:custDataLst>
          </p:nvPr>
        </p:nvSpPr>
        <p:spPr>
          <a:xfrm>
            <a:off x="914399" y="1213643"/>
            <a:ext cx="7973961" cy="424680"/>
          </a:xfrm>
          <a:prstGeom prst="rect">
            <a:avLst/>
          </a:prstGeom>
          <a:noFill/>
        </p:spPr>
        <p:txBody>
          <a:bodyPr vert="horz" wrap="square" rtlCol="0" anchor="ctr" anchorCtr="0">
            <a:noAutofit/>
          </a:bodyPr>
          <a:lstStyle/>
          <a:p>
            <a:r>
              <a:rPr lang="zh-CN" altLang="en-US" sz="2400" b="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一个银行业务系统采用如图所示</a:t>
            </a:r>
            <a:r>
              <a:rPr lang="zh-CN" altLang="en-US" sz="2400" b="1"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的部署图，</a:t>
            </a:r>
            <a:r>
              <a:rPr lang="zh-CN" altLang="en-US" sz="2400" b="1" smtClean="0">
                <a:solidFill>
                  <a:srgbClr val="FF0000"/>
                </a:solidFill>
                <a:latin typeface="Microsoft Yahei" panose="020B0503020204020204" pitchFamily="34" charset="-122"/>
                <a:ea typeface="Microsoft Yahei" panose="020B0503020204020204" pitchFamily="34" charset="-122"/>
                <a:sym typeface="Microsoft Yahei" panose="020B0503020204020204" pitchFamily="34" charset="-122"/>
              </a:rPr>
              <a:t>错误</a:t>
            </a:r>
            <a:r>
              <a:rPr lang="zh-CN" altLang="en-US" sz="2400" b="1">
                <a:solidFill>
                  <a:srgbClr val="FF0000"/>
                </a:solidFill>
                <a:latin typeface="Microsoft Yahei" panose="020B0503020204020204" pitchFamily="34" charset="-122"/>
                <a:ea typeface="Microsoft Yahei" panose="020B0503020204020204" pitchFamily="34" charset="-122"/>
                <a:sym typeface="Microsoft Yahei" panose="020B0503020204020204" pitchFamily="34" charset="-122"/>
              </a:rPr>
              <a:t>的</a:t>
            </a:r>
            <a:r>
              <a:rPr lang="zh-CN" altLang="en-US" sz="2400" b="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是</a:t>
            </a:r>
            <a:r>
              <a:rPr lang="en-US" altLang="zh-CN" sz="2400" b="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endParaRPr lang="zh-CN" altLang="en-US" sz="2400" b="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4"/>
            </p:custDataLst>
          </p:nvPr>
        </p:nvSpPr>
        <p:spPr>
          <a:xfrm>
            <a:off x="1828800" y="3169519"/>
            <a:ext cx="6705600" cy="642938"/>
          </a:xfrm>
          <a:prstGeom prst="rect">
            <a:avLst/>
          </a:prstGeom>
          <a:noFill/>
        </p:spPr>
        <p:txBody>
          <a:bodyPr vert="horz" rtlCol="0" anchor="ctr" anchorCtr="0">
            <a:noAutofit/>
          </a:bodyPr>
          <a:lstStyle/>
          <a:p>
            <a:r>
              <a:rPr lang="zh-CN" altLang="en-US" sz="2000">
                <a:solidFill>
                  <a:srgbClr val="0000FF"/>
                </a:solidFill>
                <a:latin typeface="Microsoft Yahei" panose="020B0503020204020204" pitchFamily="34" charset="-122"/>
                <a:ea typeface="Microsoft Yahei" panose="020B0503020204020204" pitchFamily="34" charset="-122"/>
                <a:sym typeface="Microsoft Yahei" panose="020B0503020204020204" pitchFamily="34" charset="-122"/>
              </a:rPr>
              <a:t>与</a:t>
            </a:r>
            <a:r>
              <a:rPr lang="en-US" altLang="zh-CN" sz="2000">
                <a:solidFill>
                  <a:srgbClr val="0000FF"/>
                </a:solidFill>
                <a:latin typeface="Microsoft Yahei" panose="020B0503020204020204" pitchFamily="34" charset="-122"/>
                <a:ea typeface="Microsoft Yahei" panose="020B0503020204020204" pitchFamily="34" charset="-122"/>
                <a:sym typeface="Microsoft Yahei" panose="020B0503020204020204" pitchFamily="34" charset="-122"/>
              </a:rPr>
              <a:t>GUI</a:t>
            </a:r>
            <a:r>
              <a:rPr lang="zh-CN" altLang="en-US" sz="2000">
                <a:solidFill>
                  <a:srgbClr val="0000FF"/>
                </a:solidFill>
                <a:latin typeface="Microsoft Yahei" panose="020B0503020204020204" pitchFamily="34" charset="-122"/>
                <a:ea typeface="Microsoft Yahei" panose="020B0503020204020204" pitchFamily="34" charset="-122"/>
                <a:sym typeface="Microsoft Yahei" panose="020B0503020204020204" pitchFamily="34" charset="-122"/>
              </a:rPr>
              <a:t>有关的类应该部署在</a:t>
            </a:r>
            <a:r>
              <a:rPr lang="en-US" altLang="zh-CN" sz="2000">
                <a:solidFill>
                  <a:srgbClr val="0000FF"/>
                </a:solidFill>
                <a:latin typeface="Microsoft Yahei" panose="020B0503020204020204" pitchFamily="34" charset="-122"/>
                <a:ea typeface="Microsoft Yahei" panose="020B0503020204020204" pitchFamily="34" charset="-122"/>
                <a:sym typeface="Microsoft Yahei" panose="020B0503020204020204" pitchFamily="34" charset="-122"/>
              </a:rPr>
              <a:t>Branch Client</a:t>
            </a:r>
            <a:r>
              <a:rPr lang="zh-CN" altLang="en-US" sz="2000">
                <a:solidFill>
                  <a:srgbClr val="0000FF"/>
                </a:solidFill>
                <a:latin typeface="Microsoft Yahei" panose="020B0503020204020204" pitchFamily="34" charset="-122"/>
                <a:ea typeface="Microsoft Yahei" panose="020B0503020204020204" pitchFamily="34" charset="-122"/>
                <a:sym typeface="Microsoft Yahei" panose="020B0503020204020204" pitchFamily="34" charset="-122"/>
              </a:rPr>
              <a:t>上</a:t>
            </a:r>
          </a:p>
        </p:txBody>
      </p:sp>
      <p:sp>
        <p:nvSpPr>
          <p:cNvPr id="7" name="文本框 6"/>
          <p:cNvSpPr txBox="1"/>
          <p:nvPr>
            <p:custDataLst>
              <p:tags r:id="rId5"/>
            </p:custDataLst>
          </p:nvPr>
        </p:nvSpPr>
        <p:spPr>
          <a:xfrm>
            <a:off x="1828800" y="3748162"/>
            <a:ext cx="6400800" cy="921545"/>
          </a:xfrm>
          <a:prstGeom prst="rect">
            <a:avLst/>
          </a:prstGeom>
          <a:noFill/>
        </p:spPr>
        <p:txBody>
          <a:bodyPr vert="horz" rtlCol="0" anchor="ctr" anchorCtr="0">
            <a:noAutofit/>
          </a:bodyPr>
          <a:lstStyle/>
          <a:p>
            <a:r>
              <a:rPr lang="zh-CN" altLang="zh-CN" sz="2000" b="1">
                <a:solidFill>
                  <a:srgbClr val="000000"/>
                </a:solidFill>
              </a:rPr>
              <a:t>这个图表示一个三层的体系结构，不管</a:t>
            </a:r>
            <a:r>
              <a:rPr lang="en-US" altLang="zh-CN" sz="2000" b="1">
                <a:solidFill>
                  <a:srgbClr val="000000"/>
                </a:solidFill>
              </a:rPr>
              <a:t>Branch Client</a:t>
            </a:r>
            <a:r>
              <a:rPr lang="zh-CN" altLang="zh-CN" sz="2000" b="1">
                <a:solidFill>
                  <a:srgbClr val="000000"/>
                </a:solidFill>
              </a:rPr>
              <a:t>、</a:t>
            </a:r>
            <a:r>
              <a:rPr lang="en-US" altLang="zh-CN" sz="2000" b="1">
                <a:solidFill>
                  <a:srgbClr val="000000"/>
                </a:solidFill>
              </a:rPr>
              <a:t>Financial App Server</a:t>
            </a:r>
            <a:r>
              <a:rPr lang="zh-CN" altLang="zh-CN" sz="2000" b="1">
                <a:solidFill>
                  <a:srgbClr val="000000"/>
                </a:solidFill>
              </a:rPr>
              <a:t>、</a:t>
            </a:r>
            <a:r>
              <a:rPr lang="en-US" altLang="zh-CN" sz="2000" b="1">
                <a:solidFill>
                  <a:srgbClr val="000000"/>
                </a:solidFill>
              </a:rPr>
              <a:t>Database Server</a:t>
            </a:r>
            <a:r>
              <a:rPr lang="zh-CN" altLang="zh-CN" sz="2000" b="1">
                <a:solidFill>
                  <a:srgbClr val="000000"/>
                </a:solidFill>
              </a:rPr>
              <a:t>是运行在同一台机器上还是在不同机器上</a:t>
            </a:r>
            <a:endParaRPr lang="zh-CN" altLang="en-US" sz="2000" b="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p:cNvSpPr txBox="1"/>
          <p:nvPr>
            <p:custDataLst>
              <p:tags r:id="rId6"/>
            </p:custDataLst>
          </p:nvPr>
        </p:nvSpPr>
        <p:spPr>
          <a:xfrm>
            <a:off x="1828800" y="4756203"/>
            <a:ext cx="6400800" cy="642938"/>
          </a:xfrm>
          <a:prstGeom prst="rect">
            <a:avLst/>
          </a:prstGeom>
          <a:noFill/>
        </p:spPr>
        <p:txBody>
          <a:bodyPr vert="horz" rtlCol="0" anchor="ctr" anchorCtr="0">
            <a:noAutofit/>
          </a:bodyPr>
          <a:lstStyle/>
          <a:p>
            <a:r>
              <a:rPr lang="zh-CN" altLang="en-US" sz="2000">
                <a:solidFill>
                  <a:srgbClr val="0000FF"/>
                </a:solidFill>
                <a:latin typeface="Microsoft Yahei" panose="020B0503020204020204" pitchFamily="34" charset="-122"/>
                <a:ea typeface="Microsoft Yahei" panose="020B0503020204020204" pitchFamily="34" charset="-122"/>
                <a:sym typeface="Microsoft Yahei" panose="020B0503020204020204" pitchFamily="34" charset="-122"/>
              </a:rPr>
              <a:t>为了系统的可伸缩性（</a:t>
            </a:r>
            <a:r>
              <a:rPr lang="en-US" altLang="zh-CN" sz="2000">
                <a:solidFill>
                  <a:srgbClr val="0000FF"/>
                </a:solidFill>
                <a:latin typeface="Microsoft Yahei" panose="020B0503020204020204" pitchFamily="34" charset="-122"/>
                <a:ea typeface="Microsoft Yahei" panose="020B0503020204020204" pitchFamily="34" charset="-122"/>
                <a:sym typeface="Microsoft Yahei" panose="020B0503020204020204" pitchFamily="34" charset="-122"/>
              </a:rPr>
              <a:t>scalability</a:t>
            </a:r>
            <a:r>
              <a:rPr lang="zh-CN" altLang="en-US" sz="2000">
                <a:solidFill>
                  <a:srgbClr val="0000FF"/>
                </a:solidFill>
                <a:latin typeface="Microsoft Yahei" panose="020B0503020204020204" pitchFamily="34" charset="-122"/>
                <a:ea typeface="Microsoft Yahei" panose="020B0503020204020204" pitchFamily="34" charset="-122"/>
                <a:sym typeface="Microsoft Yahei" panose="020B0503020204020204" pitchFamily="34" charset="-122"/>
              </a:rPr>
              <a:t>），与业务逻辑有关的对象应该部署在</a:t>
            </a:r>
            <a:r>
              <a:rPr lang="en-US" altLang="zh-CN" sz="2000">
                <a:solidFill>
                  <a:srgbClr val="0000FF"/>
                </a:solidFill>
                <a:latin typeface="Microsoft Yahei" panose="020B0503020204020204" pitchFamily="34" charset="-122"/>
                <a:ea typeface="Microsoft Yahei" panose="020B0503020204020204" pitchFamily="34" charset="-122"/>
                <a:sym typeface="Microsoft Yahei" panose="020B0503020204020204" pitchFamily="34" charset="-122"/>
              </a:rPr>
              <a:t>Financial App Server</a:t>
            </a:r>
            <a:r>
              <a:rPr lang="zh-CN" altLang="en-US" sz="2000">
                <a:solidFill>
                  <a:srgbClr val="0000FF"/>
                </a:solidFill>
                <a:latin typeface="Microsoft Yahei" panose="020B0503020204020204" pitchFamily="34" charset="-122"/>
                <a:ea typeface="Microsoft Yahei" panose="020B0503020204020204" pitchFamily="34" charset="-122"/>
                <a:sym typeface="Microsoft Yahei" panose="020B0503020204020204" pitchFamily="34" charset="-122"/>
              </a:rPr>
              <a:t>上</a:t>
            </a:r>
          </a:p>
        </p:txBody>
      </p:sp>
      <p:sp>
        <p:nvSpPr>
          <p:cNvPr id="9" name="文本框 8"/>
          <p:cNvSpPr txBox="1"/>
          <p:nvPr>
            <p:custDataLst>
              <p:tags r:id="rId7"/>
            </p:custDataLst>
          </p:nvPr>
        </p:nvSpPr>
        <p:spPr>
          <a:xfrm>
            <a:off x="1828800" y="5485632"/>
            <a:ext cx="6400800" cy="642938"/>
          </a:xfrm>
          <a:prstGeom prst="rect">
            <a:avLst/>
          </a:prstGeom>
          <a:noFill/>
        </p:spPr>
        <p:txBody>
          <a:bodyPr vert="horz" rtlCol="0" anchor="ctr" anchorCtr="0">
            <a:noAutofit/>
          </a:bodyPr>
          <a:lstStyle/>
          <a:p>
            <a:r>
              <a:rPr lang="zh-CN" altLang="en-US"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为了系统的可伸缩性，与业务逻辑有关的对象应该部署在</a:t>
            </a:r>
            <a:r>
              <a:rPr lang="en-US" altLang="zh-CN"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Branch Client</a:t>
            </a:r>
            <a:r>
              <a:rPr lang="zh-CN" altLang="en-US"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上</a:t>
            </a:r>
          </a:p>
        </p:txBody>
      </p:sp>
      <p:sp>
        <p:nvSpPr>
          <p:cNvPr id="10" name="椭圆 9"/>
          <p:cNvSpPr>
            <a:spLocks noChangeAspect="1"/>
          </p:cNvSpPr>
          <p:nvPr>
            <p:custDataLst>
              <p:tags r:id="rId8"/>
            </p:custDataLst>
          </p:nvPr>
        </p:nvSpPr>
        <p:spPr bwMode="auto">
          <a:xfrm>
            <a:off x="1114425" y="3233812"/>
            <a:ext cx="514350" cy="514350"/>
          </a:xfrm>
          <a:prstGeom prst="ellipse">
            <a:avLst/>
          </a:prstGeom>
          <a:solidFill>
            <a:srgbClr val="808080"/>
          </a:solidFill>
          <a:ln w="12700" cmpd="sng">
            <a:solidFill>
              <a:srgbClr val="000000"/>
            </a:solidFill>
            <a:prstDash val="solid"/>
            <a:miter lim="800000"/>
            <a:headEnd/>
            <a:tailEnd type="triangle" w="med" len="med"/>
          </a:ln>
        </p:spPr>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9"/>
            </p:custDataLst>
          </p:nvPr>
        </p:nvSpPr>
        <p:spPr bwMode="auto">
          <a:xfrm>
            <a:off x="1114425" y="4091062"/>
            <a:ext cx="514350" cy="514350"/>
          </a:xfrm>
          <a:prstGeom prst="ellipse">
            <a:avLst/>
          </a:prstGeom>
          <a:solidFill>
            <a:srgbClr val="808080"/>
          </a:solidFill>
          <a:ln w="12700" cmpd="sng">
            <a:solidFill>
              <a:srgbClr val="000000"/>
            </a:solidFill>
            <a:prstDash val="solid"/>
            <a:miter lim="800000"/>
            <a:headEnd/>
            <a:tailEnd type="triangle" w="med" len="med"/>
          </a:ln>
        </p:spPr>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10"/>
            </p:custDataLst>
          </p:nvPr>
        </p:nvSpPr>
        <p:spPr bwMode="auto">
          <a:xfrm>
            <a:off x="1114425" y="4820496"/>
            <a:ext cx="514350" cy="514350"/>
          </a:xfrm>
          <a:prstGeom prst="ellipse">
            <a:avLst/>
          </a:prstGeom>
          <a:solidFill>
            <a:srgbClr val="808080"/>
          </a:solidFill>
          <a:ln w="12700" cmpd="sng">
            <a:solidFill>
              <a:srgbClr val="000000"/>
            </a:solidFill>
            <a:prstDash val="solid"/>
            <a:miter lim="800000"/>
            <a:headEnd/>
            <a:tailEnd type="triangle" w="med" len="med"/>
          </a:ln>
        </p:spPr>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11"/>
            </p:custDataLst>
          </p:nvPr>
        </p:nvSpPr>
        <p:spPr bwMode="auto">
          <a:xfrm>
            <a:off x="1114425" y="5549925"/>
            <a:ext cx="514350" cy="514350"/>
          </a:xfrm>
          <a:prstGeom prst="ellipse">
            <a:avLst/>
          </a:prstGeom>
          <a:solidFill>
            <a:srgbClr val="00FF00"/>
          </a:solidFill>
          <a:ln w="25400" cmpd="sng">
            <a:solidFill>
              <a:srgbClr val="000000"/>
            </a:solidFill>
            <a:prstDash val="solid"/>
            <a:miter lim="800000"/>
            <a:headEnd/>
            <a:tailEnd type="triangle" w="med" len="med"/>
          </a:ln>
        </p:spPr>
        <p:txBody>
          <a:bodyPr rtlCol="0" anchor="ctr" anchorCtr="1"/>
          <a:lstStyle/>
          <a:p>
            <a:pPr algn="ctr"/>
            <a:r>
              <a:rPr lang="en-US" altLang="zh-CN"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2"/>
            </p:custDataLst>
          </p:nvPr>
        </p:nvSpPr>
        <p:spPr bwMode="auto">
          <a:xfrm>
            <a:off x="6991350" y="6313385"/>
            <a:ext cx="1543050" cy="411480"/>
          </a:xfrm>
          <a:prstGeom prst="roundRect">
            <a:avLst/>
          </a:prstGeom>
          <a:solidFill>
            <a:srgbClr val="808080"/>
          </a:solidFill>
          <a:ln w="38100" cmpd="sng">
            <a:solidFill>
              <a:srgbClr val="000000"/>
            </a:solidFill>
            <a:prstDash val="solid"/>
            <a:miter lim="800000"/>
            <a:headEnd/>
            <a:tailEnd type="triangle" w="med" len="med"/>
          </a:ln>
        </p:spPr>
        <p:txBody>
          <a:bodyPr rtlCol="0" anchor="ctr" anchorCtr="1"/>
          <a:lstStyle/>
          <a:p>
            <a:pPr algn="ctr"/>
            <a:r>
              <a:rPr lang="zh-CN" altLang="en-US"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1" name="Rectangle 2"/>
          <p:cNvSpPr>
            <a:spLocks noChangeArrowheads="1"/>
          </p:cNvSpPr>
          <p:nvPr/>
        </p:nvSpPr>
        <p:spPr bwMode="auto">
          <a:xfrm>
            <a:off x="3146425" y="185340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solidFill>
                <a:srgbClr val="000000"/>
              </a:solidFill>
            </a:endParaRPr>
          </a:p>
        </p:txBody>
      </p:sp>
      <p:graphicFrame>
        <p:nvGraphicFramePr>
          <p:cNvPr id="22" name="对象 21"/>
          <p:cNvGraphicFramePr>
            <a:graphicFrameLocks noChangeAspect="1"/>
          </p:cNvGraphicFramePr>
          <p:nvPr>
            <p:extLst/>
          </p:nvPr>
        </p:nvGraphicFramePr>
        <p:xfrm>
          <a:off x="1628775" y="1800338"/>
          <a:ext cx="6372186" cy="1296269"/>
        </p:xfrm>
        <a:graphic>
          <a:graphicData uri="http://schemas.openxmlformats.org/presentationml/2006/ole">
            <mc:AlternateContent xmlns:mc="http://schemas.openxmlformats.org/markup-compatibility/2006">
              <mc:Choice xmlns:v="urn:schemas-microsoft-com:vml" Requires="v">
                <p:oleObj spid="_x0000_s25624" name="BMP 图像" r:id="rId20" imgW="4447619" imgH="905001" progId="Paint.Picture">
                  <p:embed/>
                </p:oleObj>
              </mc:Choice>
              <mc:Fallback>
                <p:oleObj name="BMP 图像" r:id="rId20" imgW="4447619" imgH="905001" progId="Paint.Picture">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28775" y="1800338"/>
                        <a:ext cx="6372186" cy="1296269"/>
                      </a:xfrm>
                      <a:prstGeom prst="rect">
                        <a:avLst/>
                      </a:prstGeom>
                      <a:noFill/>
                    </p:spPr>
                  </p:pic>
                </p:oleObj>
              </mc:Fallback>
            </mc:AlternateContent>
          </a:graphicData>
        </a:graphic>
      </p:graphicFrame>
      <p:grpSp>
        <p:nvGrpSpPr>
          <p:cNvPr id="19" name="组合 18"/>
          <p:cNvGrpSpPr/>
          <p:nvPr>
            <p:custDataLst>
              <p:tags r:id="rId13"/>
            </p:custDataLst>
          </p:nvPr>
        </p:nvGrpSpPr>
        <p:grpSpPr>
          <a:xfrm>
            <a:off x="0" y="0"/>
            <a:ext cx="9144000" cy="635000"/>
            <a:chOff x="0" y="0"/>
            <a:chExt cx="9144000" cy="635000"/>
          </a:xfrm>
        </p:grpSpPr>
        <p:sp>
          <p:nvSpPr>
            <p:cNvPr id="15" name="TitleBackground"/>
            <p:cNvSpPr/>
            <p:nvPr>
              <p:custDataLst>
                <p:tags r:id="rId15"/>
              </p:custDataLst>
            </p:nvPr>
          </p:nvSpPr>
          <p:spPr bwMode="auto">
            <a:xfrm>
              <a:off x="0" y="0"/>
              <a:ext cx="9144000" cy="635000"/>
            </a:xfrm>
            <a:prstGeom prst="rect">
              <a:avLst/>
            </a:prstGeom>
            <a:solidFill>
              <a:srgbClr val="F6F7F8"/>
            </a:solidFill>
            <a:ln w="9525">
              <a:noFill/>
              <a:miter lim="800000"/>
              <a:headEnd/>
              <a:tailEnd type="triangle" w="med" len="med"/>
            </a:ln>
            <a:extLst>
              <a:ext uri="{91240B29-F687-4F45-9708-019B960494DF}">
                <a14:hiddenLine xmlns:a14="http://schemas.microsoft.com/office/drawing/2010/main" w="9525">
                  <a:solidFill>
                    <a:schemeClr val="tx1"/>
                  </a:solidFill>
                  <a:miter lim="800000"/>
                  <a:headEnd/>
                  <a:tailEnd type="triangle" w="med" len="med"/>
                </a14:hiddenLine>
              </a:ext>
            </a:extLst>
          </p:spPr>
          <p:txBody>
            <a:bodyPr rtlCol="0" anchor="ctr"/>
            <a:lstStyle/>
            <a:p>
              <a:pPr algn="ctr"/>
              <a:endParaRPr lang="zh-CN" altLang="en-US">
                <a:solidFill>
                  <a:srgbClr val="000000"/>
                </a:solidFill>
              </a:endParaRPr>
            </a:p>
          </p:txBody>
        </p:sp>
        <p:sp>
          <p:nvSpPr>
            <p:cNvPr id="16" name="ColorBlock"/>
            <p:cNvSpPr/>
            <p:nvPr>
              <p:custDataLst>
                <p:tags r:id="rId16"/>
              </p:custDataLst>
            </p:nvPr>
          </p:nvSpPr>
          <p:spPr bwMode="auto">
            <a:xfrm>
              <a:off x="0" y="0"/>
              <a:ext cx="190500" cy="635000"/>
            </a:xfrm>
            <a:prstGeom prst="rect">
              <a:avLst/>
            </a:prstGeom>
            <a:solidFill>
              <a:srgbClr val="639EF4"/>
            </a:solidFill>
            <a:ln w="9525">
              <a:noFill/>
              <a:miter lim="800000"/>
              <a:headEnd/>
              <a:tailEnd type="triangle" w="med" len="med"/>
            </a:ln>
            <a:extLst>
              <a:ext uri="{91240B29-F687-4F45-9708-019B960494DF}">
                <a14:hiddenLine xmlns:a14="http://schemas.microsoft.com/office/drawing/2010/main" w="9525">
                  <a:solidFill>
                    <a:schemeClr val="tx1"/>
                  </a:solidFill>
                  <a:miter lim="800000"/>
                  <a:headEnd/>
                  <a:tailEnd type="triangle" w="med" len="med"/>
                </a14:hiddenLine>
              </a:ext>
            </a:extLst>
          </p:spPr>
          <p:txBody>
            <a:bodyPr rtlCol="0" anchor="ctr"/>
            <a:lstStyle/>
            <a:p>
              <a:pPr algn="ctr"/>
              <a:endParaRPr lang="zh-CN" altLang="en-US">
                <a:solidFill>
                  <a:srgbClr val="000000"/>
                </a:solidFill>
              </a:endParaRPr>
            </a:p>
          </p:txBody>
        </p:sp>
        <p:sp>
          <p:nvSpPr>
            <p:cNvPr id="17" name="TypeText"/>
            <p:cNvSpPr txBox="1"/>
            <p:nvPr>
              <p:custDataLst>
                <p:tags r:id="rId17"/>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TipText"/>
            <p:cNvSpPr txBox="1"/>
            <p:nvPr>
              <p:custDataLst>
                <p:tags r:id="rId18"/>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4" name="图片 3"/>
          <p:cNvPicPr>
            <a:picLocks/>
          </p:cNvPicPr>
          <p:nvPr>
            <p:custDataLst>
              <p:tags r:id="rId14"/>
            </p:custDataLst>
          </p:nvPr>
        </p:nvPicPr>
        <p:blipFill>
          <a:blip r:embed="rId22">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2"/>
    </p:custDataLst>
    <p:extLst>
      <p:ext uri="{BB962C8B-B14F-4D97-AF65-F5344CB8AC3E}">
        <p14:creationId xmlns:p14="http://schemas.microsoft.com/office/powerpoint/2010/main" val="127564679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第二层拆解</a:t>
            </a:r>
            <a:r>
              <a:rPr lang="en-US" altLang="zh-CN" smtClean="0"/>
              <a:t>-</a:t>
            </a:r>
            <a:r>
              <a:rPr lang="zh-CN" altLang="en-US" smtClean="0"/>
              <a:t>具体化</a:t>
            </a:r>
            <a:endParaRPr lang="zh-CN" altLang="en-US"/>
          </a:p>
        </p:txBody>
      </p:sp>
      <p:pic>
        <p:nvPicPr>
          <p:cNvPr id="4" name="Picture 2"/>
          <p:cNvPicPr>
            <a:picLocks noChangeAspect="1" noChangeArrowheads="1"/>
          </p:cNvPicPr>
          <p:nvPr/>
        </p:nvPicPr>
        <p:blipFill>
          <a:blip r:embed="rId2"/>
          <a:srcRect/>
          <a:stretch>
            <a:fillRect/>
          </a:stretch>
        </p:blipFill>
        <p:spPr bwMode="auto">
          <a:xfrm>
            <a:off x="1695432" y="1633530"/>
            <a:ext cx="6357982" cy="4312158"/>
          </a:xfrm>
          <a:prstGeom prst="rect">
            <a:avLst/>
          </a:prstGeom>
          <a:noFill/>
          <a:ln w="3175">
            <a:noFill/>
            <a:miter lim="800000"/>
            <a:headEnd/>
            <a:tailEnd/>
          </a:ln>
          <a:effectLst/>
        </p:spPr>
      </p:pic>
      <p:sp>
        <p:nvSpPr>
          <p:cNvPr id="5" name="矩形 4"/>
          <p:cNvSpPr/>
          <p:nvPr/>
        </p:nvSpPr>
        <p:spPr bwMode="auto">
          <a:xfrm>
            <a:off x="1838308" y="1633530"/>
            <a:ext cx="1857388" cy="2428892"/>
          </a:xfrm>
          <a:prstGeom prst="rect">
            <a:avLst/>
          </a:prstGeom>
          <a:noFill/>
          <a:ln w="25400">
            <a:solidFill>
              <a:srgbClr val="008000"/>
            </a:solidFill>
            <a:prstDash val="sysDash"/>
            <a:round/>
            <a:headEnd/>
            <a:tailEnd type="triangle" w="med" len="med"/>
          </a:ln>
        </p:spPr>
        <p:txBody>
          <a:bodyPr wrap="none" rtlCol="0" anchor="ctr">
            <a:noAutofit/>
          </a:bodyPr>
          <a:lstStyle/>
          <a:p>
            <a:pPr algn="ctr" fontAlgn="base">
              <a:spcBef>
                <a:spcPct val="0"/>
              </a:spcBef>
              <a:spcAft>
                <a:spcPct val="0"/>
              </a:spcAft>
            </a:pPr>
            <a:endParaRPr lang="zh-CN" altLang="en-US">
              <a:solidFill>
                <a:srgbClr val="000000"/>
              </a:solidFill>
              <a:latin typeface="华文细黑" panose="02010600040101010101" pitchFamily="2" charset="-122"/>
              <a:ea typeface="华文细黑" panose="02010600040101010101" pitchFamily="2" charset="-122"/>
            </a:endParaRPr>
          </a:p>
        </p:txBody>
      </p:sp>
      <p:sp>
        <p:nvSpPr>
          <p:cNvPr id="6" name="TextBox 6"/>
          <p:cNvSpPr txBox="1"/>
          <p:nvPr/>
        </p:nvSpPr>
        <p:spPr>
          <a:xfrm>
            <a:off x="371445" y="1633530"/>
            <a:ext cx="1500198" cy="1200329"/>
          </a:xfrm>
          <a:prstGeom prst="rect">
            <a:avLst/>
          </a:prstGeom>
          <a:noFill/>
        </p:spPr>
        <p:txBody>
          <a:bodyPr wrap="square" rtlCol="0">
            <a:spAutoFit/>
          </a:bodyPr>
          <a:lstStyle/>
          <a:p>
            <a:pPr fontAlgn="base">
              <a:spcBef>
                <a:spcPct val="0"/>
              </a:spcBef>
              <a:spcAft>
                <a:spcPct val="0"/>
              </a:spcAft>
            </a:pPr>
            <a:r>
              <a:rPr lang="zh-CN" altLang="en-US">
                <a:solidFill>
                  <a:srgbClr val="0000FF"/>
                </a:solidFill>
                <a:latin typeface="华文细黑" panose="02010600040101010101" pitchFamily="2" charset="-122"/>
                <a:ea typeface="华文细黑" panose="02010600040101010101" pitchFamily="2" charset="-122"/>
              </a:rPr>
              <a:t>这部分不需要开发软件，直接用浏览器</a:t>
            </a:r>
          </a:p>
        </p:txBody>
      </p:sp>
      <p:sp>
        <p:nvSpPr>
          <p:cNvPr id="7" name="矩形 6"/>
          <p:cNvSpPr/>
          <p:nvPr/>
        </p:nvSpPr>
        <p:spPr bwMode="auto">
          <a:xfrm>
            <a:off x="1909746" y="5205430"/>
            <a:ext cx="1857388" cy="642942"/>
          </a:xfrm>
          <a:prstGeom prst="rect">
            <a:avLst/>
          </a:prstGeom>
          <a:noFill/>
          <a:ln w="25400">
            <a:solidFill>
              <a:srgbClr val="008000"/>
            </a:solidFill>
            <a:prstDash val="sysDash"/>
            <a:round/>
            <a:headEnd/>
            <a:tailEnd type="triangle" w="med" len="med"/>
          </a:ln>
        </p:spPr>
        <p:txBody>
          <a:bodyPr wrap="none" rtlCol="0" anchor="ctr">
            <a:noAutofit/>
          </a:bodyPr>
          <a:lstStyle/>
          <a:p>
            <a:pPr algn="ctr" fontAlgn="base">
              <a:spcBef>
                <a:spcPct val="0"/>
              </a:spcBef>
              <a:spcAft>
                <a:spcPct val="0"/>
              </a:spcAft>
            </a:pPr>
            <a:endParaRPr lang="zh-CN" altLang="en-US">
              <a:solidFill>
                <a:srgbClr val="000000"/>
              </a:solidFill>
              <a:latin typeface="华文细黑" panose="02010600040101010101" pitchFamily="2" charset="-122"/>
              <a:ea typeface="华文细黑" panose="02010600040101010101" pitchFamily="2" charset="-122"/>
            </a:endParaRPr>
          </a:p>
        </p:txBody>
      </p:sp>
      <p:sp>
        <p:nvSpPr>
          <p:cNvPr id="8" name="TextBox 9"/>
          <p:cNvSpPr txBox="1"/>
          <p:nvPr/>
        </p:nvSpPr>
        <p:spPr>
          <a:xfrm>
            <a:off x="371445" y="3776670"/>
            <a:ext cx="1500198" cy="1754326"/>
          </a:xfrm>
          <a:prstGeom prst="rect">
            <a:avLst/>
          </a:prstGeom>
          <a:noFill/>
        </p:spPr>
        <p:txBody>
          <a:bodyPr wrap="square" rtlCol="0">
            <a:spAutoFit/>
          </a:bodyPr>
          <a:lstStyle/>
          <a:p>
            <a:pPr fontAlgn="base">
              <a:spcBef>
                <a:spcPct val="0"/>
              </a:spcBef>
              <a:spcAft>
                <a:spcPct val="0"/>
              </a:spcAft>
            </a:pPr>
            <a:r>
              <a:rPr lang="en-US" altLang="zh-CN">
                <a:solidFill>
                  <a:srgbClr val="0000FF"/>
                </a:solidFill>
                <a:latin typeface="华文细黑" panose="02010600040101010101" pitchFamily="2" charset="-122"/>
                <a:ea typeface="华文细黑" panose="02010600040101010101" pitchFamily="2" charset="-122"/>
              </a:rPr>
              <a:t>windows</a:t>
            </a:r>
            <a:r>
              <a:rPr lang="zh-CN" altLang="en-US">
                <a:solidFill>
                  <a:srgbClr val="0000FF"/>
                </a:solidFill>
                <a:latin typeface="华文细黑" panose="02010600040101010101" pitchFamily="2" charset="-122"/>
                <a:ea typeface="华文细黑" panose="02010600040101010101" pitchFamily="2" charset="-122"/>
              </a:rPr>
              <a:t>桌面应用，如何设计？如何和权限子系统结合起来？</a:t>
            </a:r>
          </a:p>
        </p:txBody>
      </p:sp>
      <p:cxnSp>
        <p:nvCxnSpPr>
          <p:cNvPr id="9" name="直接箭头连接符 8"/>
          <p:cNvCxnSpPr/>
          <p:nvPr/>
        </p:nvCxnSpPr>
        <p:spPr bwMode="auto">
          <a:xfrm>
            <a:off x="1338242" y="5276868"/>
            <a:ext cx="571504" cy="244950"/>
          </a:xfrm>
          <a:prstGeom prst="straightConnector1">
            <a:avLst/>
          </a:prstGeom>
          <a:noFill/>
          <a:ln w="25400" cap="flat" cmpd="sng" algn="ctr">
            <a:solidFill>
              <a:srgbClr val="008000"/>
            </a:solidFill>
            <a:prstDash val="solid"/>
            <a:round/>
            <a:headEnd type="none" w="med" len="med"/>
            <a:tailEnd type="none"/>
          </a:ln>
          <a:effectLst/>
        </p:spPr>
      </p:cxnSp>
      <p:sp>
        <p:nvSpPr>
          <p:cNvPr id="10" name="矩形 9"/>
          <p:cNvSpPr/>
          <p:nvPr/>
        </p:nvSpPr>
        <p:spPr bwMode="auto">
          <a:xfrm>
            <a:off x="4481514" y="2562224"/>
            <a:ext cx="1714512" cy="642942"/>
          </a:xfrm>
          <a:prstGeom prst="rect">
            <a:avLst/>
          </a:prstGeom>
          <a:noFill/>
          <a:ln w="25400">
            <a:solidFill>
              <a:srgbClr val="008000"/>
            </a:solidFill>
            <a:prstDash val="sysDash"/>
            <a:round/>
            <a:headEnd/>
            <a:tailEnd type="triangle" w="med" len="med"/>
          </a:ln>
        </p:spPr>
        <p:txBody>
          <a:bodyPr wrap="none" rtlCol="0" anchor="ctr">
            <a:noAutofit/>
          </a:bodyPr>
          <a:lstStyle/>
          <a:p>
            <a:pPr algn="ctr" fontAlgn="base">
              <a:spcBef>
                <a:spcPct val="0"/>
              </a:spcBef>
              <a:spcAft>
                <a:spcPct val="0"/>
              </a:spcAft>
            </a:pPr>
            <a:endParaRPr lang="zh-CN" altLang="en-US">
              <a:solidFill>
                <a:srgbClr val="000000"/>
              </a:solidFill>
              <a:latin typeface="华文细黑" panose="02010600040101010101" pitchFamily="2" charset="-122"/>
              <a:ea typeface="华文细黑" panose="02010600040101010101" pitchFamily="2" charset="-122"/>
            </a:endParaRPr>
          </a:p>
        </p:txBody>
      </p:sp>
      <p:sp>
        <p:nvSpPr>
          <p:cNvPr id="11" name="TextBox 14"/>
          <p:cNvSpPr txBox="1"/>
          <p:nvPr/>
        </p:nvSpPr>
        <p:spPr>
          <a:xfrm>
            <a:off x="6672273" y="2776709"/>
            <a:ext cx="2366952" cy="1200329"/>
          </a:xfrm>
          <a:prstGeom prst="rect">
            <a:avLst/>
          </a:prstGeom>
          <a:noFill/>
        </p:spPr>
        <p:txBody>
          <a:bodyPr wrap="square" rtlCol="0">
            <a:spAutoFit/>
          </a:bodyPr>
          <a:lstStyle/>
          <a:p>
            <a:pPr fontAlgn="base">
              <a:spcBef>
                <a:spcPct val="0"/>
              </a:spcBef>
              <a:spcAft>
                <a:spcPct val="0"/>
              </a:spcAft>
            </a:pPr>
            <a:r>
              <a:rPr lang="zh-CN" altLang="en-US">
                <a:solidFill>
                  <a:srgbClr val="008000"/>
                </a:solidFill>
                <a:latin typeface="华文细黑" panose="02010600040101010101" pitchFamily="2" charset="-122"/>
                <a:ea typeface="华文细黑" panose="02010600040101010101" pitchFamily="2" charset="-122"/>
              </a:rPr>
              <a:t>如何划分此部分架构？</a:t>
            </a:r>
            <a:endParaRPr lang="en-US" altLang="zh-CN">
              <a:solidFill>
                <a:srgbClr val="008000"/>
              </a:solidFill>
              <a:latin typeface="华文细黑" panose="02010600040101010101" pitchFamily="2" charset="-122"/>
              <a:ea typeface="华文细黑" panose="02010600040101010101" pitchFamily="2" charset="-122"/>
            </a:endParaRPr>
          </a:p>
          <a:p>
            <a:pPr fontAlgn="base">
              <a:spcBef>
                <a:spcPct val="0"/>
              </a:spcBef>
              <a:spcAft>
                <a:spcPct val="0"/>
              </a:spcAft>
            </a:pPr>
            <a:r>
              <a:rPr lang="zh-CN" altLang="en-US">
                <a:solidFill>
                  <a:srgbClr val="008000"/>
                </a:solidFill>
                <a:latin typeface="华文细黑" panose="02010600040101010101" pitchFamily="2" charset="-122"/>
                <a:ea typeface="华文细黑" panose="02010600040101010101" pitchFamily="2" charset="-122"/>
              </a:rPr>
              <a:t>如何和工作流，权限部分对接</a:t>
            </a:r>
            <a:r>
              <a:rPr lang="zh-CN" altLang="en-US" smtClean="0">
                <a:solidFill>
                  <a:srgbClr val="008000"/>
                </a:solidFill>
                <a:latin typeface="华文细黑" panose="02010600040101010101" pitchFamily="2" charset="-122"/>
                <a:ea typeface="华文细黑" panose="02010600040101010101" pitchFamily="2" charset="-122"/>
              </a:rPr>
              <a:t>？如何</a:t>
            </a:r>
            <a:r>
              <a:rPr lang="zh-CN" altLang="en-US">
                <a:solidFill>
                  <a:srgbClr val="008000"/>
                </a:solidFill>
                <a:latin typeface="华文细黑" panose="02010600040101010101" pitchFamily="2" charset="-122"/>
                <a:ea typeface="华文细黑" panose="02010600040101010101" pitchFamily="2" charset="-122"/>
              </a:rPr>
              <a:t>和</a:t>
            </a:r>
            <a:r>
              <a:rPr lang="en-US" altLang="zh-CN">
                <a:solidFill>
                  <a:srgbClr val="008000"/>
                </a:solidFill>
                <a:latin typeface="华文细黑" panose="02010600040101010101" pitchFamily="2" charset="-122"/>
                <a:ea typeface="华文细黑" panose="02010600040101010101" pitchFamily="2" charset="-122"/>
              </a:rPr>
              <a:t>mail</a:t>
            </a:r>
            <a:r>
              <a:rPr lang="zh-CN" altLang="en-US">
                <a:solidFill>
                  <a:srgbClr val="008000"/>
                </a:solidFill>
                <a:latin typeface="华文细黑" panose="02010600040101010101" pitchFamily="2" charset="-122"/>
                <a:ea typeface="华文细黑" panose="02010600040101010101" pitchFamily="2" charset="-122"/>
              </a:rPr>
              <a:t>服务器交互？</a:t>
            </a:r>
          </a:p>
        </p:txBody>
      </p:sp>
      <p:cxnSp>
        <p:nvCxnSpPr>
          <p:cNvPr id="12" name="直接箭头连接符 11"/>
          <p:cNvCxnSpPr>
            <a:endCxn id="10" idx="0"/>
          </p:cNvCxnSpPr>
          <p:nvPr/>
        </p:nvCxnSpPr>
        <p:spPr bwMode="auto">
          <a:xfrm flipH="1" flipV="1">
            <a:off x="5338770" y="2562224"/>
            <a:ext cx="1333503" cy="752476"/>
          </a:xfrm>
          <a:prstGeom prst="straightConnector1">
            <a:avLst/>
          </a:prstGeom>
          <a:noFill/>
          <a:ln w="25400" cap="flat" cmpd="sng" algn="ctr">
            <a:solidFill>
              <a:srgbClr val="008000"/>
            </a:solidFill>
            <a:prstDash val="solid"/>
            <a:round/>
            <a:headEnd type="none" w="med" len="med"/>
            <a:tailEnd type="none"/>
          </a:ln>
          <a:effectLst/>
        </p:spPr>
      </p:cxnSp>
    </p:spTree>
    <p:extLst>
      <p:ext uri="{BB962C8B-B14F-4D97-AF65-F5344CB8AC3E}">
        <p14:creationId xmlns:p14="http://schemas.microsoft.com/office/powerpoint/2010/main" val="635283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par>
                                <p:cTn id="21" presetID="3" presetClass="entr" presetSubtype="1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linds(horizontal)">
                                      <p:cBhvr>
                                        <p:cTn id="23" dur="500"/>
                                        <p:tgtEl>
                                          <p:spTgt spid="12"/>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linds(horizontal)">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blinds(horizontal)">
                                      <p:cBhvr>
                                        <p:cTn id="31" dur="500"/>
                                        <p:tgtEl>
                                          <p:spTgt spid="7"/>
                                        </p:tgtEl>
                                      </p:cBhvr>
                                    </p:animEffect>
                                  </p:childTnLst>
                                </p:cTn>
                              </p:par>
                              <p:par>
                                <p:cTn id="32" presetID="3" presetClass="entr" presetSubtype="1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blinds(horizontal)">
                                      <p:cBhvr>
                                        <p:cTn id="34" dur="500"/>
                                        <p:tgtEl>
                                          <p:spTgt spid="9"/>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linds(horizontal)">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10" grpId="0" animBg="1"/>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面向对象软件设计阶段的划分</a:t>
            </a:r>
            <a:endParaRPr lang="zh-CN" altLang="en-US"/>
          </a:p>
        </p:txBody>
      </p:sp>
      <p:sp>
        <p:nvSpPr>
          <p:cNvPr id="3" name="内容占位符 2"/>
          <p:cNvSpPr>
            <a:spLocks noGrp="1"/>
          </p:cNvSpPr>
          <p:nvPr>
            <p:ph idx="1"/>
          </p:nvPr>
        </p:nvSpPr>
        <p:spPr/>
        <p:txBody>
          <a:bodyPr/>
          <a:lstStyle/>
          <a:p>
            <a:r>
              <a:rPr lang="zh-CN" altLang="en-US" smtClean="0"/>
              <a:t>结构化方法中，软件的设计分为</a:t>
            </a:r>
            <a:r>
              <a:rPr lang="zh-CN" altLang="en-US" smtClean="0">
                <a:solidFill>
                  <a:srgbClr val="0000FF"/>
                </a:solidFill>
              </a:rPr>
              <a:t>总体设计</a:t>
            </a:r>
            <a:r>
              <a:rPr lang="zh-CN" altLang="en-US" smtClean="0"/>
              <a:t>和</a:t>
            </a:r>
            <a:r>
              <a:rPr lang="zh-CN" altLang="en-US" smtClean="0">
                <a:solidFill>
                  <a:srgbClr val="0000FF"/>
                </a:solidFill>
              </a:rPr>
              <a:t>详细设计</a:t>
            </a:r>
            <a:r>
              <a:rPr lang="en-US" altLang="zh-CN" smtClean="0">
                <a:solidFill>
                  <a:srgbClr val="0000FF"/>
                </a:solidFill>
              </a:rPr>
              <a:t>/</a:t>
            </a:r>
            <a:r>
              <a:rPr lang="zh-CN" altLang="en-US" smtClean="0">
                <a:solidFill>
                  <a:srgbClr val="0000FF"/>
                </a:solidFill>
              </a:rPr>
              <a:t>模块设计</a:t>
            </a:r>
            <a:r>
              <a:rPr lang="zh-CN" altLang="en-US" smtClean="0"/>
              <a:t>；</a:t>
            </a:r>
            <a:endParaRPr lang="en-US" altLang="zh-CN" smtClean="0"/>
          </a:p>
          <a:p>
            <a:r>
              <a:rPr lang="zh-CN" altLang="en-US" smtClean="0"/>
              <a:t>面向对象方法中，也有相对于的划分方法，设计阶段可以分成</a:t>
            </a:r>
            <a:r>
              <a:rPr lang="zh-CN" altLang="en-US" smtClean="0">
                <a:solidFill>
                  <a:srgbClr val="FF0000"/>
                </a:solidFill>
              </a:rPr>
              <a:t>系统设计</a:t>
            </a:r>
            <a:r>
              <a:rPr lang="zh-CN" altLang="en-US" smtClean="0"/>
              <a:t>和</a:t>
            </a:r>
            <a:r>
              <a:rPr lang="zh-CN" altLang="en-US" smtClean="0">
                <a:solidFill>
                  <a:srgbClr val="FF0000"/>
                </a:solidFill>
              </a:rPr>
              <a:t>对象</a:t>
            </a:r>
            <a:r>
              <a:rPr lang="zh-CN" altLang="en-US">
                <a:solidFill>
                  <a:srgbClr val="FF0000"/>
                </a:solidFill>
              </a:rPr>
              <a:t>设计</a:t>
            </a:r>
            <a:r>
              <a:rPr lang="zh-CN" altLang="en-US" smtClean="0"/>
              <a:t>：</a:t>
            </a:r>
            <a:endParaRPr lang="en-US" altLang="zh-CN" smtClean="0"/>
          </a:p>
          <a:p>
            <a:pPr lvl="1"/>
            <a:r>
              <a:rPr lang="zh-CN" altLang="en-US" smtClean="0">
                <a:solidFill>
                  <a:srgbClr val="FF0000"/>
                </a:solidFill>
              </a:rPr>
              <a:t>系统设计</a:t>
            </a:r>
            <a:r>
              <a:rPr lang="zh-CN" altLang="en-US" smtClean="0"/>
              <a:t>：</a:t>
            </a:r>
            <a:r>
              <a:rPr lang="zh-CN" altLang="en-US">
                <a:solidFill>
                  <a:srgbClr val="0000FF"/>
                </a:solidFill>
              </a:rPr>
              <a:t>建立应用的</a:t>
            </a:r>
            <a:r>
              <a:rPr lang="zh-CN" altLang="en-US" smtClean="0">
                <a:solidFill>
                  <a:srgbClr val="0000FF"/>
                </a:solidFill>
              </a:rPr>
              <a:t>体系结构，</a:t>
            </a:r>
            <a:r>
              <a:rPr lang="zh-CN" altLang="en-US" smtClean="0"/>
              <a:t>对应结构化设计的总体设计阶段</a:t>
            </a:r>
            <a:endParaRPr lang="en-US" altLang="zh-CN" smtClean="0"/>
          </a:p>
          <a:p>
            <a:pPr lvl="1"/>
            <a:r>
              <a:rPr lang="zh-CN" altLang="en-US" smtClean="0">
                <a:solidFill>
                  <a:srgbClr val="FF0000"/>
                </a:solidFill>
              </a:rPr>
              <a:t>对象</a:t>
            </a:r>
            <a:r>
              <a:rPr lang="zh-CN" altLang="en-US">
                <a:solidFill>
                  <a:srgbClr val="FF0000"/>
                </a:solidFill>
              </a:rPr>
              <a:t>设计</a:t>
            </a:r>
            <a:r>
              <a:rPr lang="zh-CN" altLang="en-US"/>
              <a:t>：</a:t>
            </a:r>
            <a:r>
              <a:rPr lang="zh-CN" altLang="en-US">
                <a:solidFill>
                  <a:srgbClr val="0000FF"/>
                </a:solidFill>
              </a:rPr>
              <a:t>集中于类的</a:t>
            </a:r>
            <a:r>
              <a:rPr lang="zh-CN" altLang="en-US" smtClean="0">
                <a:solidFill>
                  <a:srgbClr val="0000FF"/>
                </a:solidFill>
              </a:rPr>
              <a:t>详细设计，</a:t>
            </a:r>
            <a:r>
              <a:rPr lang="zh-CN" altLang="en-US" smtClean="0"/>
              <a:t>对应结构化设计的详细设计</a:t>
            </a:r>
            <a:r>
              <a:rPr lang="en-US" altLang="zh-CN" smtClean="0"/>
              <a:t>/</a:t>
            </a:r>
            <a:r>
              <a:rPr lang="zh-CN" altLang="en-US" smtClean="0"/>
              <a:t>模块设计阶段</a:t>
            </a:r>
            <a:endParaRPr lang="en-US" altLang="zh-CN" smtClean="0"/>
          </a:p>
          <a:p>
            <a:endParaRPr lang="zh-CN" altLang="en-US"/>
          </a:p>
          <a:p>
            <a:endParaRPr lang="zh-CN" altLang="en-US"/>
          </a:p>
        </p:txBody>
      </p:sp>
    </p:spTree>
    <p:extLst>
      <p:ext uri="{BB962C8B-B14F-4D97-AF65-F5344CB8AC3E}">
        <p14:creationId xmlns:p14="http://schemas.microsoft.com/office/powerpoint/2010/main" val="1966845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par>
                                <p:cTn id="18" presetID="14" presetClass="entr" presetSubtype="1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具体化：</a:t>
            </a:r>
            <a:r>
              <a:rPr lang="en-US" altLang="zh-CN"/>
              <a:t>web application</a:t>
            </a:r>
            <a:r>
              <a:rPr lang="zh-CN" altLang="en-US"/>
              <a:t>内部</a:t>
            </a:r>
            <a:r>
              <a:rPr lang="zh-CN" altLang="en-US" smtClean="0"/>
              <a:t>结构</a:t>
            </a:r>
            <a:endParaRPr lang="zh-CN" altLang="en-US"/>
          </a:p>
        </p:txBody>
      </p:sp>
      <p:sp>
        <p:nvSpPr>
          <p:cNvPr id="4" name="TextBox 16"/>
          <p:cNvSpPr txBox="1"/>
          <p:nvPr/>
        </p:nvSpPr>
        <p:spPr>
          <a:xfrm>
            <a:off x="2808245" y="1450124"/>
            <a:ext cx="6072230" cy="1631216"/>
          </a:xfrm>
          <a:prstGeom prst="rect">
            <a:avLst/>
          </a:prstGeom>
          <a:noFill/>
        </p:spPr>
        <p:txBody>
          <a:bodyPr wrap="square" rtlCol="0">
            <a:spAutoFit/>
          </a:bodyPr>
          <a:lstStyle/>
          <a:p>
            <a:pPr fontAlgn="base">
              <a:spcBef>
                <a:spcPct val="0"/>
              </a:spcBef>
              <a:spcAft>
                <a:spcPct val="0"/>
              </a:spcAft>
            </a:pPr>
            <a:r>
              <a:rPr lang="zh-CN" altLang="en-US" sz="2000">
                <a:solidFill>
                  <a:srgbClr val="008000"/>
                </a:solidFill>
                <a:latin typeface="华文细黑" panose="02010600040101010101" pitchFamily="2" charset="-122"/>
                <a:ea typeface="华文细黑" panose="02010600040101010101" pitchFamily="2" charset="-122"/>
              </a:rPr>
              <a:t>规划 </a:t>
            </a:r>
            <a:r>
              <a:rPr lang="en-US" altLang="zh-CN" sz="2000">
                <a:solidFill>
                  <a:srgbClr val="008000"/>
                </a:solidFill>
                <a:latin typeface="华文细黑" panose="02010600040101010101" pitchFamily="2" charset="-122"/>
                <a:ea typeface="华文细黑" panose="02010600040101010101" pitchFamily="2" charset="-122"/>
              </a:rPr>
              <a:t>Web Application </a:t>
            </a:r>
            <a:r>
              <a:rPr lang="zh-CN" altLang="en-US" sz="2000">
                <a:solidFill>
                  <a:srgbClr val="008000"/>
                </a:solidFill>
                <a:latin typeface="华文细黑" panose="02010600040101010101" pitchFamily="2" charset="-122"/>
                <a:ea typeface="华文细黑" panose="02010600040101010101" pitchFamily="2" charset="-122"/>
              </a:rPr>
              <a:t>的内部架构时，除了考虑内部各部分之间的关系，也需要考虑各部分中有哪些是需要和外部交互的</a:t>
            </a:r>
            <a:endParaRPr lang="en-US" altLang="zh-CN" sz="2000">
              <a:solidFill>
                <a:srgbClr val="008000"/>
              </a:solidFill>
              <a:latin typeface="华文细黑" panose="02010600040101010101" pitchFamily="2" charset="-122"/>
              <a:ea typeface="华文细黑" panose="02010600040101010101" pitchFamily="2" charset="-122"/>
            </a:endParaRPr>
          </a:p>
          <a:p>
            <a:pPr fontAlgn="base">
              <a:spcBef>
                <a:spcPct val="0"/>
              </a:spcBef>
              <a:spcAft>
                <a:spcPct val="0"/>
              </a:spcAft>
              <a:buFont typeface="Wingdings" pitchFamily="2" charset="2"/>
              <a:buChar char="Ø"/>
            </a:pPr>
            <a:r>
              <a:rPr lang="zh-CN" altLang="en-US" sz="2000">
                <a:solidFill>
                  <a:srgbClr val="0000FF"/>
                </a:solidFill>
                <a:latin typeface="华文细黑" panose="02010600040101010101" pitchFamily="2" charset="-122"/>
                <a:ea typeface="华文细黑" panose="02010600040101010101" pitchFamily="2" charset="-122"/>
              </a:rPr>
              <a:t>如何和权限系统结合？</a:t>
            </a:r>
            <a:endParaRPr lang="en-US" altLang="zh-CN" sz="2000">
              <a:solidFill>
                <a:srgbClr val="0000FF"/>
              </a:solidFill>
              <a:latin typeface="华文细黑" panose="02010600040101010101" pitchFamily="2" charset="-122"/>
              <a:ea typeface="华文细黑" panose="02010600040101010101" pitchFamily="2" charset="-122"/>
            </a:endParaRPr>
          </a:p>
          <a:p>
            <a:pPr fontAlgn="base">
              <a:spcBef>
                <a:spcPct val="0"/>
              </a:spcBef>
              <a:spcAft>
                <a:spcPct val="0"/>
              </a:spcAft>
              <a:buFont typeface="Wingdings" pitchFamily="2" charset="2"/>
              <a:buChar char="Ø"/>
            </a:pPr>
            <a:r>
              <a:rPr lang="zh-CN" altLang="en-US" sz="2000">
                <a:solidFill>
                  <a:srgbClr val="0000FF"/>
                </a:solidFill>
                <a:latin typeface="华文细黑" panose="02010600040101010101" pitchFamily="2" charset="-122"/>
                <a:ea typeface="华文细黑" panose="02010600040101010101" pitchFamily="2" charset="-122"/>
              </a:rPr>
              <a:t>如何和其它部分进行交互？</a:t>
            </a:r>
          </a:p>
        </p:txBody>
      </p:sp>
      <p:sp>
        <p:nvSpPr>
          <p:cNvPr id="5" name="直角上箭头 4"/>
          <p:cNvSpPr/>
          <p:nvPr/>
        </p:nvSpPr>
        <p:spPr bwMode="auto">
          <a:xfrm rot="5400000">
            <a:off x="486510" y="3045621"/>
            <a:ext cx="571504" cy="642942"/>
          </a:xfrm>
          <a:prstGeom prst="bentUpArrow">
            <a:avLst>
              <a:gd name="adj1" fmla="val 32901"/>
              <a:gd name="adj2" fmla="val 25000"/>
              <a:gd name="adj3" fmla="val 25000"/>
            </a:avLst>
          </a:prstGeom>
          <a:noFill/>
          <a:ln w="9525">
            <a:solidFill>
              <a:srgbClr val="0000FF"/>
            </a:solidFill>
            <a:round/>
            <a:headEnd/>
            <a:tailEnd type="triangle" w="med" len="med"/>
          </a:ln>
        </p:spPr>
        <p:txBody>
          <a:bodyPr wrap="none" rtlCol="0" anchor="ctr">
            <a:noAutofit/>
          </a:bodyPr>
          <a:lstStyle/>
          <a:p>
            <a:pPr algn="ctr" fontAlgn="base">
              <a:spcBef>
                <a:spcPct val="0"/>
              </a:spcBef>
              <a:spcAft>
                <a:spcPct val="0"/>
              </a:spcAft>
            </a:pPr>
            <a:endParaRPr lang="zh-CN" altLang="en-US" sz="2000">
              <a:solidFill>
                <a:srgbClr val="000000"/>
              </a:solidFill>
              <a:latin typeface="Comic Sans MS"/>
              <a:ea typeface="楷体" pitchFamily="49" charset="-122"/>
            </a:endParaRPr>
          </a:p>
        </p:txBody>
      </p:sp>
      <p:pic>
        <p:nvPicPr>
          <p:cNvPr id="6" name="Picture 2"/>
          <p:cNvPicPr>
            <a:picLocks noChangeAspect="1" noChangeArrowheads="1"/>
          </p:cNvPicPr>
          <p:nvPr/>
        </p:nvPicPr>
        <p:blipFill>
          <a:blip r:embed="rId2"/>
          <a:srcRect/>
          <a:stretch>
            <a:fillRect/>
          </a:stretch>
        </p:blipFill>
        <p:spPr bwMode="auto">
          <a:xfrm>
            <a:off x="1093733" y="3081340"/>
            <a:ext cx="7786742" cy="2868382"/>
          </a:xfrm>
          <a:prstGeom prst="rect">
            <a:avLst/>
          </a:prstGeom>
          <a:noFill/>
          <a:ln w="3175">
            <a:solidFill>
              <a:srgbClr val="3333CC"/>
            </a:solidFill>
            <a:miter lim="800000"/>
            <a:headEnd/>
            <a:tailEnd/>
          </a:ln>
          <a:effectLst/>
        </p:spPr>
      </p:pic>
      <p:pic>
        <p:nvPicPr>
          <p:cNvPr id="7" name="Picture 4"/>
          <p:cNvPicPr>
            <a:picLocks noChangeAspect="1" noChangeArrowheads="1"/>
          </p:cNvPicPr>
          <p:nvPr/>
        </p:nvPicPr>
        <p:blipFill>
          <a:blip r:embed="rId3"/>
          <a:srcRect/>
          <a:stretch>
            <a:fillRect/>
          </a:stretch>
        </p:blipFill>
        <p:spPr bwMode="auto">
          <a:xfrm>
            <a:off x="307915" y="1295390"/>
            <a:ext cx="2358467" cy="1914520"/>
          </a:xfrm>
          <a:prstGeom prst="rect">
            <a:avLst/>
          </a:prstGeom>
          <a:noFill/>
          <a:ln w="9525">
            <a:noFill/>
            <a:miter lim="800000"/>
            <a:headEnd/>
            <a:tailEnd/>
          </a:ln>
          <a:effectLst/>
        </p:spPr>
      </p:pic>
    </p:spTree>
    <p:extLst>
      <p:ext uri="{BB962C8B-B14F-4D97-AF65-F5344CB8AC3E}">
        <p14:creationId xmlns:p14="http://schemas.microsoft.com/office/powerpoint/2010/main" val="3217317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1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blinds(horizontal)">
                                      <p:cBhvr>
                                        <p:cTn id="20" dur="500"/>
                                        <p:tgtEl>
                                          <p:spTgt spid="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Effect transition="in" filter="blinds(horizontal)">
                                      <p:cBhvr>
                                        <p:cTn id="25" dur="500"/>
                                        <p:tgtEl>
                                          <p:spTgt spid="4">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4">
                                            <p:txEl>
                                              <p:pRg st="2" end="2"/>
                                            </p:txEl>
                                          </p:spTgt>
                                        </p:tgtEl>
                                        <p:attrNameLst>
                                          <p:attrName>style.visibility</p:attrName>
                                        </p:attrNameLst>
                                      </p:cBhvr>
                                      <p:to>
                                        <p:strVal val="visible"/>
                                      </p:to>
                                    </p:set>
                                    <p:animEffect transition="in" filter="blinds(horizontal)">
                                      <p:cBhvr>
                                        <p:cTn id="30"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具体化：</a:t>
            </a:r>
            <a:r>
              <a:rPr lang="en-US" altLang="zh-CN"/>
              <a:t>web application</a:t>
            </a:r>
            <a:r>
              <a:rPr lang="zh-CN" altLang="en-US"/>
              <a:t>内部结构</a:t>
            </a:r>
          </a:p>
        </p:txBody>
      </p:sp>
      <p:pic>
        <p:nvPicPr>
          <p:cNvPr id="4" name="Picture 3"/>
          <p:cNvPicPr>
            <a:picLocks noChangeAspect="1" noChangeArrowheads="1"/>
          </p:cNvPicPr>
          <p:nvPr/>
        </p:nvPicPr>
        <p:blipFill>
          <a:blip r:embed="rId2"/>
          <a:srcRect/>
          <a:stretch>
            <a:fillRect/>
          </a:stretch>
        </p:blipFill>
        <p:spPr bwMode="auto">
          <a:xfrm>
            <a:off x="1822284" y="1490654"/>
            <a:ext cx="6643734" cy="4388362"/>
          </a:xfrm>
          <a:prstGeom prst="rect">
            <a:avLst/>
          </a:prstGeom>
          <a:noFill/>
          <a:ln w="3175">
            <a:noFill/>
            <a:miter lim="800000"/>
            <a:headEnd/>
            <a:tailEnd/>
          </a:ln>
          <a:effectLst/>
        </p:spPr>
      </p:pic>
      <p:sp>
        <p:nvSpPr>
          <p:cNvPr id="5" name="TextBox 6"/>
          <p:cNvSpPr txBox="1"/>
          <p:nvPr/>
        </p:nvSpPr>
        <p:spPr>
          <a:xfrm>
            <a:off x="400020" y="1919282"/>
            <a:ext cx="1214446" cy="1938992"/>
          </a:xfrm>
          <a:prstGeom prst="rect">
            <a:avLst/>
          </a:prstGeom>
          <a:noFill/>
        </p:spPr>
        <p:txBody>
          <a:bodyPr wrap="square" rtlCol="0">
            <a:spAutoFit/>
          </a:bodyPr>
          <a:lstStyle/>
          <a:p>
            <a:pPr fontAlgn="base">
              <a:spcBef>
                <a:spcPct val="0"/>
              </a:spcBef>
              <a:spcAft>
                <a:spcPct val="0"/>
              </a:spcAft>
            </a:pPr>
            <a:r>
              <a:rPr lang="zh-CN" altLang="en-US" sz="2000">
                <a:solidFill>
                  <a:srgbClr val="0000FF"/>
                </a:solidFill>
                <a:latin typeface="华文细黑" panose="02010600040101010101" pitchFamily="2" charset="-122"/>
                <a:ea typeface="华文细黑" panose="02010600040101010101" pitchFamily="2" charset="-122"/>
              </a:rPr>
              <a:t>权限部分采用</a:t>
            </a:r>
            <a:r>
              <a:rPr lang="en-US" altLang="zh-CN" sz="2000">
                <a:solidFill>
                  <a:srgbClr val="0000FF"/>
                </a:solidFill>
                <a:latin typeface="华文细黑" panose="02010600040101010101" pitchFamily="2" charset="-122"/>
                <a:ea typeface="华文细黑" panose="02010600040101010101" pitchFamily="2" charset="-122"/>
              </a:rPr>
              <a:t>web</a:t>
            </a:r>
            <a:r>
              <a:rPr lang="zh-CN" altLang="en-US" sz="2000">
                <a:solidFill>
                  <a:srgbClr val="0000FF"/>
                </a:solidFill>
                <a:latin typeface="华文细黑" panose="02010600040101010101" pitchFamily="2" charset="-122"/>
                <a:ea typeface="华文细黑" panose="02010600040101010101" pitchFamily="2" charset="-122"/>
              </a:rPr>
              <a:t>服务的形式与其他部分交互</a:t>
            </a:r>
          </a:p>
        </p:txBody>
      </p:sp>
      <p:cxnSp>
        <p:nvCxnSpPr>
          <p:cNvPr id="6" name="直接箭头连接符 5"/>
          <p:cNvCxnSpPr/>
          <p:nvPr/>
        </p:nvCxnSpPr>
        <p:spPr bwMode="auto">
          <a:xfrm>
            <a:off x="1471590" y="3205166"/>
            <a:ext cx="1687246" cy="390089"/>
          </a:xfrm>
          <a:prstGeom prst="straightConnector1">
            <a:avLst/>
          </a:prstGeom>
          <a:noFill/>
          <a:ln w="25400" cap="flat" cmpd="sng" algn="ctr">
            <a:solidFill>
              <a:srgbClr val="008000"/>
            </a:solidFill>
            <a:prstDash val="solid"/>
            <a:round/>
            <a:headEnd type="none" w="med" len="med"/>
            <a:tailEnd type="arrow"/>
          </a:ln>
          <a:effectLst/>
        </p:spPr>
      </p:cxnSp>
      <p:sp>
        <p:nvSpPr>
          <p:cNvPr id="7" name="TextBox 9"/>
          <p:cNvSpPr txBox="1"/>
          <p:nvPr/>
        </p:nvSpPr>
        <p:spPr>
          <a:xfrm>
            <a:off x="471458" y="4491050"/>
            <a:ext cx="1143008" cy="1200329"/>
          </a:xfrm>
          <a:prstGeom prst="rect">
            <a:avLst/>
          </a:prstGeom>
          <a:noFill/>
        </p:spPr>
        <p:txBody>
          <a:bodyPr wrap="square" rtlCol="0">
            <a:spAutoFit/>
          </a:bodyPr>
          <a:lstStyle/>
          <a:p>
            <a:pPr fontAlgn="base">
              <a:spcBef>
                <a:spcPct val="0"/>
              </a:spcBef>
              <a:spcAft>
                <a:spcPct val="0"/>
              </a:spcAft>
            </a:pPr>
            <a:r>
              <a:rPr lang="zh-CN" altLang="en-US" sz="2400">
                <a:solidFill>
                  <a:srgbClr val="0000FF"/>
                </a:solidFill>
                <a:latin typeface="华文细黑" panose="02010600040101010101" pitchFamily="2" charset="-122"/>
                <a:ea typeface="华文细黑" panose="02010600040101010101" pitchFamily="2" charset="-122"/>
              </a:rPr>
              <a:t>补充漏掉的关联关系</a:t>
            </a:r>
          </a:p>
        </p:txBody>
      </p:sp>
      <p:cxnSp>
        <p:nvCxnSpPr>
          <p:cNvPr id="8" name="直接箭头连接符 7"/>
          <p:cNvCxnSpPr/>
          <p:nvPr/>
        </p:nvCxnSpPr>
        <p:spPr bwMode="auto">
          <a:xfrm flipV="1">
            <a:off x="1471590" y="4738255"/>
            <a:ext cx="2144446" cy="252861"/>
          </a:xfrm>
          <a:prstGeom prst="straightConnector1">
            <a:avLst/>
          </a:prstGeom>
          <a:noFill/>
          <a:ln w="25400" cap="flat" cmpd="sng" algn="ctr">
            <a:solidFill>
              <a:srgbClr val="008000"/>
            </a:solidFill>
            <a:prstDash val="solid"/>
            <a:round/>
            <a:headEnd type="none" w="med" len="med"/>
            <a:tailEnd type="arrow"/>
          </a:ln>
          <a:effectLst/>
        </p:spPr>
      </p:cxnSp>
    </p:spTree>
    <p:extLst>
      <p:ext uri="{BB962C8B-B14F-4D97-AF65-F5344CB8AC3E}">
        <p14:creationId xmlns:p14="http://schemas.microsoft.com/office/powerpoint/2010/main" val="21458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1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linds(horizontal)">
                                      <p:cBhvr>
                                        <p:cTn id="20" dur="500"/>
                                        <p:tgtEl>
                                          <p:spTgt spid="7"/>
                                        </p:tgtEl>
                                      </p:cBhvr>
                                    </p:animEffect>
                                  </p:childTnLst>
                                </p:cTn>
                              </p:par>
                              <p:par>
                                <p:cTn id="21" presetID="3" presetClass="entr" presetSubtype="1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linds(horizontal)">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具体化：</a:t>
            </a:r>
            <a:r>
              <a:rPr lang="en-US" altLang="zh-CN"/>
              <a:t>web application</a:t>
            </a:r>
            <a:r>
              <a:rPr lang="zh-CN" altLang="en-US"/>
              <a:t>内部结构</a:t>
            </a:r>
          </a:p>
        </p:txBody>
      </p:sp>
      <p:pic>
        <p:nvPicPr>
          <p:cNvPr id="4" name="Picture 3"/>
          <p:cNvPicPr>
            <a:picLocks noChangeAspect="1" noChangeArrowheads="1"/>
          </p:cNvPicPr>
          <p:nvPr/>
        </p:nvPicPr>
        <p:blipFill>
          <a:blip r:embed="rId2"/>
          <a:srcRect/>
          <a:stretch>
            <a:fillRect/>
          </a:stretch>
        </p:blipFill>
        <p:spPr bwMode="auto">
          <a:xfrm>
            <a:off x="1736704" y="1519229"/>
            <a:ext cx="6643734" cy="4388362"/>
          </a:xfrm>
          <a:prstGeom prst="rect">
            <a:avLst/>
          </a:prstGeom>
          <a:noFill/>
          <a:ln w="3175">
            <a:noFill/>
            <a:miter lim="800000"/>
            <a:headEnd/>
            <a:tailEnd/>
          </a:ln>
          <a:effectLst/>
        </p:spPr>
      </p:pic>
      <p:sp>
        <p:nvSpPr>
          <p:cNvPr id="5" name="矩形 4"/>
          <p:cNvSpPr/>
          <p:nvPr/>
        </p:nvSpPr>
        <p:spPr>
          <a:xfrm>
            <a:off x="236538" y="3376617"/>
            <a:ext cx="1500166" cy="707886"/>
          </a:xfrm>
          <a:prstGeom prst="rect">
            <a:avLst/>
          </a:prstGeom>
          <a:solidFill>
            <a:schemeClr val="accent6">
              <a:lumMod val="20000"/>
              <a:lumOff val="80000"/>
            </a:schemeClr>
          </a:solidFill>
        </p:spPr>
        <p:txBody>
          <a:bodyPr wrap="square">
            <a:spAutoFit/>
          </a:bodyPr>
          <a:lstStyle/>
          <a:p>
            <a:r>
              <a:rPr lang="zh-CN" altLang="en-US" sz="2000">
                <a:solidFill>
                  <a:srgbClr val="FF0000"/>
                </a:solidFill>
                <a:latin typeface="华文细黑" panose="02010600040101010101" pitchFamily="2" charset="-122"/>
                <a:ea typeface="华文细黑" panose="02010600040101010101" pitchFamily="2" charset="-122"/>
              </a:rPr>
              <a:t>权限设置的</a:t>
            </a:r>
            <a:r>
              <a:rPr lang="en-US" altLang="zh-CN" sz="2000">
                <a:solidFill>
                  <a:srgbClr val="FF0000"/>
                </a:solidFill>
                <a:latin typeface="华文细黑" panose="02010600040101010101" pitchFamily="2" charset="-122"/>
                <a:ea typeface="华文细黑" panose="02010600040101010101" pitchFamily="2" charset="-122"/>
              </a:rPr>
              <a:t>UI</a:t>
            </a:r>
            <a:r>
              <a:rPr lang="zh-CN" altLang="en-US" sz="2000">
                <a:solidFill>
                  <a:srgbClr val="FF0000"/>
                </a:solidFill>
                <a:latin typeface="华文细黑" panose="02010600040101010101" pitchFamily="2" charset="-122"/>
                <a:ea typeface="华文细黑" panose="02010600040101010101" pitchFamily="2" charset="-122"/>
              </a:rPr>
              <a:t>如何考虑？</a:t>
            </a:r>
          </a:p>
        </p:txBody>
      </p:sp>
      <p:sp>
        <p:nvSpPr>
          <p:cNvPr id="6" name="矩形 5"/>
          <p:cNvSpPr/>
          <p:nvPr/>
        </p:nvSpPr>
        <p:spPr>
          <a:xfrm>
            <a:off x="3736968" y="4090997"/>
            <a:ext cx="2236510" cy="400110"/>
          </a:xfrm>
          <a:prstGeom prst="rect">
            <a:avLst/>
          </a:prstGeom>
          <a:solidFill>
            <a:schemeClr val="accent6">
              <a:lumMod val="20000"/>
              <a:lumOff val="80000"/>
            </a:schemeClr>
          </a:solidFill>
        </p:spPr>
        <p:txBody>
          <a:bodyPr wrap="none">
            <a:spAutoFit/>
          </a:bodyPr>
          <a:lstStyle/>
          <a:p>
            <a:r>
              <a:rPr lang="zh-CN" altLang="en-US" sz="2000">
                <a:solidFill>
                  <a:srgbClr val="FF0000"/>
                </a:solidFill>
                <a:latin typeface="华文细黑" panose="02010600040101010101" pitchFamily="2" charset="-122"/>
                <a:ea typeface="华文细黑" panose="02010600040101010101" pitchFamily="2" charset="-122"/>
              </a:rPr>
              <a:t>工作流如何设计？</a:t>
            </a:r>
          </a:p>
        </p:txBody>
      </p:sp>
      <p:sp>
        <p:nvSpPr>
          <p:cNvPr id="7" name="矩形 6"/>
          <p:cNvSpPr/>
          <p:nvPr/>
        </p:nvSpPr>
        <p:spPr>
          <a:xfrm>
            <a:off x="4379910" y="5448319"/>
            <a:ext cx="4000528" cy="400110"/>
          </a:xfrm>
          <a:prstGeom prst="rect">
            <a:avLst/>
          </a:prstGeom>
          <a:solidFill>
            <a:schemeClr val="accent6">
              <a:lumMod val="20000"/>
              <a:lumOff val="80000"/>
            </a:schemeClr>
          </a:solidFill>
        </p:spPr>
        <p:txBody>
          <a:bodyPr wrap="square">
            <a:spAutoFit/>
          </a:bodyPr>
          <a:lstStyle/>
          <a:p>
            <a:r>
              <a:rPr lang="zh-CN" altLang="en-US" sz="2000">
                <a:solidFill>
                  <a:srgbClr val="FF0000"/>
                </a:solidFill>
                <a:latin typeface="华文细黑" panose="02010600040101010101" pitchFamily="2" charset="-122"/>
                <a:ea typeface="华文细黑" panose="02010600040101010101" pitchFamily="2" charset="-122"/>
              </a:rPr>
              <a:t>图形定义客户端软件如何设计？</a:t>
            </a:r>
          </a:p>
        </p:txBody>
      </p:sp>
    </p:spTree>
    <p:extLst>
      <p:ext uri="{BB962C8B-B14F-4D97-AF65-F5344CB8AC3E}">
        <p14:creationId xmlns:p14="http://schemas.microsoft.com/office/powerpoint/2010/main" val="201064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逐步拆解架构设计小结</a:t>
            </a:r>
          </a:p>
        </p:txBody>
      </p:sp>
      <p:sp>
        <p:nvSpPr>
          <p:cNvPr id="3" name="内容占位符 2"/>
          <p:cNvSpPr>
            <a:spLocks noGrp="1"/>
          </p:cNvSpPr>
          <p:nvPr>
            <p:ph idx="1"/>
          </p:nvPr>
        </p:nvSpPr>
        <p:spPr/>
        <p:txBody>
          <a:bodyPr/>
          <a:lstStyle/>
          <a:p>
            <a:r>
              <a:rPr lang="zh-CN" altLang="en-US"/>
              <a:t>第一层的拆解</a:t>
            </a:r>
            <a:r>
              <a:rPr lang="zh-CN" altLang="en-US">
                <a:solidFill>
                  <a:srgbClr val="0000FF"/>
                </a:solidFill>
              </a:rPr>
              <a:t>分析系统需要开发什么</a:t>
            </a:r>
            <a:r>
              <a:rPr lang="zh-CN" altLang="en-US" smtClean="0">
                <a:solidFill>
                  <a:srgbClr val="0000FF"/>
                </a:solidFill>
              </a:rPr>
              <a:t>软硬件</a:t>
            </a:r>
            <a:r>
              <a:rPr lang="zh-CN" altLang="en-US">
                <a:solidFill>
                  <a:srgbClr val="0000FF"/>
                </a:solidFill>
              </a:rPr>
              <a:t>和数据库</a:t>
            </a:r>
            <a:r>
              <a:rPr lang="zh-CN" altLang="en-US" smtClean="0"/>
              <a:t>等</a:t>
            </a:r>
            <a:endParaRPr lang="zh-CN" altLang="en-US"/>
          </a:p>
          <a:p>
            <a:r>
              <a:rPr lang="zh-CN" altLang="en-US"/>
              <a:t>第二层的拆</a:t>
            </a:r>
            <a:r>
              <a:rPr lang="zh-CN" altLang="en-US" smtClean="0"/>
              <a:t>解采用分层</a:t>
            </a:r>
            <a:r>
              <a:rPr lang="zh-CN" altLang="en-US"/>
              <a:t>架构</a:t>
            </a:r>
            <a:r>
              <a:rPr lang="zh-CN" altLang="en-US" smtClean="0"/>
              <a:t>，需要</a:t>
            </a:r>
            <a:r>
              <a:rPr lang="zh-CN" altLang="en-US"/>
              <a:t>拆分得更加</a:t>
            </a:r>
            <a:r>
              <a:rPr lang="zh-CN" altLang="en-US" smtClean="0"/>
              <a:t>具体，注意不要 “放之四海而皆准”的架构</a:t>
            </a:r>
            <a:endParaRPr lang="en-US" altLang="zh-CN" smtClean="0"/>
          </a:p>
          <a:p>
            <a:r>
              <a:rPr lang="zh-CN" altLang="en-US" smtClean="0"/>
              <a:t>除了规划各</a:t>
            </a:r>
            <a:r>
              <a:rPr lang="zh-CN" altLang="en-US"/>
              <a:t>部分的关系，还需要</a:t>
            </a:r>
            <a:r>
              <a:rPr lang="zh-CN" altLang="en-US" smtClean="0"/>
              <a:t>规划各部分内部与</a:t>
            </a:r>
            <a:r>
              <a:rPr lang="zh-CN" altLang="en-US"/>
              <a:t>外部之间的关系。</a:t>
            </a:r>
          </a:p>
          <a:p>
            <a:r>
              <a:rPr lang="zh-CN" altLang="en-US"/>
              <a:t>在拆解的过程中，问题会越来越</a:t>
            </a:r>
            <a:r>
              <a:rPr lang="zh-CN" altLang="en-US" smtClean="0"/>
              <a:t>多也越来越细</a:t>
            </a:r>
            <a:endParaRPr lang="zh-CN" altLang="en-US"/>
          </a:p>
          <a:p>
            <a:r>
              <a:rPr lang="zh-CN" altLang="en-US" smtClean="0"/>
              <a:t>若发现设计</a:t>
            </a:r>
            <a:r>
              <a:rPr lang="zh-CN" altLang="en-US"/>
              <a:t>完全不对</a:t>
            </a:r>
            <a:r>
              <a:rPr lang="zh-CN" altLang="en-US" smtClean="0"/>
              <a:t>，要</a:t>
            </a:r>
            <a:r>
              <a:rPr lang="zh-CN" altLang="en-US"/>
              <a:t>有勇气推翻重做</a:t>
            </a:r>
            <a:r>
              <a:rPr lang="zh-CN" altLang="en-US" smtClean="0"/>
              <a:t>。</a:t>
            </a:r>
            <a:endParaRPr lang="en-US" altLang="zh-CN" smtClean="0"/>
          </a:p>
          <a:p>
            <a:r>
              <a:rPr lang="zh-CN" altLang="en-US"/>
              <a:t>粒度：如果再拆解下去就到</a:t>
            </a:r>
            <a:r>
              <a:rPr lang="zh-CN" altLang="en-US" smtClean="0"/>
              <a:t>类内部即可</a:t>
            </a:r>
            <a:endParaRPr lang="en-US" altLang="zh-CN"/>
          </a:p>
          <a:p>
            <a:endParaRPr lang="zh-CN" altLang="en-US"/>
          </a:p>
          <a:p>
            <a:endParaRPr lang="zh-CN" altLang="en-US"/>
          </a:p>
        </p:txBody>
      </p:sp>
    </p:spTree>
    <p:extLst>
      <p:ext uri="{BB962C8B-B14F-4D97-AF65-F5344CB8AC3E}">
        <p14:creationId xmlns:p14="http://schemas.microsoft.com/office/powerpoint/2010/main" val="1788417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randombar(horizontal)">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sz="3600" smtClean="0"/>
              <a:t>11. 5  </a:t>
            </a:r>
            <a:r>
              <a:rPr lang="zh-CN" altLang="en-US" sz="3600" smtClean="0"/>
              <a:t>软件设计方面四：对象设计</a:t>
            </a:r>
            <a:endParaRPr lang="zh-CN" altLang="en-US" sz="360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9443" y="2835024"/>
            <a:ext cx="4865113" cy="2737437"/>
          </a:xfrm>
          <a:prstGeom prst="rect">
            <a:avLst/>
          </a:prstGeom>
        </p:spPr>
      </p:pic>
    </p:spTree>
    <p:extLst>
      <p:ext uri="{BB962C8B-B14F-4D97-AF65-F5344CB8AC3E}">
        <p14:creationId xmlns:p14="http://schemas.microsoft.com/office/powerpoint/2010/main" val="254037510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领域模型</a:t>
            </a:r>
            <a:endParaRPr lang="zh-CN" altLang="en-US"/>
          </a:p>
        </p:txBody>
      </p:sp>
      <p:sp>
        <p:nvSpPr>
          <p:cNvPr id="4" name="Text Box 7"/>
          <p:cNvSpPr txBox="1">
            <a:spLocks noChangeArrowheads="1"/>
          </p:cNvSpPr>
          <p:nvPr/>
        </p:nvSpPr>
        <p:spPr bwMode="auto">
          <a:xfrm>
            <a:off x="395288" y="1636712"/>
            <a:ext cx="6121400" cy="676277"/>
          </a:xfrm>
          <a:prstGeom prst="rect">
            <a:avLst/>
          </a:prstGeom>
          <a:solidFill>
            <a:srgbClr val="FFFFFF"/>
          </a:solidFill>
          <a:ln w="9525">
            <a:solidFill>
              <a:srgbClr val="000000"/>
            </a:solidFill>
            <a:miter lim="800000"/>
            <a:headEnd/>
            <a:tailEnd/>
          </a:ln>
        </p:spPr>
        <p:txBody>
          <a:bodyPr tIns="72000" bIns="72000"/>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20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5" name="Rectangle 8"/>
          <p:cNvSpPr>
            <a:spLocks noChangeArrowheads="1"/>
          </p:cNvSpPr>
          <p:nvPr/>
        </p:nvSpPr>
        <p:spPr bwMode="auto">
          <a:xfrm>
            <a:off x="395288" y="2895600"/>
            <a:ext cx="5343525" cy="576263"/>
          </a:xfrm>
          <a:prstGeom prst="rect">
            <a:avLst/>
          </a:prstGeom>
          <a:solidFill>
            <a:srgbClr val="66FFFF"/>
          </a:solidFill>
          <a:ln w="9525">
            <a:solidFill>
              <a:srgbClr val="000000"/>
            </a:solidFill>
            <a:miter lim="800000"/>
            <a:headEnd/>
            <a:tailEnd/>
          </a:ln>
        </p:spPr>
        <p:txBody>
          <a:bodyPr tIns="72000" bIns="72000"/>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6" name="Text Box 9"/>
          <p:cNvSpPr txBox="1">
            <a:spLocks noChangeArrowheads="1"/>
          </p:cNvSpPr>
          <p:nvPr/>
        </p:nvSpPr>
        <p:spPr bwMode="auto">
          <a:xfrm>
            <a:off x="395288" y="2783300"/>
            <a:ext cx="6121400" cy="2295114"/>
          </a:xfrm>
          <a:prstGeom prst="rect">
            <a:avLst/>
          </a:prstGeom>
          <a:solidFill>
            <a:srgbClr val="FFFFFF"/>
          </a:solidFill>
          <a:ln w="9525">
            <a:solidFill>
              <a:srgbClr val="000000"/>
            </a:solidFill>
            <a:miter lim="800000"/>
            <a:headEnd/>
            <a:tailEnd/>
          </a:ln>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20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7" name="Rectangle 10"/>
          <p:cNvSpPr>
            <a:spLocks noChangeArrowheads="1"/>
          </p:cNvSpPr>
          <p:nvPr/>
        </p:nvSpPr>
        <p:spPr bwMode="auto">
          <a:xfrm>
            <a:off x="395288" y="5618319"/>
            <a:ext cx="6121400" cy="576263"/>
          </a:xfrm>
          <a:prstGeom prst="rect">
            <a:avLst/>
          </a:prstGeom>
          <a:solidFill>
            <a:srgbClr val="FFFFFF"/>
          </a:solidFill>
          <a:ln w="9525">
            <a:solidFill>
              <a:srgbClr val="000000"/>
            </a:solidFill>
            <a:miter lim="800000"/>
            <a:headEnd/>
            <a:tailEnd/>
          </a:ln>
        </p:spPr>
        <p:txBody>
          <a:bodyPr tIns="72000" bIns="72000">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9" name="Line 12"/>
          <p:cNvSpPr>
            <a:spLocks noChangeShapeType="1"/>
          </p:cNvSpPr>
          <p:nvPr/>
        </p:nvSpPr>
        <p:spPr bwMode="auto">
          <a:xfrm>
            <a:off x="3008313" y="1756442"/>
            <a:ext cx="0" cy="900112"/>
          </a:xfrm>
          <a:prstGeom prst="line">
            <a:avLst/>
          </a:prstGeom>
          <a:noFill/>
          <a:ln w="38100">
            <a:solidFill>
              <a:srgbClr val="0000CC"/>
            </a:solidFill>
            <a:prstDash val="sysDash"/>
            <a:round/>
            <a:headEnd/>
            <a:tailEnd type="arrow" w="med" len="me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3000" b="0" i="0" u="none" strike="noStrike" kern="0" cap="none" spc="0" normalizeH="0" baseline="0" noProof="0" smtClean="0">
              <a:ln>
                <a:noFill/>
              </a:ln>
              <a:solidFill>
                <a:srgbClr val="000000"/>
              </a:solidFill>
              <a:effectLst/>
              <a:uLnTx/>
              <a:uFillTx/>
            </a:endParaRPr>
          </a:p>
        </p:txBody>
      </p:sp>
      <p:sp>
        <p:nvSpPr>
          <p:cNvPr id="10" name="矩形 9"/>
          <p:cNvSpPr/>
          <p:nvPr/>
        </p:nvSpPr>
        <p:spPr>
          <a:xfrm>
            <a:off x="395288" y="1236240"/>
            <a:ext cx="1581150" cy="400110"/>
          </a:xfrm>
          <a:prstGeom prst="rect">
            <a:avLst/>
          </a:prstGeom>
          <a:solidFill>
            <a:srgbClr val="FFFFFF"/>
          </a:solidFill>
          <a:ln w="12700" cap="flat" cmpd="sng" algn="ctr">
            <a:solidFill>
              <a:srgbClr val="000000"/>
            </a:solidFill>
            <a:prstDash val="solid"/>
          </a:ln>
          <a:effectLst/>
        </p:spPr>
        <p:txBody>
          <a:bodyPr anchor="ct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显示层</a:t>
            </a:r>
          </a:p>
        </p:txBody>
      </p:sp>
      <p:sp>
        <p:nvSpPr>
          <p:cNvPr id="11" name="Line 12"/>
          <p:cNvSpPr>
            <a:spLocks noChangeShapeType="1"/>
          </p:cNvSpPr>
          <p:nvPr/>
        </p:nvSpPr>
        <p:spPr bwMode="auto">
          <a:xfrm flipH="1">
            <a:off x="2995613" y="5078413"/>
            <a:ext cx="12700" cy="657891"/>
          </a:xfrm>
          <a:prstGeom prst="line">
            <a:avLst/>
          </a:prstGeom>
          <a:noFill/>
          <a:ln w="38100">
            <a:solidFill>
              <a:srgbClr val="0000CC"/>
            </a:solidFill>
            <a:prstDash val="sysDash"/>
            <a:round/>
            <a:headEnd/>
            <a:tailEnd type="arrow" w="med" len="me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3000" b="0" i="0" u="none" strike="noStrike" kern="0" cap="none" spc="0" normalizeH="0" baseline="0" noProof="0" smtClean="0">
              <a:ln>
                <a:noFill/>
              </a:ln>
              <a:solidFill>
                <a:srgbClr val="000000"/>
              </a:solidFill>
              <a:effectLst/>
              <a:uLnTx/>
              <a:uFillTx/>
            </a:endParaRPr>
          </a:p>
        </p:txBody>
      </p:sp>
      <p:sp>
        <p:nvSpPr>
          <p:cNvPr id="12" name="矩形 11"/>
          <p:cNvSpPr/>
          <p:nvPr/>
        </p:nvSpPr>
        <p:spPr>
          <a:xfrm>
            <a:off x="2524125" y="1765557"/>
            <a:ext cx="1255713" cy="319244"/>
          </a:xfrm>
          <a:prstGeom prst="rect">
            <a:avLst/>
          </a:prstGeom>
          <a:solidFill>
            <a:srgbClr val="FFFFFF"/>
          </a:solidFill>
          <a:ln w="12700" cap="flat" cmpd="sng" algn="ctr">
            <a:solidFill>
              <a:srgbClr val="00000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srgbClr val="000000"/>
                </a:solidFill>
                <a:effectLst/>
                <a:uLnTx/>
                <a:uFillTx/>
                <a:latin typeface="Arial"/>
                <a:ea typeface="宋体"/>
                <a:cs typeface="+mn-cs"/>
              </a:rPr>
              <a:t>GUI</a:t>
            </a:r>
            <a:endParaRPr kumimoji="0" lang="zh-CN" altLang="en-US" sz="2000" b="1" i="0" u="none" strike="noStrike" kern="0" cap="none" spc="0" normalizeH="0" baseline="0" noProof="0" dirty="0">
              <a:ln>
                <a:noFill/>
              </a:ln>
              <a:solidFill>
                <a:srgbClr val="000000"/>
              </a:solidFill>
              <a:effectLst/>
              <a:uLnTx/>
              <a:uFillTx/>
              <a:latin typeface="Arial"/>
              <a:ea typeface="宋体"/>
              <a:cs typeface="+mn-cs"/>
            </a:endParaRPr>
          </a:p>
        </p:txBody>
      </p:sp>
      <p:sp>
        <p:nvSpPr>
          <p:cNvPr id="13" name="Rectangle 6"/>
          <p:cNvSpPr>
            <a:spLocks noChangeArrowheads="1"/>
          </p:cNvSpPr>
          <p:nvPr/>
        </p:nvSpPr>
        <p:spPr bwMode="auto">
          <a:xfrm>
            <a:off x="4318000" y="2998788"/>
            <a:ext cx="793750" cy="311150"/>
          </a:xfrm>
          <a:prstGeom prst="rect">
            <a:avLst/>
          </a:prstGeom>
          <a:solidFill>
            <a:srgbClr val="66FFFF"/>
          </a:solidFill>
          <a:ln w="6350">
            <a:solidFill>
              <a:srgbClr val="000000"/>
            </a:solidFill>
            <a:miter lim="800000"/>
            <a:headEnd type="none" w="sm" len="sm"/>
            <a:tailEnd type="none" w="sm" len="sm"/>
          </a:ln>
        </p:spPr>
        <p:txBody>
          <a:bodyPr lIns="0" tIns="0" rIns="0" bIns="0" anchor="ct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t>A</a:t>
            </a:r>
            <a:endParaRPr kumimoji="0" lang="en-US" altLang="zh-CN" sz="2000" b="0" i="0" u="none" strike="noStrike" kern="0" cap="none" spc="0" normalizeH="0" baseline="0" noProof="0" smtClean="0">
              <a:ln>
                <a:noFill/>
              </a:ln>
              <a:solidFill>
                <a:srgbClr val="000000"/>
              </a:solidFill>
              <a:effectLst/>
              <a:uLnTx/>
              <a:uFillTx/>
              <a:ea typeface="宋体" panose="02010600030101010101" pitchFamily="2" charset="-122"/>
            </a:endParaRPr>
          </a:p>
        </p:txBody>
      </p:sp>
      <p:sp>
        <p:nvSpPr>
          <p:cNvPr id="14" name="Rectangle 7"/>
          <p:cNvSpPr>
            <a:spLocks noChangeArrowheads="1"/>
          </p:cNvSpPr>
          <p:nvPr/>
        </p:nvSpPr>
        <p:spPr bwMode="auto">
          <a:xfrm>
            <a:off x="1717675" y="2978150"/>
            <a:ext cx="723900" cy="317500"/>
          </a:xfrm>
          <a:prstGeom prst="rect">
            <a:avLst/>
          </a:prstGeom>
          <a:solidFill>
            <a:srgbClr val="66FFFF"/>
          </a:solidFill>
          <a:ln w="12700">
            <a:solidFill>
              <a:srgbClr val="000000"/>
            </a:solidFill>
            <a:miter lim="800000"/>
            <a:headEnd type="none" w="sm" len="sm"/>
            <a:tailEnd type="none" w="sm" len="sm"/>
          </a:ln>
        </p:spPr>
        <p:txBody>
          <a:bodyPr lIns="0" tIns="0" rIns="0" bIns="0" anchor="ct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t>C</a:t>
            </a:r>
            <a:endParaRPr kumimoji="0" lang="en-US" altLang="zh-CN" sz="2000" b="0" i="0" u="none" strike="noStrike" kern="0" cap="none" spc="0" normalizeH="0" baseline="0" noProof="0" smtClean="0">
              <a:ln>
                <a:noFill/>
              </a:ln>
              <a:solidFill>
                <a:srgbClr val="000000"/>
              </a:solidFill>
              <a:effectLst/>
              <a:uLnTx/>
              <a:uFillTx/>
              <a:ea typeface="宋体" panose="02010600030101010101" pitchFamily="2" charset="-122"/>
            </a:endParaRPr>
          </a:p>
        </p:txBody>
      </p:sp>
      <p:sp>
        <p:nvSpPr>
          <p:cNvPr id="15" name="Rectangle 8"/>
          <p:cNvSpPr>
            <a:spLocks noChangeArrowheads="1"/>
          </p:cNvSpPr>
          <p:nvPr/>
        </p:nvSpPr>
        <p:spPr bwMode="auto">
          <a:xfrm>
            <a:off x="3486150" y="3998913"/>
            <a:ext cx="681038" cy="311150"/>
          </a:xfrm>
          <a:prstGeom prst="rect">
            <a:avLst/>
          </a:prstGeom>
          <a:solidFill>
            <a:srgbClr val="66FFFF"/>
          </a:solidFill>
          <a:ln w="6350">
            <a:solidFill>
              <a:srgbClr val="000000"/>
            </a:solidFill>
            <a:miter lim="800000"/>
            <a:headEnd type="none" w="sm" len="sm"/>
            <a:tailEnd type="none" w="sm" len="sm"/>
          </a:ln>
        </p:spPr>
        <p:txBody>
          <a:bodyPr lIns="0" tIns="0" rIns="0" bIns="0" anchor="ct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t>A11</a:t>
            </a:r>
            <a:endParaRPr kumimoji="0" lang="en-US" altLang="zh-CN" sz="2000" b="0" i="0" u="none" strike="noStrike" kern="0" cap="none" spc="0" normalizeH="0" baseline="0" noProof="0" smtClean="0">
              <a:ln>
                <a:noFill/>
              </a:ln>
              <a:solidFill>
                <a:srgbClr val="000000"/>
              </a:solidFill>
              <a:effectLst/>
              <a:uLnTx/>
              <a:uFillTx/>
              <a:ea typeface="宋体" panose="02010600030101010101" pitchFamily="2" charset="-122"/>
            </a:endParaRPr>
          </a:p>
        </p:txBody>
      </p:sp>
      <p:cxnSp>
        <p:nvCxnSpPr>
          <p:cNvPr id="16" name="AutoShape 9"/>
          <p:cNvCxnSpPr>
            <a:cxnSpLocks noChangeShapeType="1"/>
          </p:cNvCxnSpPr>
          <p:nvPr/>
        </p:nvCxnSpPr>
        <p:spPr bwMode="auto">
          <a:xfrm flipV="1">
            <a:off x="3846513" y="3714750"/>
            <a:ext cx="1457325" cy="1588"/>
          </a:xfrm>
          <a:prstGeom prst="straightConnector1">
            <a:avLst/>
          </a:prstGeom>
          <a:noFill/>
          <a:ln w="6350">
            <a:solidFill>
              <a:srgbClr val="000000"/>
            </a:solidFill>
            <a:round/>
            <a:headEnd/>
            <a:tailEnd/>
          </a:ln>
          <a:extLst>
            <a:ext uri="{909E8E84-426E-40DD-AFC4-6F175D3DCCD1}">
              <a14:hiddenFill xmlns:a14="http://schemas.microsoft.com/office/drawing/2010/main">
                <a:noFill/>
              </a14:hiddenFill>
            </a:ext>
          </a:extLst>
        </p:spPr>
      </p:cxnSp>
      <p:cxnSp>
        <p:nvCxnSpPr>
          <p:cNvPr id="17" name="AutoShape 10"/>
          <p:cNvCxnSpPr>
            <a:cxnSpLocks noChangeShapeType="1"/>
          </p:cNvCxnSpPr>
          <p:nvPr/>
        </p:nvCxnSpPr>
        <p:spPr bwMode="auto">
          <a:xfrm flipH="1">
            <a:off x="3835400" y="3714750"/>
            <a:ext cx="1588" cy="295275"/>
          </a:xfrm>
          <a:prstGeom prst="straightConnector1">
            <a:avLst/>
          </a:prstGeom>
          <a:noFill/>
          <a:ln w="6350">
            <a:solidFill>
              <a:srgbClr val="000000"/>
            </a:solidFill>
            <a:round/>
            <a:headEnd/>
            <a:tailEnd/>
          </a:ln>
          <a:extLst>
            <a:ext uri="{909E8E84-426E-40DD-AFC4-6F175D3DCCD1}">
              <a14:hiddenFill xmlns:a14="http://schemas.microsoft.com/office/drawing/2010/main">
                <a:noFill/>
              </a14:hiddenFill>
            </a:ext>
          </a:extLst>
        </p:spPr>
      </p:cxnSp>
      <p:cxnSp>
        <p:nvCxnSpPr>
          <p:cNvPr id="18" name="AutoShape 11"/>
          <p:cNvCxnSpPr>
            <a:cxnSpLocks noChangeShapeType="1"/>
          </p:cNvCxnSpPr>
          <p:nvPr/>
        </p:nvCxnSpPr>
        <p:spPr bwMode="auto">
          <a:xfrm flipH="1">
            <a:off x="4578350" y="3714750"/>
            <a:ext cx="1588" cy="295275"/>
          </a:xfrm>
          <a:prstGeom prst="straightConnector1">
            <a:avLst/>
          </a:prstGeom>
          <a:noFill/>
          <a:ln w="6350">
            <a:solidFill>
              <a:srgbClr val="000000"/>
            </a:solidFill>
            <a:round/>
            <a:headEnd/>
            <a:tailEnd/>
          </a:ln>
          <a:extLst>
            <a:ext uri="{909E8E84-426E-40DD-AFC4-6F175D3DCCD1}">
              <a14:hiddenFill xmlns:a14="http://schemas.microsoft.com/office/drawing/2010/main">
                <a:noFill/>
              </a14:hiddenFill>
            </a:ext>
          </a:extLst>
        </p:spPr>
      </p:cxnSp>
      <p:sp>
        <p:nvSpPr>
          <p:cNvPr id="19" name="AutoShape 12"/>
          <p:cNvSpPr>
            <a:spLocks noChangeArrowheads="1"/>
          </p:cNvSpPr>
          <p:nvPr/>
        </p:nvSpPr>
        <p:spPr bwMode="auto">
          <a:xfrm>
            <a:off x="4583113" y="3317875"/>
            <a:ext cx="282575" cy="381000"/>
          </a:xfrm>
          <a:prstGeom prst="upArrow">
            <a:avLst>
              <a:gd name="adj1" fmla="val 0"/>
              <a:gd name="adj2" fmla="val 81873"/>
            </a:avLst>
          </a:prstGeom>
          <a:solidFill>
            <a:srgbClr val="66FFFF"/>
          </a:solidFill>
          <a:ln w="6350" algn="ctr">
            <a:solidFill>
              <a:srgbClr val="000000"/>
            </a:solidFill>
            <a:miter lim="800000"/>
            <a:headEnd/>
            <a:tailEnd/>
          </a:ln>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0" name="Rectangle 13"/>
          <p:cNvSpPr>
            <a:spLocks noChangeArrowheads="1"/>
          </p:cNvSpPr>
          <p:nvPr/>
        </p:nvSpPr>
        <p:spPr bwMode="auto">
          <a:xfrm>
            <a:off x="4227513" y="3998913"/>
            <a:ext cx="682625" cy="311150"/>
          </a:xfrm>
          <a:prstGeom prst="rect">
            <a:avLst/>
          </a:prstGeom>
          <a:solidFill>
            <a:srgbClr val="66FFFF"/>
          </a:solidFill>
          <a:ln w="6350">
            <a:solidFill>
              <a:srgbClr val="000000"/>
            </a:solidFill>
            <a:miter lim="800000"/>
            <a:headEnd type="none" w="sm" len="sm"/>
            <a:tailEnd type="none" w="sm" len="sm"/>
          </a:ln>
        </p:spPr>
        <p:txBody>
          <a:bodyPr lIns="0" tIns="0" rIns="0" bIns="0" anchor="ct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t>A12</a:t>
            </a:r>
            <a:endParaRPr kumimoji="0" lang="en-US" altLang="zh-CN" sz="2000" b="0" i="0" u="none" strike="noStrike" kern="0" cap="none" spc="0" normalizeH="0" baseline="0" noProof="0" smtClean="0">
              <a:ln>
                <a:noFill/>
              </a:ln>
              <a:solidFill>
                <a:srgbClr val="000000"/>
              </a:solidFill>
              <a:effectLst/>
              <a:uLnTx/>
              <a:uFillTx/>
              <a:ea typeface="宋体" panose="02010600030101010101" pitchFamily="2" charset="-122"/>
            </a:endParaRPr>
          </a:p>
        </p:txBody>
      </p:sp>
      <p:sp>
        <p:nvSpPr>
          <p:cNvPr id="21" name="Rectangle 14"/>
          <p:cNvSpPr>
            <a:spLocks noChangeArrowheads="1"/>
          </p:cNvSpPr>
          <p:nvPr/>
        </p:nvSpPr>
        <p:spPr bwMode="auto">
          <a:xfrm>
            <a:off x="4972050" y="3998913"/>
            <a:ext cx="681038" cy="311150"/>
          </a:xfrm>
          <a:prstGeom prst="rect">
            <a:avLst/>
          </a:prstGeom>
          <a:solidFill>
            <a:srgbClr val="66FFFF"/>
          </a:solidFill>
          <a:ln w="6350">
            <a:solidFill>
              <a:srgbClr val="000000"/>
            </a:solidFill>
            <a:miter lim="800000"/>
            <a:headEnd type="none" w="sm" len="sm"/>
            <a:tailEnd type="none" w="sm" len="sm"/>
          </a:ln>
        </p:spPr>
        <p:txBody>
          <a:bodyPr lIns="0" tIns="0" rIns="0" bIns="0" anchor="ct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t>A13</a:t>
            </a:r>
            <a:endParaRPr kumimoji="0" lang="en-US" altLang="zh-CN" sz="2000" b="0" i="0" u="none" strike="noStrike" kern="0" cap="none" spc="0" normalizeH="0" baseline="0" noProof="0" smtClean="0">
              <a:ln>
                <a:noFill/>
              </a:ln>
              <a:solidFill>
                <a:srgbClr val="000000"/>
              </a:solidFill>
              <a:effectLst/>
              <a:uLnTx/>
              <a:uFillTx/>
              <a:ea typeface="宋体" panose="02010600030101010101" pitchFamily="2" charset="-122"/>
            </a:endParaRPr>
          </a:p>
        </p:txBody>
      </p:sp>
      <p:sp>
        <p:nvSpPr>
          <p:cNvPr id="22" name="Rectangle 15"/>
          <p:cNvSpPr>
            <a:spLocks noChangeArrowheads="1"/>
          </p:cNvSpPr>
          <p:nvPr/>
        </p:nvSpPr>
        <p:spPr bwMode="auto">
          <a:xfrm>
            <a:off x="4227513" y="4679950"/>
            <a:ext cx="682625" cy="311150"/>
          </a:xfrm>
          <a:prstGeom prst="rect">
            <a:avLst/>
          </a:prstGeom>
          <a:solidFill>
            <a:srgbClr val="66FFFF"/>
          </a:solidFill>
          <a:ln w="6350">
            <a:solidFill>
              <a:srgbClr val="000000"/>
            </a:solidFill>
            <a:miter lim="800000"/>
            <a:headEnd type="none" w="sm" len="sm"/>
            <a:tailEnd type="none" w="sm" len="sm"/>
          </a:ln>
        </p:spPr>
        <p:txBody>
          <a:bodyPr lIns="0" tIns="0" rIns="0" bIns="0" anchor="ct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t>A121</a:t>
            </a:r>
            <a:endParaRPr kumimoji="0" lang="en-US" altLang="zh-CN" sz="2000" b="0" i="0" u="none" strike="noStrike" kern="0" cap="none" spc="0" normalizeH="0" baseline="0" noProof="0" smtClean="0">
              <a:ln>
                <a:noFill/>
              </a:ln>
              <a:solidFill>
                <a:srgbClr val="000000"/>
              </a:solidFill>
              <a:effectLst/>
              <a:uLnTx/>
              <a:uFillTx/>
              <a:ea typeface="宋体" panose="02010600030101010101" pitchFamily="2" charset="-122"/>
            </a:endParaRPr>
          </a:p>
        </p:txBody>
      </p:sp>
      <p:cxnSp>
        <p:nvCxnSpPr>
          <p:cNvPr id="23" name="AutoShape 16"/>
          <p:cNvCxnSpPr>
            <a:cxnSpLocks noChangeShapeType="1"/>
          </p:cNvCxnSpPr>
          <p:nvPr/>
        </p:nvCxnSpPr>
        <p:spPr bwMode="auto">
          <a:xfrm flipH="1">
            <a:off x="5321300" y="3714750"/>
            <a:ext cx="1588" cy="295275"/>
          </a:xfrm>
          <a:prstGeom prst="straightConnector1">
            <a:avLst/>
          </a:prstGeom>
          <a:noFill/>
          <a:ln w="6350">
            <a:solidFill>
              <a:srgbClr val="000000"/>
            </a:solidFill>
            <a:round/>
            <a:headEnd/>
            <a:tailEnd/>
          </a:ln>
          <a:extLst>
            <a:ext uri="{909E8E84-426E-40DD-AFC4-6F175D3DCCD1}">
              <a14:hiddenFill xmlns:a14="http://schemas.microsoft.com/office/drawing/2010/main">
                <a:noFill/>
              </a14:hiddenFill>
            </a:ext>
          </a:extLst>
        </p:spPr>
      </p:cxnSp>
      <p:sp>
        <p:nvSpPr>
          <p:cNvPr id="24" name="Rectangle 17"/>
          <p:cNvSpPr>
            <a:spLocks noChangeArrowheads="1"/>
          </p:cNvSpPr>
          <p:nvPr/>
        </p:nvSpPr>
        <p:spPr bwMode="auto">
          <a:xfrm>
            <a:off x="2832100" y="2986088"/>
            <a:ext cx="839788" cy="311150"/>
          </a:xfrm>
          <a:prstGeom prst="rect">
            <a:avLst/>
          </a:prstGeom>
          <a:solidFill>
            <a:srgbClr val="66FFFF"/>
          </a:solidFill>
          <a:ln w="6350">
            <a:solidFill>
              <a:srgbClr val="000000"/>
            </a:solidFill>
            <a:miter lim="800000"/>
            <a:headEnd type="none" w="sm" len="sm"/>
            <a:tailEnd type="none" w="sm" len="sm"/>
          </a:ln>
        </p:spPr>
        <p:txBody>
          <a:bodyPr lIns="0" tIns="0" rIns="0" bIns="0" anchor="ct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t>B</a:t>
            </a:r>
            <a:endParaRPr kumimoji="0" lang="en-US" altLang="zh-CN" sz="2000" b="0" i="0" u="none" strike="noStrike" kern="0" cap="none" spc="0" normalizeH="0" baseline="0" noProof="0" smtClean="0">
              <a:ln>
                <a:noFill/>
              </a:ln>
              <a:solidFill>
                <a:srgbClr val="000000"/>
              </a:solidFill>
              <a:effectLst/>
              <a:uLnTx/>
              <a:uFillTx/>
              <a:ea typeface="宋体" panose="02010600030101010101" pitchFamily="2" charset="-122"/>
            </a:endParaRPr>
          </a:p>
        </p:txBody>
      </p:sp>
      <p:cxnSp>
        <p:nvCxnSpPr>
          <p:cNvPr id="25" name="AutoShape 18"/>
          <p:cNvCxnSpPr>
            <a:cxnSpLocks noChangeShapeType="1"/>
          </p:cNvCxnSpPr>
          <p:nvPr/>
        </p:nvCxnSpPr>
        <p:spPr bwMode="auto">
          <a:xfrm>
            <a:off x="3813175" y="3160713"/>
            <a:ext cx="495300" cy="0"/>
          </a:xfrm>
          <a:prstGeom prst="straightConnector1">
            <a:avLst/>
          </a:prstGeom>
          <a:noFill/>
          <a:ln w="635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6" name="AutoShape 19"/>
          <p:cNvSpPr>
            <a:spLocks noChangeArrowheads="1"/>
          </p:cNvSpPr>
          <p:nvPr/>
        </p:nvSpPr>
        <p:spPr bwMode="auto">
          <a:xfrm>
            <a:off x="3679825" y="3060700"/>
            <a:ext cx="180975" cy="196850"/>
          </a:xfrm>
          <a:prstGeom prst="diamond">
            <a:avLst/>
          </a:prstGeom>
          <a:solidFill>
            <a:srgbClr val="66FFFF"/>
          </a:solidFill>
          <a:ln w="6350" algn="ctr">
            <a:solidFill>
              <a:srgbClr val="000000"/>
            </a:solidFill>
            <a:miter lim="800000"/>
            <a:headEnd/>
            <a:tailEnd/>
          </a:ln>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cxnSp>
        <p:nvCxnSpPr>
          <p:cNvPr id="27" name="AutoShape 20"/>
          <p:cNvCxnSpPr>
            <a:cxnSpLocks noChangeShapeType="1"/>
          </p:cNvCxnSpPr>
          <p:nvPr/>
        </p:nvCxnSpPr>
        <p:spPr bwMode="auto">
          <a:xfrm>
            <a:off x="2441575" y="3216275"/>
            <a:ext cx="374650" cy="0"/>
          </a:xfrm>
          <a:prstGeom prst="straightConnector1">
            <a:avLst/>
          </a:prstGeom>
          <a:noFill/>
          <a:ln w="635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8" name="Rectangle 21"/>
          <p:cNvSpPr>
            <a:spLocks noChangeArrowheads="1"/>
          </p:cNvSpPr>
          <p:nvPr/>
        </p:nvSpPr>
        <p:spPr bwMode="auto">
          <a:xfrm>
            <a:off x="1744663" y="3624263"/>
            <a:ext cx="681037" cy="311150"/>
          </a:xfrm>
          <a:prstGeom prst="rect">
            <a:avLst/>
          </a:prstGeom>
          <a:solidFill>
            <a:srgbClr val="66FFFF"/>
          </a:solidFill>
          <a:ln w="6350">
            <a:solidFill>
              <a:srgbClr val="000000"/>
            </a:solidFill>
            <a:miter lim="800000"/>
            <a:headEnd type="none" w="sm" len="sm"/>
            <a:tailEnd type="none" w="sm" len="sm"/>
          </a:ln>
        </p:spPr>
        <p:txBody>
          <a:bodyPr lIns="0" tIns="0" rIns="0" bIns="0" anchor="ct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t>D</a:t>
            </a:r>
            <a:endParaRPr kumimoji="0" lang="en-US" altLang="zh-CN" sz="2000" b="0" i="0" u="none" strike="noStrike" kern="0" cap="none" spc="0" normalizeH="0" baseline="0" noProof="0" smtClean="0">
              <a:ln>
                <a:noFill/>
              </a:ln>
              <a:solidFill>
                <a:srgbClr val="000000"/>
              </a:solidFill>
              <a:effectLst/>
              <a:uLnTx/>
              <a:uFillTx/>
              <a:ea typeface="宋体" panose="02010600030101010101" pitchFamily="2" charset="-122"/>
            </a:endParaRPr>
          </a:p>
        </p:txBody>
      </p:sp>
      <p:cxnSp>
        <p:nvCxnSpPr>
          <p:cNvPr id="29" name="AutoShape 22"/>
          <p:cNvCxnSpPr>
            <a:cxnSpLocks noChangeShapeType="1"/>
          </p:cNvCxnSpPr>
          <p:nvPr/>
        </p:nvCxnSpPr>
        <p:spPr bwMode="auto">
          <a:xfrm>
            <a:off x="1631950" y="4313238"/>
            <a:ext cx="830263" cy="1587"/>
          </a:xfrm>
          <a:prstGeom prst="straightConnector1">
            <a:avLst/>
          </a:prstGeom>
          <a:noFill/>
          <a:ln w="6350">
            <a:solidFill>
              <a:srgbClr val="000000"/>
            </a:solidFill>
            <a:round/>
            <a:headEnd/>
            <a:tailEnd/>
          </a:ln>
          <a:extLst>
            <a:ext uri="{909E8E84-426E-40DD-AFC4-6F175D3DCCD1}">
              <a14:hiddenFill xmlns:a14="http://schemas.microsoft.com/office/drawing/2010/main">
                <a:noFill/>
              </a14:hiddenFill>
            </a:ext>
          </a:extLst>
        </p:spPr>
      </p:cxnSp>
      <p:cxnSp>
        <p:nvCxnSpPr>
          <p:cNvPr id="30" name="AutoShape 23"/>
          <p:cNvCxnSpPr>
            <a:cxnSpLocks noChangeShapeType="1"/>
          </p:cNvCxnSpPr>
          <p:nvPr/>
        </p:nvCxnSpPr>
        <p:spPr bwMode="auto">
          <a:xfrm flipH="1">
            <a:off x="1633538" y="4284663"/>
            <a:ext cx="1587" cy="293687"/>
          </a:xfrm>
          <a:prstGeom prst="straightConnector1">
            <a:avLst/>
          </a:prstGeom>
          <a:noFill/>
          <a:ln w="6350">
            <a:solidFill>
              <a:srgbClr val="000000"/>
            </a:solidFill>
            <a:round/>
            <a:headEnd/>
            <a:tailEnd/>
          </a:ln>
          <a:extLst>
            <a:ext uri="{909E8E84-426E-40DD-AFC4-6F175D3DCCD1}">
              <a14:hiddenFill xmlns:a14="http://schemas.microsoft.com/office/drawing/2010/main">
                <a:noFill/>
              </a14:hiddenFill>
            </a:ext>
          </a:extLst>
        </p:spPr>
      </p:cxnSp>
      <p:cxnSp>
        <p:nvCxnSpPr>
          <p:cNvPr id="31" name="AutoShape 24"/>
          <p:cNvCxnSpPr>
            <a:cxnSpLocks noChangeShapeType="1"/>
          </p:cNvCxnSpPr>
          <p:nvPr/>
        </p:nvCxnSpPr>
        <p:spPr bwMode="auto">
          <a:xfrm flipH="1">
            <a:off x="2478088" y="4311650"/>
            <a:ext cx="1587" cy="295275"/>
          </a:xfrm>
          <a:prstGeom prst="straightConnector1">
            <a:avLst/>
          </a:prstGeom>
          <a:noFill/>
          <a:ln w="6350">
            <a:solidFill>
              <a:srgbClr val="000000"/>
            </a:solidFill>
            <a:round/>
            <a:headEnd/>
            <a:tailEnd/>
          </a:ln>
          <a:extLst>
            <a:ext uri="{909E8E84-426E-40DD-AFC4-6F175D3DCCD1}">
              <a14:hiddenFill xmlns:a14="http://schemas.microsoft.com/office/drawing/2010/main">
                <a:noFill/>
              </a14:hiddenFill>
            </a:ext>
          </a:extLst>
        </p:spPr>
      </p:cxnSp>
      <p:sp>
        <p:nvSpPr>
          <p:cNvPr id="32" name="Rectangle 25"/>
          <p:cNvSpPr>
            <a:spLocks noChangeArrowheads="1"/>
          </p:cNvSpPr>
          <p:nvPr/>
        </p:nvSpPr>
        <p:spPr bwMode="auto">
          <a:xfrm>
            <a:off x="1295400" y="4471988"/>
            <a:ext cx="681038" cy="311150"/>
          </a:xfrm>
          <a:prstGeom prst="rect">
            <a:avLst/>
          </a:prstGeom>
          <a:solidFill>
            <a:srgbClr val="66FFFF"/>
          </a:solidFill>
          <a:ln w="6350">
            <a:solidFill>
              <a:srgbClr val="000000"/>
            </a:solidFill>
            <a:miter lim="800000"/>
            <a:headEnd type="none" w="sm" len="sm"/>
            <a:tailEnd type="none" w="sm" len="sm"/>
          </a:ln>
        </p:spPr>
        <p:txBody>
          <a:bodyPr lIns="0" tIns="0" rIns="0" bIns="0" anchor="ct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t>D11</a:t>
            </a:r>
            <a:endParaRPr kumimoji="0" lang="en-US" altLang="zh-CN" sz="2000" b="0" i="0" u="none" strike="noStrike" kern="0" cap="none" spc="0" normalizeH="0" baseline="0" noProof="0" smtClean="0">
              <a:ln>
                <a:noFill/>
              </a:ln>
              <a:solidFill>
                <a:srgbClr val="000000"/>
              </a:solidFill>
              <a:effectLst/>
              <a:uLnTx/>
              <a:uFillTx/>
              <a:ea typeface="宋体" panose="02010600030101010101" pitchFamily="2" charset="-122"/>
            </a:endParaRPr>
          </a:p>
        </p:txBody>
      </p:sp>
      <p:sp>
        <p:nvSpPr>
          <p:cNvPr id="33" name="Rectangle 26"/>
          <p:cNvSpPr>
            <a:spLocks noChangeArrowheads="1"/>
          </p:cNvSpPr>
          <p:nvPr/>
        </p:nvSpPr>
        <p:spPr bwMode="auto">
          <a:xfrm>
            <a:off x="2154238" y="4471988"/>
            <a:ext cx="682625" cy="311150"/>
          </a:xfrm>
          <a:prstGeom prst="rect">
            <a:avLst/>
          </a:prstGeom>
          <a:solidFill>
            <a:srgbClr val="66FFFF"/>
          </a:solidFill>
          <a:ln w="6350">
            <a:solidFill>
              <a:srgbClr val="000000"/>
            </a:solidFill>
            <a:miter lim="800000"/>
            <a:headEnd type="none" w="sm" len="sm"/>
            <a:tailEnd type="none" w="sm" len="sm"/>
          </a:ln>
        </p:spPr>
        <p:txBody>
          <a:bodyPr lIns="0" tIns="0" rIns="0" bIns="0" anchor="ct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t>D12</a:t>
            </a:r>
            <a:endParaRPr kumimoji="0" lang="en-US" altLang="zh-CN" sz="2000" b="0" i="0" u="none" strike="noStrike" kern="0" cap="none" spc="0" normalizeH="0" baseline="0" noProof="0" smtClean="0">
              <a:ln>
                <a:noFill/>
              </a:ln>
              <a:solidFill>
                <a:srgbClr val="000000"/>
              </a:solidFill>
              <a:effectLst/>
              <a:uLnTx/>
              <a:uFillTx/>
              <a:ea typeface="宋体" panose="02010600030101010101" pitchFamily="2" charset="-122"/>
            </a:endParaRPr>
          </a:p>
        </p:txBody>
      </p:sp>
      <p:sp>
        <p:nvSpPr>
          <p:cNvPr id="34" name="AutoShape 27"/>
          <p:cNvSpPr>
            <a:spLocks noChangeArrowheads="1"/>
          </p:cNvSpPr>
          <p:nvPr/>
        </p:nvSpPr>
        <p:spPr bwMode="auto">
          <a:xfrm>
            <a:off x="1906588" y="3929063"/>
            <a:ext cx="282575" cy="381000"/>
          </a:xfrm>
          <a:prstGeom prst="upArrow">
            <a:avLst>
              <a:gd name="adj1" fmla="val 0"/>
              <a:gd name="adj2" fmla="val 81873"/>
            </a:avLst>
          </a:prstGeom>
          <a:solidFill>
            <a:srgbClr val="66FFFF"/>
          </a:solidFill>
          <a:ln w="6350" algn="ctr">
            <a:solidFill>
              <a:srgbClr val="000000"/>
            </a:solidFill>
            <a:miter lim="800000"/>
            <a:headEnd/>
            <a:tailEnd/>
          </a:ln>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cxnSp>
        <p:nvCxnSpPr>
          <p:cNvPr id="35" name="AutoShape 28"/>
          <p:cNvCxnSpPr>
            <a:cxnSpLocks noChangeShapeType="1"/>
          </p:cNvCxnSpPr>
          <p:nvPr/>
        </p:nvCxnSpPr>
        <p:spPr bwMode="auto">
          <a:xfrm>
            <a:off x="1303338" y="3132138"/>
            <a:ext cx="373062" cy="1587"/>
          </a:xfrm>
          <a:prstGeom prst="straightConnector1">
            <a:avLst/>
          </a:prstGeom>
          <a:noFill/>
          <a:ln w="635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36" name="AutoShape 29"/>
          <p:cNvCxnSpPr>
            <a:cxnSpLocks noChangeShapeType="1"/>
          </p:cNvCxnSpPr>
          <p:nvPr/>
        </p:nvCxnSpPr>
        <p:spPr bwMode="auto">
          <a:xfrm>
            <a:off x="2081213" y="3309938"/>
            <a:ext cx="0" cy="320675"/>
          </a:xfrm>
          <a:prstGeom prst="straightConnector1">
            <a:avLst/>
          </a:prstGeom>
          <a:noFill/>
          <a:ln w="635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37" name="Rectangle 30"/>
          <p:cNvSpPr>
            <a:spLocks noChangeArrowheads="1"/>
          </p:cNvSpPr>
          <p:nvPr/>
        </p:nvSpPr>
        <p:spPr bwMode="auto">
          <a:xfrm>
            <a:off x="539750" y="2978150"/>
            <a:ext cx="725488" cy="317500"/>
          </a:xfrm>
          <a:prstGeom prst="rect">
            <a:avLst/>
          </a:prstGeom>
          <a:solidFill>
            <a:srgbClr val="66FFFF"/>
          </a:solidFill>
          <a:ln w="12700">
            <a:solidFill>
              <a:srgbClr val="000000"/>
            </a:solidFill>
            <a:miter lim="800000"/>
            <a:headEnd type="none" w="sm" len="sm"/>
            <a:tailEnd type="none" w="sm" len="sm"/>
          </a:ln>
        </p:spPr>
        <p:txBody>
          <a:bodyPr lIns="0" tIns="0" rIns="0" bIns="0" anchor="ct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rPr>
              <a:t>Gate</a:t>
            </a:r>
            <a:endParaRPr kumimoji="0" lang="en-US" altLang="zh-CN" sz="2000" b="0" i="0" u="none" strike="noStrike" kern="0" cap="none" spc="0" normalizeH="0" baseline="0" noProof="0" smtClean="0">
              <a:ln>
                <a:noFill/>
              </a:ln>
              <a:solidFill>
                <a:srgbClr val="000000"/>
              </a:solidFill>
              <a:effectLst/>
              <a:uLnTx/>
              <a:uFillTx/>
              <a:ea typeface="宋体" panose="02010600030101010101" pitchFamily="2" charset="-122"/>
            </a:endParaRPr>
          </a:p>
        </p:txBody>
      </p:sp>
      <p:cxnSp>
        <p:nvCxnSpPr>
          <p:cNvPr id="38" name="AutoShape 35"/>
          <p:cNvCxnSpPr>
            <a:cxnSpLocks noChangeShapeType="1"/>
          </p:cNvCxnSpPr>
          <p:nvPr/>
        </p:nvCxnSpPr>
        <p:spPr bwMode="auto">
          <a:xfrm flipH="1">
            <a:off x="2425700" y="3051175"/>
            <a:ext cx="407988" cy="1588"/>
          </a:xfrm>
          <a:prstGeom prst="straightConnector1">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39" name="AutoShape 43"/>
          <p:cNvSpPr>
            <a:spLocks noChangeArrowheads="1"/>
          </p:cNvSpPr>
          <p:nvPr/>
        </p:nvSpPr>
        <p:spPr bwMode="auto">
          <a:xfrm>
            <a:off x="4429125" y="4303713"/>
            <a:ext cx="282575" cy="381000"/>
          </a:xfrm>
          <a:prstGeom prst="upArrow">
            <a:avLst>
              <a:gd name="adj1" fmla="val 0"/>
              <a:gd name="adj2" fmla="val 81873"/>
            </a:avLst>
          </a:prstGeom>
          <a:solidFill>
            <a:srgbClr val="66FFFF"/>
          </a:solidFill>
          <a:ln w="6350" algn="ctr">
            <a:solidFill>
              <a:srgbClr val="000000"/>
            </a:solidFill>
            <a:miter lim="800000"/>
            <a:headEnd/>
            <a:tailEnd/>
          </a:ln>
        </p:spPr>
        <p:txBody>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cxnSp>
        <p:nvCxnSpPr>
          <p:cNvPr id="40" name="AutoShape 45"/>
          <p:cNvCxnSpPr>
            <a:cxnSpLocks noChangeShapeType="1"/>
          </p:cNvCxnSpPr>
          <p:nvPr/>
        </p:nvCxnSpPr>
        <p:spPr bwMode="auto">
          <a:xfrm flipH="1">
            <a:off x="2787650" y="4133850"/>
            <a:ext cx="687388" cy="1588"/>
          </a:xfrm>
          <a:prstGeom prst="straightConnector1">
            <a:avLst/>
          </a:prstGeom>
          <a:noFill/>
          <a:ln w="12700">
            <a:solidFill>
              <a:srgbClr val="000000"/>
            </a:solidFill>
            <a:round/>
            <a:headEnd/>
            <a:tailEnd/>
          </a:ln>
          <a:extLst>
            <a:ext uri="{909E8E84-426E-40DD-AFC4-6F175D3DCCD1}">
              <a14:hiddenFill xmlns:a14="http://schemas.microsoft.com/office/drawing/2010/main">
                <a:noFill/>
              </a14:hiddenFill>
            </a:ext>
          </a:extLst>
        </p:spPr>
      </p:cxnSp>
      <p:cxnSp>
        <p:nvCxnSpPr>
          <p:cNvPr id="41" name="AutoShape 46"/>
          <p:cNvCxnSpPr>
            <a:cxnSpLocks noChangeShapeType="1"/>
          </p:cNvCxnSpPr>
          <p:nvPr/>
        </p:nvCxnSpPr>
        <p:spPr bwMode="auto">
          <a:xfrm>
            <a:off x="2787650" y="3757613"/>
            <a:ext cx="0" cy="393700"/>
          </a:xfrm>
          <a:prstGeom prst="straightConnector1">
            <a:avLst/>
          </a:prstGeom>
          <a:noFill/>
          <a:ln w="12700">
            <a:solidFill>
              <a:srgbClr val="000000"/>
            </a:solidFill>
            <a:round/>
            <a:headEnd/>
            <a:tailEnd/>
          </a:ln>
          <a:extLst>
            <a:ext uri="{909E8E84-426E-40DD-AFC4-6F175D3DCCD1}">
              <a14:hiddenFill xmlns:a14="http://schemas.microsoft.com/office/drawing/2010/main">
                <a:noFill/>
              </a14:hiddenFill>
            </a:ext>
          </a:extLst>
        </p:spPr>
      </p:cxnSp>
      <p:cxnSp>
        <p:nvCxnSpPr>
          <p:cNvPr id="42" name="AutoShape 47"/>
          <p:cNvCxnSpPr>
            <a:cxnSpLocks noChangeShapeType="1"/>
          </p:cNvCxnSpPr>
          <p:nvPr/>
        </p:nvCxnSpPr>
        <p:spPr bwMode="auto">
          <a:xfrm flipH="1">
            <a:off x="2417763" y="3770313"/>
            <a:ext cx="357187" cy="0"/>
          </a:xfrm>
          <a:prstGeom prst="straightConnector1">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43" name="矩形标注 42"/>
          <p:cNvSpPr/>
          <p:nvPr/>
        </p:nvSpPr>
        <p:spPr>
          <a:xfrm>
            <a:off x="6804026" y="2978150"/>
            <a:ext cx="1870076" cy="2012950"/>
          </a:xfrm>
          <a:prstGeom prst="wedgeRectCallout">
            <a:avLst>
              <a:gd name="adj1" fmla="val -128887"/>
              <a:gd name="adj2" fmla="val -23990"/>
            </a:avLst>
          </a:prstGeom>
          <a:solidFill>
            <a:srgbClr val="FFFFFF"/>
          </a:solidFill>
          <a:ln w="12700" cap="flat" cmpd="sng" algn="ctr">
            <a:solidFill>
              <a:srgbClr val="0000FF"/>
            </a:solidFill>
            <a:prstDash val="sysDash"/>
          </a:ln>
          <a:effectLst/>
        </p:spPr>
        <p:txBody>
          <a:bodyPr anchor="ctr"/>
          <a:lstStyle/>
          <a:p>
            <a:pPr marL="0" marR="0" lvl="0" indent="0" defTabSz="914400" eaLnBrk="1" fontAlgn="base" latinLnBrk="0" hangingPunct="1">
              <a:lnSpc>
                <a:spcPct val="85000"/>
              </a:lnSpc>
              <a:spcBef>
                <a:spcPct val="0"/>
              </a:spcBef>
              <a:spcAft>
                <a:spcPct val="0"/>
              </a:spcAft>
              <a:buClrTx/>
              <a:buSzTx/>
              <a:buFontTx/>
              <a:buNone/>
              <a:tabLst/>
              <a:defRPr/>
            </a:pPr>
            <a:r>
              <a:rPr kumimoji="0" lang="zh-CN" altLang="en-US" sz="2000" i="0" u="none" strike="noStrike" kern="0" cap="none" spc="0" normalizeH="0" baseline="0" noProof="0" dirty="0">
                <a:ln>
                  <a:noFill/>
                </a:ln>
                <a:solidFill>
                  <a:srgbClr val="0000FF"/>
                </a:solidFill>
                <a:effectLst/>
                <a:uLnTx/>
                <a:uFillTx/>
                <a:latin typeface="华文细黑" panose="02010600040101010101" pitchFamily="2" charset="-122"/>
                <a:ea typeface="华文细黑" panose="02010600040101010101" pitchFamily="2" charset="-122"/>
              </a:rPr>
              <a:t>领域模型出现的类代表应用层的初步设计。</a:t>
            </a:r>
          </a:p>
        </p:txBody>
      </p:sp>
      <p:sp>
        <p:nvSpPr>
          <p:cNvPr id="44" name="矩形 43"/>
          <p:cNvSpPr/>
          <p:nvPr/>
        </p:nvSpPr>
        <p:spPr>
          <a:xfrm>
            <a:off x="395288" y="2392407"/>
            <a:ext cx="1581150" cy="400110"/>
          </a:xfrm>
          <a:prstGeom prst="rect">
            <a:avLst/>
          </a:prstGeom>
          <a:solidFill>
            <a:srgbClr val="FFFFFF"/>
          </a:solidFill>
          <a:ln w="12700" cap="flat" cmpd="sng" algn="ctr">
            <a:solidFill>
              <a:srgbClr val="000000"/>
            </a:solidFill>
            <a:prstDash val="solid"/>
          </a:ln>
          <a:effectLst/>
        </p:spPr>
        <p:txBody>
          <a:bodyPr anchor="ct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应用层</a:t>
            </a:r>
          </a:p>
        </p:txBody>
      </p:sp>
      <p:sp>
        <p:nvSpPr>
          <p:cNvPr id="45" name="矩形 44"/>
          <p:cNvSpPr/>
          <p:nvPr/>
        </p:nvSpPr>
        <p:spPr>
          <a:xfrm>
            <a:off x="395288" y="5224049"/>
            <a:ext cx="1581150" cy="400110"/>
          </a:xfrm>
          <a:prstGeom prst="rect">
            <a:avLst/>
          </a:prstGeom>
          <a:solidFill>
            <a:srgbClr val="FFFFFF"/>
          </a:solidFill>
          <a:ln w="12700" cap="flat" cmpd="sng" algn="ctr">
            <a:solidFill>
              <a:srgbClr val="000000"/>
            </a:solidFill>
            <a:prstDash val="solid"/>
          </a:ln>
          <a:effectLst/>
        </p:spPr>
        <p:txBody>
          <a:bodyPr anchor="ct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n-cs"/>
              </a:rPr>
              <a:t>数据层</a:t>
            </a:r>
          </a:p>
        </p:txBody>
      </p:sp>
      <p:sp>
        <p:nvSpPr>
          <p:cNvPr id="46" name="矩形 45"/>
          <p:cNvSpPr/>
          <p:nvPr/>
        </p:nvSpPr>
        <p:spPr>
          <a:xfrm>
            <a:off x="2640013" y="5723656"/>
            <a:ext cx="1527175" cy="399691"/>
          </a:xfrm>
          <a:prstGeom prst="rect">
            <a:avLst/>
          </a:prstGeom>
          <a:solidFill>
            <a:srgbClr val="FFFFFF"/>
          </a:solidFill>
          <a:ln w="12700" cap="flat" cmpd="sng" algn="ctr">
            <a:solidFill>
              <a:srgbClr val="00000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dirty="0" err="1">
                <a:ln>
                  <a:noFill/>
                </a:ln>
                <a:solidFill>
                  <a:srgbClr val="000000"/>
                </a:solidFill>
                <a:effectLst/>
                <a:uLnTx/>
                <a:uFillTx/>
                <a:latin typeface="Arial"/>
                <a:ea typeface="宋体"/>
                <a:cs typeface="+mn-cs"/>
              </a:rPr>
              <a:t>JDBC</a:t>
            </a:r>
            <a:endParaRPr kumimoji="0" lang="zh-CN" altLang="en-US" sz="2000" b="1" i="0" u="none" strike="noStrike" kern="0" cap="none" spc="0" normalizeH="0" baseline="0" noProof="0" dirty="0">
              <a:ln>
                <a:noFill/>
              </a:ln>
              <a:solidFill>
                <a:srgbClr val="000000"/>
              </a:solidFill>
              <a:effectLst/>
              <a:uLnTx/>
              <a:uFillTx/>
              <a:latin typeface="Arial"/>
              <a:ea typeface="宋体"/>
              <a:cs typeface="+mn-cs"/>
            </a:endParaRPr>
          </a:p>
        </p:txBody>
      </p:sp>
    </p:spTree>
    <p:extLst>
      <p:ext uri="{BB962C8B-B14F-4D97-AF65-F5344CB8AC3E}">
        <p14:creationId xmlns:p14="http://schemas.microsoft.com/office/powerpoint/2010/main" val="3953649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领域模型</a:t>
            </a:r>
            <a:r>
              <a:rPr lang="en-US" altLang="zh-CN" smtClean="0"/>
              <a:t>VS</a:t>
            </a:r>
            <a:r>
              <a:rPr lang="zh-CN" altLang="en-US" smtClean="0"/>
              <a:t>对象设计</a:t>
            </a:r>
            <a:endParaRPr lang="zh-CN" altLang="en-US"/>
          </a:p>
        </p:txBody>
      </p:sp>
      <p:sp>
        <p:nvSpPr>
          <p:cNvPr id="3" name="内容占位符 2"/>
          <p:cNvSpPr>
            <a:spLocks noGrp="1"/>
          </p:cNvSpPr>
          <p:nvPr>
            <p:ph idx="1"/>
          </p:nvPr>
        </p:nvSpPr>
        <p:spPr/>
        <p:txBody>
          <a:bodyPr/>
          <a:lstStyle/>
          <a:p>
            <a:r>
              <a:rPr lang="zh-CN" altLang="en-US" smtClean="0"/>
              <a:t>领域模型（即对象模型）专注</a:t>
            </a:r>
            <a:r>
              <a:rPr lang="zh-CN" altLang="en-US"/>
              <a:t>于</a:t>
            </a:r>
            <a:r>
              <a:rPr lang="zh-CN" altLang="en-US">
                <a:solidFill>
                  <a:srgbClr val="0000FF"/>
                </a:solidFill>
              </a:rPr>
              <a:t>问题领域的现实世界对象</a:t>
            </a:r>
            <a:r>
              <a:rPr lang="en-US" altLang="zh-CN">
                <a:solidFill>
                  <a:srgbClr val="0000FF"/>
                </a:solidFill>
              </a:rPr>
              <a:t>(</a:t>
            </a:r>
            <a:r>
              <a:rPr lang="zh-CN" altLang="en-US">
                <a:solidFill>
                  <a:srgbClr val="0000FF"/>
                </a:solidFill>
              </a:rPr>
              <a:t>模拟现实世界</a:t>
            </a:r>
            <a:r>
              <a:rPr lang="en-US" altLang="zh-CN" smtClean="0">
                <a:solidFill>
                  <a:srgbClr val="0000FF"/>
                </a:solidFill>
              </a:rPr>
              <a:t>)</a:t>
            </a:r>
            <a:r>
              <a:rPr lang="zh-CN" altLang="en-US" smtClean="0"/>
              <a:t>。</a:t>
            </a:r>
            <a:endParaRPr lang="en-US" altLang="zh-CN" smtClean="0"/>
          </a:p>
          <a:p>
            <a:r>
              <a:rPr lang="zh-CN" altLang="en-US" smtClean="0"/>
              <a:t>但领域模型是基础</a:t>
            </a:r>
            <a:r>
              <a:rPr lang="zh-CN" altLang="en-US"/>
              <a:t>类</a:t>
            </a:r>
            <a:r>
              <a:rPr lang="zh-CN" altLang="en-US" smtClean="0"/>
              <a:t>图，不</a:t>
            </a:r>
            <a:r>
              <a:rPr lang="zh-CN" altLang="en-US"/>
              <a:t>求完美</a:t>
            </a:r>
            <a:r>
              <a:rPr lang="zh-CN" altLang="en-US" smtClean="0"/>
              <a:t>，方法和属性留待分析设计阶段</a:t>
            </a:r>
            <a:r>
              <a:rPr lang="zh-CN" altLang="en-US"/>
              <a:t>再</a:t>
            </a:r>
            <a:r>
              <a:rPr lang="zh-CN" altLang="en-US" smtClean="0"/>
              <a:t>添加，也不包括</a:t>
            </a:r>
            <a:r>
              <a:rPr lang="en-US" altLang="zh-CN" smtClean="0"/>
              <a:t>GUI</a:t>
            </a:r>
            <a:r>
              <a:rPr lang="zh-CN" altLang="en-US" smtClean="0"/>
              <a:t>类与帮助类等</a:t>
            </a:r>
            <a:endParaRPr lang="en-US" altLang="zh-CN" smtClean="0"/>
          </a:p>
          <a:p>
            <a:r>
              <a:rPr lang="zh-CN" altLang="en-US" smtClean="0"/>
              <a:t>对象</a:t>
            </a:r>
            <a:r>
              <a:rPr lang="zh-CN" altLang="en-US"/>
              <a:t>设计是</a:t>
            </a:r>
            <a:r>
              <a:rPr lang="zh-CN" altLang="en-US" smtClean="0"/>
              <a:t>在领域模型</a:t>
            </a:r>
            <a:r>
              <a:rPr lang="zh-CN" altLang="en-US"/>
              <a:t>的基础上，经过多次迭代，明确每个类的属性与</a:t>
            </a:r>
            <a:r>
              <a:rPr lang="zh-CN" altLang="en-US" smtClean="0"/>
              <a:t>方法，形成最终的设计模型</a:t>
            </a:r>
            <a:endParaRPr lang="en-US" altLang="zh-CN" smtClean="0"/>
          </a:p>
          <a:p>
            <a:r>
              <a:rPr lang="zh-CN" altLang="en-US" smtClean="0"/>
              <a:t>常用的方法：</a:t>
            </a:r>
            <a:r>
              <a:rPr lang="zh-CN" altLang="en-US"/>
              <a:t>职责驱动设计</a:t>
            </a:r>
          </a:p>
          <a:p>
            <a:endParaRPr lang="en-US" altLang="zh-CN" smtClean="0"/>
          </a:p>
          <a:p>
            <a:endParaRPr lang="en-US" altLang="zh-CN" smtClean="0"/>
          </a:p>
          <a:p>
            <a:endParaRPr lang="zh-CN" altLang="en-US"/>
          </a:p>
        </p:txBody>
      </p:sp>
    </p:spTree>
    <p:extLst>
      <p:ext uri="{BB962C8B-B14F-4D97-AF65-F5344CB8AC3E}">
        <p14:creationId xmlns:p14="http://schemas.microsoft.com/office/powerpoint/2010/main" val="138781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par>
                                <p:cTn id="13" presetID="14" presetClass="exit" presetSubtype="10" fill="hold" nodeType="withEffect">
                                  <p:stCondLst>
                                    <p:cond delay="0"/>
                                  </p:stCondLst>
                                  <p:childTnLst>
                                    <p:animEffect transition="out" filter="randombar(horizontal)">
                                      <p:cBhvr>
                                        <p:cTn id="14" dur="500"/>
                                        <p:tgtEl>
                                          <p:spTgt spid="3">
                                            <p:txEl>
                                              <p:pRg st="0" end="0"/>
                                            </p:txEl>
                                          </p:spTgt>
                                        </p:tgtEl>
                                      </p:cBhvr>
                                    </p:animEffect>
                                    <p:set>
                                      <p:cBhvr>
                                        <p:cTn id="15"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0" dur="500"/>
                                        <p:tgtEl>
                                          <p:spTgt spid="3">
                                            <p:txEl>
                                              <p:pRg st="2" end="2"/>
                                            </p:txEl>
                                          </p:spTgt>
                                        </p:tgtEl>
                                      </p:cBhvr>
                                    </p:animEffect>
                                  </p:childTnLst>
                                </p:cTn>
                              </p:par>
                              <p:par>
                                <p:cTn id="21" presetID="14" presetClass="exit" presetSubtype="10" fill="hold" nodeType="withEffect">
                                  <p:stCondLst>
                                    <p:cond delay="0"/>
                                  </p:stCondLst>
                                  <p:childTnLst>
                                    <p:animEffect transition="out" filter="randombar(horizontal)">
                                      <p:cBhvr>
                                        <p:cTn id="22" dur="500"/>
                                        <p:tgtEl>
                                          <p:spTgt spid="3">
                                            <p:txEl>
                                              <p:pRg st="1" end="1"/>
                                            </p:txEl>
                                          </p:spTgt>
                                        </p:tgtEl>
                                      </p:cBhvr>
                                    </p:animEffect>
                                    <p:set>
                                      <p:cBhvr>
                                        <p:cTn id="23" dur="1" fill="hold">
                                          <p:stCondLst>
                                            <p:cond delay="499"/>
                                          </p:stCondLst>
                                        </p:cTn>
                                        <p:tgtEl>
                                          <p:spTgt spid="3">
                                            <p:txEl>
                                              <p:pRg st="1" end="1"/>
                                            </p:txEl>
                                          </p:spTgt>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8" dur="500"/>
                                        <p:tgtEl>
                                          <p:spTgt spid="3">
                                            <p:txEl>
                                              <p:pRg st="3" end="3"/>
                                            </p:txEl>
                                          </p:spTgt>
                                        </p:tgtEl>
                                      </p:cBhvr>
                                    </p:animEffect>
                                  </p:childTnLst>
                                </p:cTn>
                              </p:par>
                              <p:par>
                                <p:cTn id="29" presetID="14" presetClass="exit" presetSubtype="10" fill="hold" nodeType="withEffect">
                                  <p:stCondLst>
                                    <p:cond delay="0"/>
                                  </p:stCondLst>
                                  <p:childTnLst>
                                    <p:animEffect transition="out" filter="randombar(horizontal)">
                                      <p:cBhvr>
                                        <p:cTn id="30" dur="500"/>
                                        <p:tgtEl>
                                          <p:spTgt spid="3">
                                            <p:txEl>
                                              <p:pRg st="2" end="2"/>
                                            </p:txEl>
                                          </p:spTgt>
                                        </p:tgtEl>
                                      </p:cBhvr>
                                    </p:animEffect>
                                    <p:set>
                                      <p:cBhvr>
                                        <p:cTn id="31" dur="1" fill="hold">
                                          <p:stCondLst>
                                            <p:cond delay="499"/>
                                          </p:stCondLst>
                                        </p:cTn>
                                        <p:tgtEl>
                                          <p:spTgt spid="3">
                                            <p:txEl>
                                              <p:pRg st="2" end="2"/>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职责驱动</a:t>
            </a:r>
            <a:r>
              <a:rPr lang="zh-CN" altLang="en-US" smtClean="0"/>
              <a:t>设计</a:t>
            </a:r>
            <a:endParaRPr lang="zh-CN" altLang="en-US"/>
          </a:p>
        </p:txBody>
      </p:sp>
      <p:sp>
        <p:nvSpPr>
          <p:cNvPr id="3" name="内容占位符 2"/>
          <p:cNvSpPr>
            <a:spLocks noGrp="1"/>
          </p:cNvSpPr>
          <p:nvPr>
            <p:ph idx="1"/>
          </p:nvPr>
        </p:nvSpPr>
        <p:spPr/>
        <p:txBody>
          <a:bodyPr/>
          <a:lstStyle/>
          <a:p>
            <a:r>
              <a:rPr lang="zh-CN" altLang="en-US"/>
              <a:t>职责驱动设计的核心</a:t>
            </a:r>
            <a:r>
              <a:rPr lang="zh-CN" altLang="en-US" smtClean="0"/>
              <a:t>思想</a:t>
            </a:r>
            <a:r>
              <a:rPr lang="zh-CN" altLang="en-US"/>
              <a:t>：</a:t>
            </a:r>
            <a:r>
              <a:rPr lang="zh-CN" altLang="en-US" smtClean="0"/>
              <a:t>在</a:t>
            </a:r>
            <a:r>
              <a:rPr lang="zh-CN" altLang="en-US"/>
              <a:t>对一个系统进行分析设计的时候，应当</a:t>
            </a:r>
            <a:r>
              <a:rPr lang="zh-CN" altLang="en-US">
                <a:solidFill>
                  <a:srgbClr val="0000FF"/>
                </a:solidFill>
              </a:rPr>
              <a:t>以职责为中心，根据职责分配行为</a:t>
            </a:r>
            <a:r>
              <a:rPr lang="zh-CN" altLang="en-US" smtClean="0"/>
              <a:t>。</a:t>
            </a:r>
            <a:endParaRPr lang="en-US" altLang="zh-CN" smtClean="0"/>
          </a:p>
          <a:p>
            <a:r>
              <a:rPr lang="en-US" altLang="zh-CN" smtClean="0"/>
              <a:t>Craig Larman</a:t>
            </a:r>
            <a:r>
              <a:rPr lang="zh-CN" altLang="en-US" smtClean="0"/>
              <a:t>提出</a:t>
            </a:r>
            <a:r>
              <a:rPr lang="zh-CN" altLang="en-US"/>
              <a:t>职责驱动设计理论的同时，还提出了</a:t>
            </a:r>
            <a:r>
              <a:rPr lang="en-US" altLang="zh-CN">
                <a:solidFill>
                  <a:srgbClr val="0000FF"/>
                </a:solidFill>
              </a:rPr>
              <a:t>GRASP</a:t>
            </a:r>
            <a:r>
              <a:rPr lang="zh-CN" altLang="en-US">
                <a:solidFill>
                  <a:srgbClr val="0000FF"/>
                </a:solidFill>
              </a:rPr>
              <a:t>设计模式</a:t>
            </a:r>
            <a:r>
              <a:rPr lang="zh-CN" altLang="en-US"/>
              <a:t>，来丰富这个理论</a:t>
            </a:r>
            <a:r>
              <a:rPr lang="zh-CN" altLang="en-US" smtClean="0"/>
              <a:t>。</a:t>
            </a:r>
            <a:endParaRPr lang="en-US" altLang="zh-CN"/>
          </a:p>
        </p:txBody>
      </p:sp>
    </p:spTree>
    <p:extLst>
      <p:ext uri="{BB962C8B-B14F-4D97-AF65-F5344CB8AC3E}">
        <p14:creationId xmlns:p14="http://schemas.microsoft.com/office/powerpoint/2010/main" val="1181407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责任分配的一般原则</a:t>
            </a:r>
          </a:p>
        </p:txBody>
      </p:sp>
      <p:sp>
        <p:nvSpPr>
          <p:cNvPr id="3" name="内容占位符 2"/>
          <p:cNvSpPr>
            <a:spLocks noGrp="1"/>
          </p:cNvSpPr>
          <p:nvPr>
            <p:ph idx="1"/>
          </p:nvPr>
        </p:nvSpPr>
        <p:spPr/>
        <p:txBody>
          <a:bodyPr/>
          <a:lstStyle/>
          <a:p>
            <a:pPr marL="514350" indent="-514350">
              <a:buFont typeface="+mj-lt"/>
              <a:buAutoNum type="arabicPeriod"/>
            </a:pPr>
            <a:r>
              <a:rPr lang="en-US" altLang="zh-CN" sz="2400"/>
              <a:t>Information Expert</a:t>
            </a:r>
            <a:r>
              <a:rPr lang="zh-CN" altLang="en-US" sz="2400"/>
              <a:t>（信息专家模式）</a:t>
            </a:r>
          </a:p>
          <a:p>
            <a:pPr marL="514350" indent="-514350">
              <a:buFont typeface="+mj-lt"/>
              <a:buAutoNum type="arabicPeriod"/>
            </a:pPr>
            <a:r>
              <a:rPr lang="en-US" altLang="zh-CN" sz="2400"/>
              <a:t>Creator</a:t>
            </a:r>
            <a:r>
              <a:rPr lang="zh-CN" altLang="en-US" sz="2400"/>
              <a:t>（创建者模式）</a:t>
            </a:r>
          </a:p>
          <a:p>
            <a:pPr marL="514350" indent="-514350">
              <a:buFont typeface="+mj-lt"/>
              <a:buAutoNum type="arabicPeriod"/>
            </a:pPr>
            <a:r>
              <a:rPr lang="en-US" altLang="zh-CN" sz="2400"/>
              <a:t>Low Coupling </a:t>
            </a:r>
            <a:r>
              <a:rPr lang="zh-CN" altLang="en-US" sz="2400"/>
              <a:t>（低耦合模式）</a:t>
            </a:r>
          </a:p>
          <a:p>
            <a:pPr marL="514350" indent="-514350">
              <a:buFont typeface="+mj-lt"/>
              <a:buAutoNum type="arabicPeriod"/>
            </a:pPr>
            <a:r>
              <a:rPr lang="en-US" altLang="zh-CN" sz="2400"/>
              <a:t>High Cohesion</a:t>
            </a:r>
            <a:r>
              <a:rPr lang="zh-CN" altLang="en-US" sz="2400"/>
              <a:t>（高内聚）</a:t>
            </a:r>
          </a:p>
          <a:p>
            <a:pPr marL="514350" indent="-514350">
              <a:buFont typeface="+mj-lt"/>
              <a:buAutoNum type="arabicPeriod"/>
            </a:pPr>
            <a:r>
              <a:rPr lang="en-US" altLang="zh-CN" sz="2400"/>
              <a:t>Controller</a:t>
            </a:r>
            <a:r>
              <a:rPr lang="zh-CN" altLang="en-US" sz="2400"/>
              <a:t>（控制器模式）</a:t>
            </a:r>
          </a:p>
          <a:p>
            <a:pPr marL="514350" indent="-514350">
              <a:buFont typeface="+mj-lt"/>
              <a:buAutoNum type="arabicPeriod"/>
            </a:pPr>
            <a:r>
              <a:rPr lang="en-US" altLang="zh-CN" sz="2400"/>
              <a:t>Polymorphism </a:t>
            </a:r>
            <a:r>
              <a:rPr lang="zh-CN" altLang="en-US" sz="2400"/>
              <a:t>（多态模式）</a:t>
            </a:r>
          </a:p>
          <a:p>
            <a:pPr marL="514350" indent="-514350">
              <a:buFont typeface="+mj-lt"/>
              <a:buAutoNum type="arabicPeriod"/>
            </a:pPr>
            <a:r>
              <a:rPr lang="en-US" altLang="zh-CN" sz="2400"/>
              <a:t>Pure Fabrication </a:t>
            </a:r>
            <a:r>
              <a:rPr lang="zh-CN" altLang="en-US" sz="2400"/>
              <a:t>（纯虚构模式）</a:t>
            </a:r>
          </a:p>
          <a:p>
            <a:pPr marL="514350" indent="-514350">
              <a:buFont typeface="+mj-lt"/>
              <a:buAutoNum type="arabicPeriod"/>
            </a:pPr>
            <a:r>
              <a:rPr lang="en-US" altLang="zh-CN" sz="2400"/>
              <a:t>Indirection </a:t>
            </a:r>
            <a:r>
              <a:rPr lang="zh-CN" altLang="en-US" sz="2400"/>
              <a:t>（间接模式）</a:t>
            </a:r>
          </a:p>
          <a:p>
            <a:pPr marL="514350" indent="-514350">
              <a:buFont typeface="+mj-lt"/>
              <a:buAutoNum type="arabicPeriod"/>
            </a:pPr>
            <a:r>
              <a:rPr lang="en-US" altLang="zh-CN" sz="2400"/>
              <a:t>Protected Variations </a:t>
            </a:r>
            <a:r>
              <a:rPr lang="zh-CN" altLang="en-US" sz="2400"/>
              <a:t>（受保护变化模式）</a:t>
            </a:r>
          </a:p>
          <a:p>
            <a:endParaRPr lang="zh-CN" altLang="en-US"/>
          </a:p>
        </p:txBody>
      </p:sp>
      <p:sp>
        <p:nvSpPr>
          <p:cNvPr id="4" name="矩形 3"/>
          <p:cNvSpPr/>
          <p:nvPr/>
        </p:nvSpPr>
        <p:spPr>
          <a:xfrm>
            <a:off x="684213" y="5410884"/>
            <a:ext cx="8459787" cy="646331"/>
          </a:xfrm>
          <a:prstGeom prst="rect">
            <a:avLst/>
          </a:prstGeom>
        </p:spPr>
        <p:txBody>
          <a:bodyPr wrap="square">
            <a:spAutoFit/>
          </a:bodyPr>
          <a:lstStyle/>
          <a:p>
            <a:r>
              <a:rPr lang="zh-CN" altLang="en-US"/>
              <a:t>参考书：</a:t>
            </a:r>
            <a:r>
              <a:rPr lang="en-US" altLang="zh-CN"/>
              <a:t>Craig Larman</a:t>
            </a:r>
            <a:r>
              <a:rPr lang="zh-CN" altLang="en-US"/>
              <a:t>，</a:t>
            </a:r>
            <a:r>
              <a:rPr lang="en-US" altLang="zh-CN"/>
              <a:t>Applying UML and Patterns – </a:t>
            </a:r>
            <a:r>
              <a:rPr lang="en-US" altLang="zh-CN" smtClean="0"/>
              <a:t>an </a:t>
            </a:r>
            <a:r>
              <a:rPr lang="en-US" altLang="zh-CN"/>
              <a:t>Introduction to Object Analysis and Design and </a:t>
            </a:r>
            <a:r>
              <a:rPr lang="en-US" altLang="zh-CN" smtClean="0"/>
              <a:t>the </a:t>
            </a:r>
            <a:r>
              <a:rPr lang="en-US" altLang="zh-CN"/>
              <a:t>Unified Process. 《UML</a:t>
            </a:r>
            <a:r>
              <a:rPr lang="zh-CN" altLang="en-US"/>
              <a:t>和模式应用</a:t>
            </a:r>
            <a:r>
              <a:rPr lang="en-US" altLang="zh-CN"/>
              <a:t>》</a:t>
            </a:r>
          </a:p>
        </p:txBody>
      </p:sp>
    </p:spTree>
    <p:extLst>
      <p:ext uri="{BB962C8B-B14F-4D97-AF65-F5344CB8AC3E}">
        <p14:creationId xmlns:p14="http://schemas.microsoft.com/office/powerpoint/2010/main" val="1647469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a:t>
            </a:r>
            <a:r>
              <a:rPr lang="en-US" altLang="zh-CN" smtClean="0"/>
              <a:t>1</a:t>
            </a:r>
            <a:r>
              <a:rPr lang="zh-CN" altLang="en-US" smtClean="0"/>
              <a:t>）</a:t>
            </a:r>
            <a:r>
              <a:rPr lang="en-US" altLang="zh-CN"/>
              <a:t>Information Expert</a:t>
            </a:r>
            <a:r>
              <a:rPr lang="zh-CN" altLang="en-US"/>
              <a:t>（信息</a:t>
            </a:r>
            <a:r>
              <a:rPr lang="zh-CN" altLang="en-US" smtClean="0"/>
              <a:t>专家</a:t>
            </a:r>
            <a:r>
              <a:rPr lang="zh-CN" altLang="en-US"/>
              <a:t>模式</a:t>
            </a:r>
            <a:r>
              <a:rPr lang="zh-CN" altLang="en-US" smtClean="0"/>
              <a:t>）</a:t>
            </a:r>
            <a:endParaRPr lang="zh-CN" altLang="en-US"/>
          </a:p>
        </p:txBody>
      </p:sp>
      <p:sp>
        <p:nvSpPr>
          <p:cNvPr id="3" name="内容占位符 2"/>
          <p:cNvSpPr>
            <a:spLocks noGrp="1"/>
          </p:cNvSpPr>
          <p:nvPr>
            <p:ph idx="1"/>
          </p:nvPr>
        </p:nvSpPr>
        <p:spPr/>
        <p:txBody>
          <a:bodyPr/>
          <a:lstStyle/>
          <a:p>
            <a:r>
              <a:rPr lang="zh-CN" altLang="en-US"/>
              <a:t>背景：某一个设计模型可能定义几百个类，几千个</a:t>
            </a:r>
            <a:r>
              <a:rPr lang="zh-CN" altLang="en-US" smtClean="0"/>
              <a:t>责任，如何将</a:t>
            </a:r>
            <a:r>
              <a:rPr lang="zh-CN" altLang="en-US"/>
              <a:t>责任分</a:t>
            </a:r>
            <a:r>
              <a:rPr lang="zh-CN" altLang="en-US" smtClean="0"/>
              <a:t>配给对象？</a:t>
            </a:r>
            <a:endParaRPr lang="zh-CN" altLang="en-US"/>
          </a:p>
          <a:p>
            <a:r>
              <a:rPr lang="zh-CN" altLang="en-US"/>
              <a:t>信息专家模式：</a:t>
            </a:r>
            <a:r>
              <a:rPr lang="zh-CN" altLang="en-US">
                <a:solidFill>
                  <a:srgbClr val="0000FF"/>
                </a:solidFill>
              </a:rPr>
              <a:t>将职责分配给具有完成该职责所需信息的那个类</a:t>
            </a:r>
          </a:p>
          <a:p>
            <a:endParaRPr lang="zh-CN" altLang="en-US"/>
          </a:p>
        </p:txBody>
      </p:sp>
    </p:spTree>
    <p:extLst>
      <p:ext uri="{BB962C8B-B14F-4D97-AF65-F5344CB8AC3E}">
        <p14:creationId xmlns:p14="http://schemas.microsoft.com/office/powerpoint/2010/main" val="18534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软件设计不应局限于概念范围</a:t>
            </a:r>
            <a:endParaRPr lang="zh-CN" altLang="en-US"/>
          </a:p>
        </p:txBody>
      </p:sp>
      <p:sp>
        <p:nvSpPr>
          <p:cNvPr id="3" name="内容占位符 2"/>
          <p:cNvSpPr>
            <a:spLocks noGrp="1"/>
          </p:cNvSpPr>
          <p:nvPr>
            <p:ph idx="1"/>
          </p:nvPr>
        </p:nvSpPr>
        <p:spPr/>
        <p:txBody>
          <a:bodyPr/>
          <a:lstStyle/>
          <a:p>
            <a:r>
              <a:rPr lang="zh-CN" altLang="en-US" smtClean="0"/>
              <a:t>无论是结构化方法学，还是面向对象方法学，软件的设计</a:t>
            </a:r>
            <a:r>
              <a:rPr lang="zh-CN" altLang="en-US" smtClean="0">
                <a:solidFill>
                  <a:srgbClr val="0000FF"/>
                </a:solidFill>
              </a:rPr>
              <a:t>不</a:t>
            </a:r>
            <a:r>
              <a:rPr lang="zh-CN" altLang="en-US">
                <a:solidFill>
                  <a:srgbClr val="0000FF"/>
                </a:solidFill>
              </a:rPr>
              <a:t>应该局限</a:t>
            </a:r>
            <a:r>
              <a:rPr lang="zh-CN" altLang="en-US" smtClean="0"/>
              <a:t>在概要设计</a:t>
            </a:r>
            <a:r>
              <a:rPr lang="en-US" altLang="zh-CN" smtClean="0"/>
              <a:t>/</a:t>
            </a:r>
            <a:r>
              <a:rPr lang="zh-CN" altLang="en-US" smtClean="0"/>
              <a:t>系统设计和详细设计</a:t>
            </a:r>
            <a:r>
              <a:rPr lang="en-US" altLang="zh-CN" smtClean="0"/>
              <a:t>/</a:t>
            </a:r>
            <a:r>
              <a:rPr lang="zh-CN" altLang="en-US" smtClean="0"/>
              <a:t>对象设计这</a:t>
            </a:r>
            <a:r>
              <a:rPr lang="zh-CN" altLang="en-US"/>
              <a:t>两个</a:t>
            </a:r>
            <a:r>
              <a:rPr lang="zh-CN" altLang="en-US">
                <a:solidFill>
                  <a:srgbClr val="0000FF"/>
                </a:solidFill>
              </a:rPr>
              <a:t>概念的框框内</a:t>
            </a:r>
            <a:endParaRPr lang="en-US" altLang="zh-CN">
              <a:solidFill>
                <a:srgbClr val="0000FF"/>
              </a:solidFill>
            </a:endParaRPr>
          </a:p>
          <a:p>
            <a:r>
              <a:rPr lang="zh-CN" altLang="en-US" smtClean="0"/>
              <a:t>软件的设计至少</a:t>
            </a:r>
            <a:r>
              <a:rPr lang="zh-CN" altLang="en-US"/>
              <a:t>需要四</a:t>
            </a:r>
            <a:r>
              <a:rPr lang="zh-CN" altLang="en-US" smtClean="0"/>
              <a:t>方面设计</a:t>
            </a:r>
            <a:r>
              <a:rPr lang="zh-CN" altLang="en-US"/>
              <a:t>：</a:t>
            </a:r>
            <a:r>
              <a:rPr lang="zh-CN" altLang="en-US">
                <a:solidFill>
                  <a:srgbClr val="0000FF"/>
                </a:solidFill>
              </a:rPr>
              <a:t>架构设计、</a:t>
            </a:r>
            <a:r>
              <a:rPr lang="zh-CN" altLang="en-US" smtClean="0">
                <a:solidFill>
                  <a:srgbClr val="0000FF"/>
                </a:solidFill>
              </a:rPr>
              <a:t>数据结构设计</a:t>
            </a:r>
            <a:r>
              <a:rPr lang="zh-CN" altLang="en-US">
                <a:solidFill>
                  <a:srgbClr val="0000FF"/>
                </a:solidFill>
              </a:rPr>
              <a:t>、模块设计</a:t>
            </a:r>
            <a:r>
              <a:rPr lang="zh-CN" altLang="en-US" smtClean="0">
                <a:solidFill>
                  <a:srgbClr val="0000FF"/>
                </a:solidFill>
              </a:rPr>
              <a:t>、接口设计</a:t>
            </a:r>
            <a:endParaRPr lang="zh-CN" altLang="en-US">
              <a:solidFill>
                <a:srgbClr val="0000FF"/>
              </a:solidFill>
            </a:endParaRPr>
          </a:p>
          <a:p>
            <a:endParaRPr lang="zh-CN" altLang="en-US"/>
          </a:p>
        </p:txBody>
      </p:sp>
    </p:spTree>
    <p:extLst>
      <p:ext uri="{BB962C8B-B14F-4D97-AF65-F5344CB8AC3E}">
        <p14:creationId xmlns:p14="http://schemas.microsoft.com/office/powerpoint/2010/main" val="393064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Information </a:t>
            </a:r>
            <a:r>
              <a:rPr lang="en-US" altLang="zh-CN" smtClean="0"/>
              <a:t>Expert</a:t>
            </a:r>
            <a:r>
              <a:rPr lang="zh-CN" altLang="en-US" smtClean="0"/>
              <a:t>示例</a:t>
            </a:r>
            <a:endParaRPr lang="zh-CN" altLang="en-US"/>
          </a:p>
        </p:txBody>
      </p:sp>
      <p:sp>
        <p:nvSpPr>
          <p:cNvPr id="4" name="Rectangle 15"/>
          <p:cNvSpPr>
            <a:spLocks noChangeArrowheads="1"/>
          </p:cNvSpPr>
          <p:nvPr/>
        </p:nvSpPr>
        <p:spPr bwMode="auto">
          <a:xfrm>
            <a:off x="497270" y="4116665"/>
            <a:ext cx="2625725" cy="369332"/>
          </a:xfrm>
          <a:prstGeom prst="rect">
            <a:avLst/>
          </a:prstGeom>
          <a:solidFill>
            <a:srgbClr val="FFFFFF"/>
          </a:solidFill>
          <a:ln w="12700">
            <a:solidFill>
              <a:srgbClr val="000000"/>
            </a:solidFill>
            <a:miter lim="800000"/>
            <a:headEnd type="none" w="sm" len="sm"/>
            <a:tailEnd type="none" w="sm" len="sm"/>
          </a:ln>
        </p:spPr>
        <p:txBody>
          <a:bodyPr lIns="0" tIns="0" rIns="0" bIns="0" anchor="ctr">
            <a:spAutoFit/>
          </a:bodyPr>
          <a:lstStyle/>
          <a:p>
            <a:pPr algn="ctr"/>
            <a:r>
              <a:rPr lang="en-US" altLang="zh-CN" sz="2400" b="1">
                <a:ea typeface="黑体" pitchFamily="2" charset="-122"/>
                <a:cs typeface="Arial" charset="0"/>
              </a:rPr>
              <a:t>OrderEntry</a:t>
            </a:r>
            <a:endParaRPr lang="en-US" altLang="zh-CN" sz="2400">
              <a:ea typeface="黑体" pitchFamily="2" charset="-122"/>
              <a:cs typeface="Arial" charset="0"/>
            </a:endParaRPr>
          </a:p>
        </p:txBody>
      </p:sp>
      <p:sp>
        <p:nvSpPr>
          <p:cNvPr id="5" name="Rectangle 14"/>
          <p:cNvSpPr>
            <a:spLocks noChangeArrowheads="1"/>
          </p:cNvSpPr>
          <p:nvPr/>
        </p:nvSpPr>
        <p:spPr bwMode="auto">
          <a:xfrm>
            <a:off x="497270" y="4477545"/>
            <a:ext cx="2625725" cy="775015"/>
          </a:xfrm>
          <a:prstGeom prst="rect">
            <a:avLst/>
          </a:prstGeom>
          <a:solidFill>
            <a:srgbClr val="FFFFFF"/>
          </a:solidFill>
          <a:ln w="12700">
            <a:solidFill>
              <a:srgbClr val="000000"/>
            </a:solidFill>
            <a:miter lim="800000"/>
            <a:headEnd type="none" w="sm" len="sm"/>
            <a:tailEnd type="none" w="sm" len="sm"/>
          </a:ln>
        </p:spPr>
        <p:txBody>
          <a:bodyPr lIns="0" tIns="18000" rIns="0" bIns="18000" anchor="ctr">
            <a:spAutoFit/>
          </a:bodyPr>
          <a:lstStyle/>
          <a:p>
            <a:r>
              <a:rPr lang="en-US" altLang="zh-CN" sz="2400">
                <a:solidFill>
                  <a:srgbClr val="000000"/>
                </a:solidFill>
                <a:ea typeface="黑体" pitchFamily="2" charset="-122"/>
                <a:cs typeface="Arial" charset="0"/>
              </a:rPr>
              <a:t>-goods: Product</a:t>
            </a:r>
            <a:endParaRPr lang="en-US" altLang="zh-CN" sz="2400">
              <a:ea typeface="黑体" pitchFamily="2" charset="-122"/>
              <a:cs typeface="Arial" charset="0"/>
            </a:endParaRPr>
          </a:p>
          <a:p>
            <a:pPr eaLnBrk="0" hangingPunct="0"/>
            <a:r>
              <a:rPr lang="en-US" altLang="zh-CN" sz="2400">
                <a:solidFill>
                  <a:srgbClr val="000000"/>
                </a:solidFill>
                <a:ea typeface="黑体" pitchFamily="2" charset="-122"/>
                <a:cs typeface="Arial" charset="0"/>
              </a:rPr>
              <a:t>-quantity: int</a:t>
            </a:r>
            <a:endParaRPr lang="en-US" altLang="zh-CN" sz="2400">
              <a:ea typeface="黑体" pitchFamily="2" charset="-122"/>
              <a:cs typeface="Arial" charset="0"/>
            </a:endParaRPr>
          </a:p>
        </p:txBody>
      </p:sp>
      <p:sp>
        <p:nvSpPr>
          <p:cNvPr id="6" name="Rectangle 13"/>
          <p:cNvSpPr>
            <a:spLocks noChangeArrowheads="1"/>
          </p:cNvSpPr>
          <p:nvPr/>
        </p:nvSpPr>
        <p:spPr bwMode="auto">
          <a:xfrm>
            <a:off x="5880100" y="3988078"/>
            <a:ext cx="2579688" cy="369332"/>
          </a:xfrm>
          <a:prstGeom prst="rect">
            <a:avLst/>
          </a:prstGeom>
          <a:solidFill>
            <a:srgbClr val="FFFFFF"/>
          </a:solidFill>
          <a:ln w="12700">
            <a:solidFill>
              <a:srgbClr val="000000"/>
            </a:solidFill>
            <a:miter lim="800000"/>
            <a:headEnd type="none" w="sm" len="sm"/>
            <a:tailEnd type="none" w="sm" len="sm"/>
          </a:ln>
        </p:spPr>
        <p:txBody>
          <a:bodyPr lIns="0" tIns="0" rIns="0" bIns="0" anchor="ctr">
            <a:spAutoFit/>
          </a:bodyPr>
          <a:lstStyle/>
          <a:p>
            <a:pPr algn="ctr"/>
            <a:r>
              <a:rPr lang="en-US" altLang="zh-CN" sz="2400" b="1">
                <a:ea typeface="黑体" pitchFamily="2" charset="-122"/>
                <a:cs typeface="Arial" charset="0"/>
              </a:rPr>
              <a:t>Product</a:t>
            </a:r>
            <a:endParaRPr lang="en-US" altLang="zh-CN" sz="2400">
              <a:ea typeface="黑体" pitchFamily="2" charset="-122"/>
              <a:cs typeface="Arial" charset="0"/>
            </a:endParaRPr>
          </a:p>
        </p:txBody>
      </p:sp>
      <p:sp>
        <p:nvSpPr>
          <p:cNvPr id="7" name="Rectangle 12"/>
          <p:cNvSpPr>
            <a:spLocks noChangeArrowheads="1"/>
          </p:cNvSpPr>
          <p:nvPr/>
        </p:nvSpPr>
        <p:spPr bwMode="auto">
          <a:xfrm>
            <a:off x="5880100" y="4361706"/>
            <a:ext cx="2579688" cy="1168935"/>
          </a:xfrm>
          <a:prstGeom prst="rect">
            <a:avLst/>
          </a:prstGeom>
          <a:solidFill>
            <a:srgbClr val="FFFFFF"/>
          </a:solidFill>
          <a:ln w="12700">
            <a:solidFill>
              <a:srgbClr val="000000"/>
            </a:solidFill>
            <a:miter lim="800000"/>
            <a:headEnd type="none" w="sm" len="sm"/>
            <a:tailEnd type="none" w="sm" len="sm"/>
          </a:ln>
        </p:spPr>
        <p:txBody>
          <a:bodyPr lIns="0" tIns="30175" rIns="0" bIns="30175" anchor="ctr">
            <a:spAutoFit/>
          </a:bodyPr>
          <a:lstStyle/>
          <a:p>
            <a:r>
              <a:rPr lang="en-US" altLang="zh-CN" sz="2400">
                <a:solidFill>
                  <a:srgbClr val="000000"/>
                </a:solidFill>
                <a:ea typeface="黑体" pitchFamily="2" charset="-122"/>
                <a:cs typeface="Arial" charset="0"/>
              </a:rPr>
              <a:t>-name: String</a:t>
            </a:r>
            <a:endParaRPr lang="en-US" altLang="zh-CN" sz="2400">
              <a:ea typeface="黑体" pitchFamily="2" charset="-122"/>
              <a:cs typeface="Arial" charset="0"/>
            </a:endParaRPr>
          </a:p>
          <a:p>
            <a:pPr eaLnBrk="0" hangingPunct="0"/>
            <a:r>
              <a:rPr lang="en-US" altLang="zh-CN" sz="2400">
                <a:solidFill>
                  <a:srgbClr val="000000"/>
                </a:solidFill>
                <a:ea typeface="黑体" pitchFamily="2" charset="-122"/>
                <a:cs typeface="Arial" charset="0"/>
              </a:rPr>
              <a:t>-price: float</a:t>
            </a:r>
            <a:endParaRPr lang="en-US" altLang="zh-CN" sz="2400">
              <a:ea typeface="黑体" pitchFamily="2" charset="-122"/>
              <a:cs typeface="Arial" charset="0"/>
            </a:endParaRPr>
          </a:p>
          <a:p>
            <a:pPr eaLnBrk="0" hangingPunct="0"/>
            <a:r>
              <a:rPr lang="en-US" altLang="zh-CN" sz="2400">
                <a:solidFill>
                  <a:srgbClr val="000000"/>
                </a:solidFill>
                <a:ea typeface="黑体" pitchFamily="2" charset="-122"/>
                <a:cs typeface="Arial" charset="0"/>
              </a:rPr>
              <a:t>-ItemID: String</a:t>
            </a:r>
            <a:endParaRPr lang="en-US" altLang="zh-CN" sz="2400">
              <a:ea typeface="黑体" pitchFamily="2" charset="-122"/>
              <a:cs typeface="Arial" charset="0"/>
            </a:endParaRPr>
          </a:p>
        </p:txBody>
      </p:sp>
      <p:sp>
        <p:nvSpPr>
          <p:cNvPr id="8" name="Rectangle 11"/>
          <p:cNvSpPr>
            <a:spLocks noChangeArrowheads="1"/>
          </p:cNvSpPr>
          <p:nvPr/>
        </p:nvSpPr>
        <p:spPr bwMode="auto">
          <a:xfrm>
            <a:off x="497270" y="1336953"/>
            <a:ext cx="3156580" cy="369332"/>
          </a:xfrm>
          <a:prstGeom prst="rect">
            <a:avLst/>
          </a:prstGeom>
          <a:solidFill>
            <a:srgbClr val="FFFFFF"/>
          </a:solidFill>
          <a:ln w="12700">
            <a:solidFill>
              <a:srgbClr val="000000"/>
            </a:solidFill>
            <a:miter lim="800000"/>
            <a:headEnd type="none" w="sm" len="sm"/>
            <a:tailEnd type="none" w="sm" len="sm"/>
          </a:ln>
        </p:spPr>
        <p:txBody>
          <a:bodyPr wrap="square" lIns="0" tIns="0" rIns="0" bIns="0" anchor="ctr">
            <a:spAutoFit/>
          </a:bodyPr>
          <a:lstStyle/>
          <a:p>
            <a:pPr algn="ctr"/>
            <a:r>
              <a:rPr lang="en-US" altLang="zh-CN" sz="2400" b="1">
                <a:solidFill>
                  <a:srgbClr val="333333"/>
                </a:solidFill>
                <a:ea typeface="黑体" pitchFamily="2" charset="-122"/>
                <a:cs typeface="Arial" charset="0"/>
              </a:rPr>
              <a:t>OutboundOrder</a:t>
            </a:r>
            <a:endParaRPr lang="en-US" altLang="zh-CN" sz="2400">
              <a:ea typeface="黑体" pitchFamily="2" charset="-122"/>
              <a:cs typeface="Arial" charset="0"/>
            </a:endParaRPr>
          </a:p>
        </p:txBody>
      </p:sp>
      <p:sp>
        <p:nvSpPr>
          <p:cNvPr id="9" name="Rectangle 10"/>
          <p:cNvSpPr>
            <a:spLocks noChangeArrowheads="1"/>
          </p:cNvSpPr>
          <p:nvPr/>
        </p:nvSpPr>
        <p:spPr bwMode="auto">
          <a:xfrm>
            <a:off x="497270" y="1709580"/>
            <a:ext cx="3156580" cy="794064"/>
          </a:xfrm>
          <a:prstGeom prst="rect">
            <a:avLst/>
          </a:prstGeom>
          <a:solidFill>
            <a:srgbClr val="FFFFFF"/>
          </a:solidFill>
          <a:ln w="12700">
            <a:solidFill>
              <a:srgbClr val="000000"/>
            </a:solidFill>
            <a:miter lim="800000"/>
            <a:headEnd type="none" w="sm" len="sm"/>
            <a:tailEnd type="none" w="sm" len="sm"/>
          </a:ln>
        </p:spPr>
        <p:txBody>
          <a:bodyPr wrap="square" lIns="54864" tIns="27432" rIns="54864" bIns="27432" anchor="ctr">
            <a:spAutoFit/>
          </a:bodyPr>
          <a:lstStyle/>
          <a:p>
            <a:r>
              <a:rPr lang="en-US" altLang="zh-CN" sz="2400">
                <a:solidFill>
                  <a:srgbClr val="000000"/>
                </a:solidFill>
                <a:ea typeface="黑体" pitchFamily="2" charset="-122"/>
                <a:cs typeface="Arial" charset="0"/>
              </a:rPr>
              <a:t>-</a:t>
            </a:r>
            <a:r>
              <a:rPr lang="en-US" altLang="zh-CN" sz="2400" smtClean="0">
                <a:solidFill>
                  <a:srgbClr val="000000"/>
                </a:solidFill>
                <a:ea typeface="黑体" pitchFamily="2" charset="-122"/>
                <a:cs typeface="Arial" charset="0"/>
              </a:rPr>
              <a:t>date:Date</a:t>
            </a:r>
            <a:endParaRPr lang="en-US" altLang="zh-CN" sz="2400">
              <a:ea typeface="黑体" pitchFamily="2" charset="-122"/>
              <a:cs typeface="Arial" charset="0"/>
            </a:endParaRPr>
          </a:p>
          <a:p>
            <a:pPr eaLnBrk="0" hangingPunct="0"/>
            <a:r>
              <a:rPr lang="en-US" altLang="zh-CN" sz="2400" smtClean="0">
                <a:solidFill>
                  <a:srgbClr val="000000"/>
                </a:solidFill>
                <a:ea typeface="黑体" pitchFamily="2" charset="-122"/>
                <a:cs typeface="Arial" charset="0"/>
              </a:rPr>
              <a:t>-orderEntrys:ArrayList</a:t>
            </a:r>
            <a:endParaRPr lang="en-US" altLang="zh-CN" sz="2400">
              <a:ea typeface="黑体" pitchFamily="2" charset="-122"/>
              <a:cs typeface="Arial" charset="0"/>
            </a:endParaRPr>
          </a:p>
        </p:txBody>
      </p:sp>
      <p:sp>
        <p:nvSpPr>
          <p:cNvPr id="10" name="Line 9"/>
          <p:cNvSpPr>
            <a:spLocks noChangeShapeType="1"/>
          </p:cNvSpPr>
          <p:nvPr/>
        </p:nvSpPr>
        <p:spPr bwMode="auto">
          <a:xfrm>
            <a:off x="1835150" y="2503643"/>
            <a:ext cx="0" cy="1613021"/>
          </a:xfrm>
          <a:prstGeom prst="line">
            <a:avLst/>
          </a:prstGeom>
          <a:noFill/>
          <a:ln w="25400">
            <a:solidFill>
              <a:srgbClr val="0000CC"/>
            </a:solidFill>
            <a:round/>
            <a:headEnd/>
            <a:tailEnd/>
          </a:ln>
        </p:spPr>
        <p:txBody>
          <a:bodyPr/>
          <a:lstStyle/>
          <a:p>
            <a:endParaRPr lang="zh-CN" altLang="en-US" sz="1600"/>
          </a:p>
        </p:txBody>
      </p:sp>
      <p:sp>
        <p:nvSpPr>
          <p:cNvPr id="11" name="Line 8"/>
          <p:cNvSpPr>
            <a:spLocks noChangeShapeType="1"/>
          </p:cNvSpPr>
          <p:nvPr/>
        </p:nvSpPr>
        <p:spPr bwMode="auto">
          <a:xfrm>
            <a:off x="3122995" y="4716779"/>
            <a:ext cx="2757105" cy="18733"/>
          </a:xfrm>
          <a:prstGeom prst="line">
            <a:avLst/>
          </a:prstGeom>
          <a:noFill/>
          <a:ln w="25400">
            <a:solidFill>
              <a:srgbClr val="0000CC"/>
            </a:solidFill>
            <a:round/>
            <a:headEnd/>
            <a:tailEnd/>
          </a:ln>
        </p:spPr>
        <p:txBody>
          <a:bodyPr/>
          <a:lstStyle/>
          <a:p>
            <a:endParaRPr lang="zh-CN" altLang="en-US" sz="1600"/>
          </a:p>
        </p:txBody>
      </p:sp>
      <p:sp>
        <p:nvSpPr>
          <p:cNvPr id="12" name="Text Box 7"/>
          <p:cNvSpPr txBox="1">
            <a:spLocks noChangeArrowheads="1"/>
          </p:cNvSpPr>
          <p:nvPr/>
        </p:nvSpPr>
        <p:spPr bwMode="auto">
          <a:xfrm>
            <a:off x="2024062" y="3562810"/>
            <a:ext cx="925513" cy="469900"/>
          </a:xfrm>
          <a:prstGeom prst="rect">
            <a:avLst/>
          </a:prstGeom>
          <a:solidFill>
            <a:srgbClr val="FFFFFF"/>
          </a:solidFill>
          <a:ln w="9525">
            <a:noFill/>
            <a:miter lim="800000"/>
            <a:headEnd/>
            <a:tailEnd/>
          </a:ln>
        </p:spPr>
        <p:txBody>
          <a:bodyPr lIns="0" tIns="0" rIns="0" bIns="0"/>
          <a:lstStyle/>
          <a:p>
            <a:r>
              <a:rPr lang="en-US" altLang="zh-CN" sz="2400" b="1">
                <a:ea typeface="黑体" pitchFamily="2" charset="-122"/>
                <a:cs typeface="Arial" charset="0"/>
              </a:rPr>
              <a:t>1..*</a:t>
            </a:r>
          </a:p>
        </p:txBody>
      </p:sp>
      <p:sp>
        <p:nvSpPr>
          <p:cNvPr id="13" name="文本框 2"/>
          <p:cNvSpPr txBox="1">
            <a:spLocks noChangeArrowheads="1"/>
          </p:cNvSpPr>
          <p:nvPr/>
        </p:nvSpPr>
        <p:spPr bwMode="auto">
          <a:xfrm>
            <a:off x="2051050" y="2622550"/>
            <a:ext cx="257175" cy="369332"/>
          </a:xfrm>
          <a:prstGeom prst="rect">
            <a:avLst/>
          </a:prstGeom>
          <a:solidFill>
            <a:srgbClr val="FFFFFF"/>
          </a:solidFill>
          <a:ln w="9525">
            <a:noFill/>
            <a:miter lim="800000"/>
            <a:headEnd/>
            <a:tailEnd/>
          </a:ln>
        </p:spPr>
        <p:txBody>
          <a:bodyPr lIns="0" tIns="0" rIns="0" bIns="0">
            <a:spAutoFit/>
          </a:bodyPr>
          <a:lstStyle/>
          <a:p>
            <a:r>
              <a:rPr lang="en-US" altLang="zh-CN" sz="2400" b="1">
                <a:ea typeface="黑体" pitchFamily="2" charset="-122"/>
                <a:cs typeface="Arial" charset="0"/>
              </a:rPr>
              <a:t>1</a:t>
            </a:r>
          </a:p>
        </p:txBody>
      </p:sp>
      <p:sp>
        <p:nvSpPr>
          <p:cNvPr id="14" name="Text Box 5"/>
          <p:cNvSpPr txBox="1">
            <a:spLocks noChangeArrowheads="1"/>
          </p:cNvSpPr>
          <p:nvPr/>
        </p:nvSpPr>
        <p:spPr bwMode="auto">
          <a:xfrm>
            <a:off x="5611812" y="4295776"/>
            <a:ext cx="268288" cy="355600"/>
          </a:xfrm>
          <a:prstGeom prst="rect">
            <a:avLst/>
          </a:prstGeom>
          <a:solidFill>
            <a:srgbClr val="FFFFFF"/>
          </a:solidFill>
          <a:ln w="9525">
            <a:noFill/>
            <a:miter lim="800000"/>
            <a:headEnd/>
            <a:tailEnd/>
          </a:ln>
        </p:spPr>
        <p:txBody>
          <a:bodyPr lIns="0" tIns="0" rIns="0" bIns="0"/>
          <a:lstStyle/>
          <a:p>
            <a:r>
              <a:rPr lang="en-US" altLang="zh-CN" sz="2000">
                <a:ea typeface="黑体" pitchFamily="2" charset="-122"/>
                <a:cs typeface="Arial" charset="0"/>
              </a:rPr>
              <a:t>1</a:t>
            </a:r>
          </a:p>
        </p:txBody>
      </p:sp>
      <p:sp>
        <p:nvSpPr>
          <p:cNvPr id="15" name="文本框 2"/>
          <p:cNvSpPr txBox="1">
            <a:spLocks noChangeArrowheads="1"/>
          </p:cNvSpPr>
          <p:nvPr/>
        </p:nvSpPr>
        <p:spPr bwMode="auto">
          <a:xfrm>
            <a:off x="3491706" y="4295776"/>
            <a:ext cx="865187" cy="363537"/>
          </a:xfrm>
          <a:prstGeom prst="rect">
            <a:avLst/>
          </a:prstGeom>
          <a:solidFill>
            <a:srgbClr val="FFFFFF"/>
          </a:solidFill>
          <a:ln w="9525">
            <a:noFill/>
            <a:miter lim="800000"/>
            <a:headEnd/>
            <a:tailEnd/>
          </a:ln>
        </p:spPr>
        <p:txBody>
          <a:bodyPr lIns="0" tIns="0" rIns="0" bIns="0"/>
          <a:lstStyle/>
          <a:p>
            <a:r>
              <a:rPr lang="en-US" altLang="zh-CN" sz="2000" dirty="0" smtClean="0">
                <a:ea typeface="黑体" pitchFamily="2" charset="-122"/>
                <a:cs typeface="Arial" charset="0"/>
              </a:rPr>
              <a:t>0..1</a:t>
            </a:r>
            <a:endParaRPr lang="en-US" altLang="zh-CN" sz="2000" dirty="0">
              <a:ea typeface="黑体" pitchFamily="2" charset="-122"/>
              <a:cs typeface="Arial" charset="0"/>
            </a:endParaRPr>
          </a:p>
        </p:txBody>
      </p:sp>
      <p:sp>
        <p:nvSpPr>
          <p:cNvPr id="16" name="Text Box 3"/>
          <p:cNvSpPr txBox="1">
            <a:spLocks noChangeArrowheads="1"/>
          </p:cNvSpPr>
          <p:nvPr/>
        </p:nvSpPr>
        <p:spPr bwMode="auto">
          <a:xfrm>
            <a:off x="2101275" y="3038322"/>
            <a:ext cx="1552575" cy="395288"/>
          </a:xfrm>
          <a:prstGeom prst="rect">
            <a:avLst/>
          </a:prstGeom>
          <a:solidFill>
            <a:srgbClr val="FFFFFF"/>
          </a:solidFill>
          <a:ln w="9525">
            <a:noFill/>
            <a:miter lim="800000"/>
            <a:headEnd/>
            <a:tailEnd/>
          </a:ln>
        </p:spPr>
        <p:txBody>
          <a:bodyPr lIns="0" tIns="0" rIns="0" bIns="0"/>
          <a:lstStyle/>
          <a:p>
            <a:r>
              <a:rPr lang="en-US" altLang="zh-CN" sz="2400" b="1">
                <a:ea typeface="黑体" pitchFamily="2" charset="-122"/>
                <a:cs typeface="Arial" charset="0"/>
              </a:rPr>
              <a:t>contains</a:t>
            </a:r>
          </a:p>
        </p:txBody>
      </p:sp>
      <p:sp>
        <p:nvSpPr>
          <p:cNvPr id="17" name="Rectangle 17"/>
          <p:cNvSpPr>
            <a:spLocks noChangeArrowheads="1"/>
          </p:cNvSpPr>
          <p:nvPr/>
        </p:nvSpPr>
        <p:spPr bwMode="auto">
          <a:xfrm>
            <a:off x="573866" y="5606575"/>
            <a:ext cx="2339102" cy="461665"/>
          </a:xfrm>
          <a:prstGeom prst="rect">
            <a:avLst/>
          </a:prstGeom>
          <a:noFill/>
          <a:ln w="9525">
            <a:noFill/>
            <a:miter lim="800000"/>
            <a:headEnd/>
            <a:tailEnd/>
          </a:ln>
        </p:spPr>
        <p:txBody>
          <a:bodyPr wrap="none" anchor="ctr">
            <a:spAutoFit/>
          </a:bodyPr>
          <a:lstStyle/>
          <a:p>
            <a:r>
              <a:rPr lang="zh-CN" altLang="en-US" sz="2400" dirty="0">
                <a:solidFill>
                  <a:schemeClr val="tx2"/>
                </a:solidFill>
                <a:latin typeface="华文细黑" panose="02010600040101010101" pitchFamily="2" charset="-122"/>
                <a:ea typeface="华文细黑" panose="02010600040101010101" pitchFamily="2" charset="-122"/>
                <a:cs typeface="Arial" charset="0"/>
              </a:rPr>
              <a:t>出库单上的一行</a:t>
            </a:r>
          </a:p>
        </p:txBody>
      </p:sp>
      <p:sp>
        <p:nvSpPr>
          <p:cNvPr id="18" name="Rectangle 19"/>
          <p:cNvSpPr>
            <a:spLocks noChangeArrowheads="1"/>
          </p:cNvSpPr>
          <p:nvPr/>
        </p:nvSpPr>
        <p:spPr bwMode="auto">
          <a:xfrm>
            <a:off x="6062496" y="5606575"/>
            <a:ext cx="1415772" cy="461665"/>
          </a:xfrm>
          <a:prstGeom prst="rect">
            <a:avLst/>
          </a:prstGeom>
          <a:noFill/>
          <a:ln w="9525">
            <a:noFill/>
            <a:miter lim="800000"/>
            <a:headEnd/>
            <a:tailEnd/>
          </a:ln>
        </p:spPr>
        <p:txBody>
          <a:bodyPr wrap="none" anchor="ctr">
            <a:spAutoFit/>
          </a:bodyPr>
          <a:lstStyle/>
          <a:p>
            <a:r>
              <a:rPr lang="zh-CN" altLang="en-US" sz="2400" dirty="0">
                <a:solidFill>
                  <a:schemeClr val="tx2"/>
                </a:solidFill>
                <a:latin typeface="华文细黑" panose="02010600040101010101" pitchFamily="2" charset="-122"/>
                <a:ea typeface="华文细黑" panose="02010600040101010101" pitchFamily="2" charset="-122"/>
                <a:cs typeface="Arial" charset="0"/>
              </a:rPr>
              <a:t>一件商品</a:t>
            </a:r>
          </a:p>
        </p:txBody>
      </p:sp>
      <p:sp>
        <p:nvSpPr>
          <p:cNvPr id="19" name="Rectangle 20"/>
          <p:cNvSpPr>
            <a:spLocks noChangeArrowheads="1"/>
          </p:cNvSpPr>
          <p:nvPr/>
        </p:nvSpPr>
        <p:spPr bwMode="auto">
          <a:xfrm>
            <a:off x="3904637" y="1356320"/>
            <a:ext cx="4975838" cy="830997"/>
          </a:xfrm>
          <a:prstGeom prst="rect">
            <a:avLst/>
          </a:prstGeom>
          <a:noFill/>
          <a:ln w="9525">
            <a:noFill/>
            <a:miter lim="800000"/>
            <a:headEnd/>
            <a:tailEnd/>
          </a:ln>
        </p:spPr>
        <p:txBody>
          <a:bodyPr wrap="square" anchor="ctr">
            <a:spAutoFit/>
          </a:bodyPr>
          <a:lstStyle/>
          <a:p>
            <a:r>
              <a:rPr lang="zh-CN" altLang="en-US" sz="2400" dirty="0">
                <a:solidFill>
                  <a:schemeClr val="tx2"/>
                </a:solidFill>
                <a:latin typeface="华文细黑" panose="02010600040101010101" pitchFamily="2" charset="-122"/>
                <a:ea typeface="华文细黑" panose="02010600040101010101" pitchFamily="2" charset="-122"/>
                <a:cs typeface="Arial" charset="0"/>
              </a:rPr>
              <a:t>出库单：包含许多</a:t>
            </a:r>
            <a:r>
              <a:rPr lang="zh-CN" altLang="en-US" sz="2400">
                <a:solidFill>
                  <a:schemeClr val="tx2"/>
                </a:solidFill>
                <a:latin typeface="华文细黑" panose="02010600040101010101" pitchFamily="2" charset="-122"/>
                <a:ea typeface="华文细黑" panose="02010600040101010101" pitchFamily="2" charset="-122"/>
                <a:cs typeface="Arial" charset="0"/>
              </a:rPr>
              <a:t>行</a:t>
            </a:r>
            <a:r>
              <a:rPr lang="zh-CN" altLang="en-US" sz="2400" smtClean="0">
                <a:solidFill>
                  <a:schemeClr val="tx2"/>
                </a:solidFill>
                <a:latin typeface="华文细黑" panose="02010600040101010101" pitchFamily="2" charset="-122"/>
                <a:ea typeface="华文细黑" panose="02010600040101010101" pitchFamily="2" charset="-122"/>
                <a:cs typeface="Arial" charset="0"/>
              </a:rPr>
              <a:t>，每</a:t>
            </a:r>
            <a:r>
              <a:rPr lang="zh-CN" altLang="en-US" sz="2400" dirty="0">
                <a:solidFill>
                  <a:schemeClr val="tx2"/>
                </a:solidFill>
                <a:latin typeface="华文细黑" panose="02010600040101010101" pitchFamily="2" charset="-122"/>
                <a:ea typeface="华文细黑" panose="02010600040101010101" pitchFamily="2" charset="-122"/>
                <a:cs typeface="Arial" charset="0"/>
              </a:rPr>
              <a:t>行代表一件商品的出库</a:t>
            </a:r>
          </a:p>
        </p:txBody>
      </p:sp>
      <p:sp>
        <p:nvSpPr>
          <p:cNvPr id="20" name="Rectangle 20"/>
          <p:cNvSpPr>
            <a:spLocks noChangeArrowheads="1"/>
          </p:cNvSpPr>
          <p:nvPr/>
        </p:nvSpPr>
        <p:spPr bwMode="auto">
          <a:xfrm>
            <a:off x="3919974" y="2576383"/>
            <a:ext cx="4975838" cy="830997"/>
          </a:xfrm>
          <a:prstGeom prst="rect">
            <a:avLst/>
          </a:prstGeom>
          <a:noFill/>
          <a:ln w="9525">
            <a:noFill/>
            <a:miter lim="800000"/>
            <a:headEnd/>
            <a:tailEnd/>
          </a:ln>
        </p:spPr>
        <p:txBody>
          <a:bodyPr wrap="square" anchor="ctr">
            <a:spAutoFit/>
          </a:bodyPr>
          <a:lstStyle/>
          <a:p>
            <a:r>
              <a:rPr lang="zh-CN" altLang="en-US" sz="2400" b="1" smtClean="0">
                <a:solidFill>
                  <a:srgbClr val="0000FF"/>
                </a:solidFill>
                <a:latin typeface="微软雅黑" panose="020B0503020204020204" pitchFamily="34" charset="-122"/>
                <a:ea typeface="微软雅黑" panose="020B0503020204020204" pitchFamily="34" charset="-122"/>
                <a:cs typeface="Arial" charset="0"/>
              </a:rPr>
              <a:t>获取单价，获取小计，获取总价格的方法分别在哪个类中定义？</a:t>
            </a:r>
            <a:endParaRPr lang="zh-CN" altLang="en-US" sz="2400" b="1" dirty="0">
              <a:solidFill>
                <a:srgbClr val="0000FF"/>
              </a:solidFill>
              <a:latin typeface="微软雅黑" panose="020B0503020204020204" pitchFamily="34" charset="-122"/>
              <a:ea typeface="微软雅黑" panose="020B0503020204020204" pitchFamily="34" charset="-122"/>
              <a:cs typeface="Arial" charset="0"/>
            </a:endParaRPr>
          </a:p>
        </p:txBody>
      </p:sp>
    </p:spTree>
    <p:extLst>
      <p:ext uri="{BB962C8B-B14F-4D97-AF65-F5344CB8AC3E}">
        <p14:creationId xmlns:p14="http://schemas.microsoft.com/office/powerpoint/2010/main" val="3779368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randombar(horizontal)">
                                      <p:cBhvr>
                                        <p:cTn id="25" dur="500"/>
                                        <p:tgtEl>
                                          <p:spTgt spid="10"/>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randombar(horizontal)">
                                      <p:cBhvr>
                                        <p:cTn id="28" dur="500"/>
                                        <p:tgtEl>
                                          <p:spTgt spid="11"/>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randombar(horizontal)">
                                      <p:cBhvr>
                                        <p:cTn id="31" dur="500"/>
                                        <p:tgtEl>
                                          <p:spTgt spid="12"/>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randombar(horizontal)">
                                      <p:cBhvr>
                                        <p:cTn id="34" dur="500"/>
                                        <p:tgtEl>
                                          <p:spTgt spid="13"/>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randombar(horizontal)">
                                      <p:cBhvr>
                                        <p:cTn id="37" dur="500"/>
                                        <p:tgtEl>
                                          <p:spTgt spid="14"/>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randombar(horizontal)">
                                      <p:cBhvr>
                                        <p:cTn id="40" dur="500"/>
                                        <p:tgtEl>
                                          <p:spTgt spid="15"/>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randombar(horizontal)">
                                      <p:cBhvr>
                                        <p:cTn id="43" dur="500"/>
                                        <p:tgtEl>
                                          <p:spTgt spid="16"/>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randombar(horizontal)">
                                      <p:cBhvr>
                                        <p:cTn id="46" dur="500"/>
                                        <p:tgtEl>
                                          <p:spTgt spid="17"/>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randombar(horizontal)">
                                      <p:cBhvr>
                                        <p:cTn id="49" dur="500"/>
                                        <p:tgtEl>
                                          <p:spTgt spid="18"/>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randombar(horizontal)">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randombar(horizontal)">
                                      <p:cBhvr>
                                        <p:cTn id="5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p:bldP spid="18" grpId="0"/>
      <p:bldP spid="19" grpId="0"/>
      <p:bldP spid="2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Information </a:t>
            </a:r>
            <a:r>
              <a:rPr lang="en-US" altLang="zh-CN" smtClean="0"/>
              <a:t>Expert</a:t>
            </a:r>
            <a:r>
              <a:rPr lang="zh-CN" altLang="en-US" smtClean="0"/>
              <a:t>示例</a:t>
            </a:r>
            <a:endParaRPr lang="zh-CN" altLang="en-US"/>
          </a:p>
        </p:txBody>
      </p:sp>
      <p:sp>
        <p:nvSpPr>
          <p:cNvPr id="21" name="Rectangle 13"/>
          <p:cNvSpPr>
            <a:spLocks noChangeArrowheads="1"/>
          </p:cNvSpPr>
          <p:nvPr/>
        </p:nvSpPr>
        <p:spPr bwMode="auto">
          <a:xfrm>
            <a:off x="5383776" y="1440423"/>
            <a:ext cx="2731524" cy="307777"/>
          </a:xfrm>
          <a:prstGeom prst="rect">
            <a:avLst/>
          </a:prstGeom>
          <a:solidFill>
            <a:srgbClr val="FFFFFF"/>
          </a:solidFill>
          <a:ln w="12700">
            <a:solidFill>
              <a:srgbClr val="000000"/>
            </a:solidFill>
            <a:miter lim="800000"/>
            <a:headEnd type="none" w="sm" len="sm"/>
            <a:tailEnd type="none" w="sm" len="sm"/>
          </a:ln>
        </p:spPr>
        <p:txBody>
          <a:bodyPr wrap="square" lIns="0" tIns="0" rIns="0" bIns="0" anchor="ct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smtClean="0">
                <a:ln>
                  <a:noFill/>
                </a:ln>
                <a:solidFill>
                  <a:prstClr val="black"/>
                </a:solidFill>
                <a:effectLst/>
                <a:uLnTx/>
                <a:uFillTx/>
              </a:rPr>
              <a:t>Product</a:t>
            </a:r>
            <a:endParaRPr kumimoji="0" lang="en-US" altLang="zh-CN" sz="2000" b="0" i="0" u="none" strike="noStrike" kern="0" cap="none" spc="0" normalizeH="0" baseline="0" noProof="0" smtClean="0">
              <a:ln>
                <a:noFill/>
              </a:ln>
              <a:solidFill>
                <a:prstClr val="black"/>
              </a:solidFill>
              <a:effectLst/>
              <a:uLnTx/>
              <a:uFillTx/>
            </a:endParaRPr>
          </a:p>
        </p:txBody>
      </p:sp>
      <p:sp>
        <p:nvSpPr>
          <p:cNvPr id="22" name="Rectangle 12"/>
          <p:cNvSpPr>
            <a:spLocks noChangeArrowheads="1"/>
          </p:cNvSpPr>
          <p:nvPr/>
        </p:nvSpPr>
        <p:spPr bwMode="auto">
          <a:xfrm>
            <a:off x="5383776" y="1756495"/>
            <a:ext cx="2731524" cy="845770"/>
          </a:xfrm>
          <a:prstGeom prst="rect">
            <a:avLst/>
          </a:prstGeom>
          <a:solidFill>
            <a:srgbClr val="FFFFFF"/>
          </a:solidFill>
          <a:ln w="12700">
            <a:solidFill>
              <a:srgbClr val="000000"/>
            </a:solidFill>
            <a:miter lim="800000"/>
            <a:headEnd type="none" w="sm" len="sm"/>
            <a:tailEnd type="none" w="sm" len="sm"/>
          </a:ln>
        </p:spPr>
        <p:txBody>
          <a:bodyPr wrap="square" lIns="0" tIns="30175" rIns="0" bIns="30175" anchor="ctr">
            <a:spAutoFit/>
          </a:bodyPr>
          <a:lstStyle/>
          <a:p>
            <a:pPr marL="0" marR="0" lvl="0" indent="0" defTabSz="914400" eaLnBrk="1" fontAlgn="base" latinLnBrk="0" hangingPunct="1">
              <a:lnSpc>
                <a:spcPct val="85000"/>
              </a:lnSpc>
              <a:spcBef>
                <a:spcPct val="0"/>
              </a:spcBef>
              <a:spcAft>
                <a:spcPct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rPr>
              <a:t>-name: String</a:t>
            </a:r>
            <a:endParaRPr kumimoji="0" lang="en-US" altLang="zh-CN" sz="2000" b="0" i="0" u="none" strike="noStrike" kern="0" cap="none" spc="0" normalizeH="0" baseline="0" noProof="0" smtClean="0">
              <a:ln>
                <a:noFill/>
              </a:ln>
              <a:solidFill>
                <a:prstClr val="black"/>
              </a:solidFill>
              <a:effectLst/>
              <a:uLnTx/>
              <a:uFillTx/>
            </a:endParaRPr>
          </a:p>
          <a:p>
            <a:pPr marL="0" marR="0" lvl="0" indent="0" defTabSz="914400" eaLnBrk="0" fontAlgn="base" latinLnBrk="0" hangingPunct="0">
              <a:lnSpc>
                <a:spcPct val="85000"/>
              </a:lnSpc>
              <a:spcBef>
                <a:spcPct val="0"/>
              </a:spcBef>
              <a:spcAft>
                <a:spcPct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rPr>
              <a:t>-price: float</a:t>
            </a:r>
            <a:endParaRPr kumimoji="0" lang="en-US" altLang="zh-CN" sz="2000" b="0" i="0" u="none" strike="noStrike" kern="0" cap="none" spc="0" normalizeH="0" baseline="0" noProof="0" smtClean="0">
              <a:ln>
                <a:noFill/>
              </a:ln>
              <a:solidFill>
                <a:prstClr val="black"/>
              </a:solidFill>
              <a:effectLst/>
              <a:uLnTx/>
              <a:uFillTx/>
            </a:endParaRPr>
          </a:p>
          <a:p>
            <a:pPr marL="0" marR="0" lvl="0" indent="0" defTabSz="914400" eaLnBrk="0" fontAlgn="base" latinLnBrk="0" hangingPunct="0">
              <a:lnSpc>
                <a:spcPct val="85000"/>
              </a:lnSpc>
              <a:spcBef>
                <a:spcPct val="0"/>
              </a:spcBef>
              <a:spcAft>
                <a:spcPct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rPr>
              <a:t>-ItemID: String</a:t>
            </a:r>
            <a:endParaRPr kumimoji="0" lang="en-US" altLang="zh-CN" sz="2000" b="0" i="0" u="none" strike="noStrike" kern="0" cap="none" spc="0" normalizeH="0" baseline="0" noProof="0" smtClean="0">
              <a:ln>
                <a:noFill/>
              </a:ln>
              <a:solidFill>
                <a:prstClr val="black"/>
              </a:solidFill>
              <a:effectLst/>
              <a:uLnTx/>
              <a:uFillTx/>
            </a:endParaRPr>
          </a:p>
        </p:txBody>
      </p:sp>
      <p:sp>
        <p:nvSpPr>
          <p:cNvPr id="23" name="Rectangle 11"/>
          <p:cNvSpPr>
            <a:spLocks noChangeArrowheads="1"/>
          </p:cNvSpPr>
          <p:nvPr/>
        </p:nvSpPr>
        <p:spPr bwMode="auto">
          <a:xfrm>
            <a:off x="553014" y="1441095"/>
            <a:ext cx="2879725" cy="307777"/>
          </a:xfrm>
          <a:prstGeom prst="rect">
            <a:avLst/>
          </a:prstGeom>
          <a:solidFill>
            <a:srgbClr val="FFFFFF"/>
          </a:solidFill>
          <a:ln w="12700">
            <a:solidFill>
              <a:srgbClr val="000000"/>
            </a:solidFill>
            <a:miter lim="800000"/>
            <a:headEnd type="none" w="sm" len="sm"/>
            <a:tailEnd type="none" w="sm" len="sm"/>
          </a:ln>
        </p:spPr>
        <p:txBody>
          <a:bodyPr lIns="0" tIns="0" rIns="0" bIns="0" anchor="ct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smtClean="0">
                <a:ln>
                  <a:noFill/>
                </a:ln>
                <a:solidFill>
                  <a:srgbClr val="333333"/>
                </a:solidFill>
                <a:effectLst/>
                <a:uLnTx/>
                <a:uFillTx/>
              </a:rPr>
              <a:t>OutboundOrder</a:t>
            </a:r>
            <a:endParaRPr kumimoji="0" lang="en-US" altLang="zh-CN" sz="2000" b="0" i="0" u="none" strike="noStrike" kern="0" cap="none" spc="0" normalizeH="0" baseline="0" noProof="0" smtClean="0">
              <a:ln>
                <a:noFill/>
              </a:ln>
              <a:solidFill>
                <a:prstClr val="black"/>
              </a:solidFill>
              <a:effectLst/>
              <a:uLnTx/>
              <a:uFillTx/>
            </a:endParaRPr>
          </a:p>
        </p:txBody>
      </p:sp>
      <p:sp>
        <p:nvSpPr>
          <p:cNvPr id="24" name="Rectangle 10"/>
          <p:cNvSpPr>
            <a:spLocks noChangeArrowheads="1"/>
          </p:cNvSpPr>
          <p:nvPr/>
        </p:nvSpPr>
        <p:spPr bwMode="auto">
          <a:xfrm>
            <a:off x="553014" y="1706416"/>
            <a:ext cx="2879725" cy="578620"/>
          </a:xfrm>
          <a:prstGeom prst="rect">
            <a:avLst/>
          </a:prstGeom>
          <a:solidFill>
            <a:srgbClr val="FFFFFF"/>
          </a:solidFill>
          <a:ln w="12700">
            <a:solidFill>
              <a:srgbClr val="000000"/>
            </a:solidFill>
            <a:miter lim="800000"/>
            <a:headEnd type="none" w="sm" len="sm"/>
            <a:tailEnd type="none" w="sm" len="sm"/>
          </a:ln>
        </p:spPr>
        <p:txBody>
          <a:bodyPr lIns="54864" tIns="27432" rIns="54864" bIns="27432" anchor="ctr">
            <a:spAutoFit/>
          </a:bodyPr>
          <a:lstStyle/>
          <a:p>
            <a:pPr lvl="0" fontAlgn="base">
              <a:lnSpc>
                <a:spcPct val="85000"/>
              </a:lnSpc>
              <a:spcBef>
                <a:spcPct val="0"/>
              </a:spcBef>
              <a:spcAft>
                <a:spcPct val="0"/>
              </a:spcAft>
              <a:defRPr/>
            </a:pPr>
            <a:r>
              <a:rPr lang="en-US" altLang="zh-CN" sz="2000" kern="0">
                <a:solidFill>
                  <a:srgbClr val="000000"/>
                </a:solidFill>
              </a:rPr>
              <a:t>-date:Date</a:t>
            </a:r>
          </a:p>
          <a:p>
            <a:pPr lvl="0" fontAlgn="base">
              <a:lnSpc>
                <a:spcPct val="85000"/>
              </a:lnSpc>
              <a:spcBef>
                <a:spcPct val="0"/>
              </a:spcBef>
              <a:spcAft>
                <a:spcPct val="0"/>
              </a:spcAft>
              <a:defRPr/>
            </a:pPr>
            <a:r>
              <a:rPr lang="en-US" altLang="zh-CN" sz="2000" kern="0">
                <a:solidFill>
                  <a:srgbClr val="000000"/>
                </a:solidFill>
              </a:rPr>
              <a:t>-orderEntrys:ArrayList</a:t>
            </a:r>
          </a:p>
        </p:txBody>
      </p:sp>
      <p:sp>
        <p:nvSpPr>
          <p:cNvPr id="25" name="Line 9"/>
          <p:cNvSpPr>
            <a:spLocks noChangeShapeType="1"/>
          </p:cNvSpPr>
          <p:nvPr/>
        </p:nvSpPr>
        <p:spPr bwMode="auto">
          <a:xfrm>
            <a:off x="1921439" y="2687978"/>
            <a:ext cx="0" cy="2089150"/>
          </a:xfrm>
          <a:prstGeom prst="line">
            <a:avLst/>
          </a:prstGeom>
          <a:noFill/>
          <a:ln w="25400">
            <a:solidFill>
              <a:srgbClr val="0000C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smtClean="0">
              <a:ln>
                <a:noFill/>
              </a:ln>
              <a:solidFill>
                <a:prstClr val="black"/>
              </a:solidFill>
              <a:effectLst/>
              <a:uLnTx/>
              <a:uFillTx/>
            </a:endParaRPr>
          </a:p>
        </p:txBody>
      </p:sp>
      <p:sp>
        <p:nvSpPr>
          <p:cNvPr id="26" name="Line 8"/>
          <p:cNvSpPr>
            <a:spLocks noChangeShapeType="1"/>
          </p:cNvSpPr>
          <p:nvPr/>
        </p:nvSpPr>
        <p:spPr bwMode="auto">
          <a:xfrm>
            <a:off x="3825298" y="4718506"/>
            <a:ext cx="2734468" cy="0"/>
          </a:xfrm>
          <a:prstGeom prst="line">
            <a:avLst/>
          </a:prstGeom>
          <a:noFill/>
          <a:ln w="25400">
            <a:solidFill>
              <a:srgbClr val="0000C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smtClean="0">
              <a:ln>
                <a:noFill/>
              </a:ln>
              <a:solidFill>
                <a:prstClr val="black"/>
              </a:solidFill>
              <a:effectLst/>
              <a:uLnTx/>
              <a:uFillTx/>
            </a:endParaRPr>
          </a:p>
        </p:txBody>
      </p:sp>
      <p:sp>
        <p:nvSpPr>
          <p:cNvPr id="27" name="Text Box 7"/>
          <p:cNvSpPr txBox="1">
            <a:spLocks noChangeArrowheads="1"/>
          </p:cNvSpPr>
          <p:nvPr/>
        </p:nvSpPr>
        <p:spPr bwMode="auto">
          <a:xfrm>
            <a:off x="2065901" y="3762622"/>
            <a:ext cx="925513" cy="468312"/>
          </a:xfrm>
          <a:prstGeom prst="rect">
            <a:avLst/>
          </a:prstGeom>
          <a:solidFill>
            <a:srgbClr val="FFFFFF"/>
          </a:solidFill>
          <a:ln w="9525">
            <a:noFill/>
            <a:miter lim="800000"/>
            <a:headEnd/>
            <a:tailEnd/>
          </a:ln>
        </p:spPr>
        <p:txBody>
          <a:bodyPr lIns="0" tIns="0" rIns="0" bIns="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smtClean="0">
                <a:ln>
                  <a:noFill/>
                </a:ln>
                <a:solidFill>
                  <a:prstClr val="black"/>
                </a:solidFill>
                <a:effectLst/>
                <a:uLnTx/>
                <a:uFillTx/>
                <a:cs typeface="Times New Roman" pitchFamily="18" charset="0"/>
              </a:rPr>
              <a:t>1..*</a:t>
            </a:r>
            <a:endParaRPr kumimoji="0" lang="en-US" altLang="zh-CN" sz="2000" b="1" i="0" u="none" strike="noStrike" kern="0" cap="none" spc="0" normalizeH="0" baseline="0" noProof="0" smtClean="0">
              <a:ln>
                <a:noFill/>
              </a:ln>
              <a:solidFill>
                <a:prstClr val="black"/>
              </a:solidFill>
              <a:effectLst/>
              <a:uLnTx/>
              <a:uFillTx/>
            </a:endParaRPr>
          </a:p>
        </p:txBody>
      </p:sp>
      <p:sp>
        <p:nvSpPr>
          <p:cNvPr id="28" name="文本框 2"/>
          <p:cNvSpPr txBox="1">
            <a:spLocks noChangeArrowheads="1"/>
          </p:cNvSpPr>
          <p:nvPr/>
        </p:nvSpPr>
        <p:spPr bwMode="auto">
          <a:xfrm>
            <a:off x="2065901" y="2710203"/>
            <a:ext cx="257175" cy="307777"/>
          </a:xfrm>
          <a:prstGeom prst="rect">
            <a:avLst/>
          </a:prstGeom>
          <a:solidFill>
            <a:srgbClr val="FFFFFF"/>
          </a:solidFill>
          <a:ln w="9525">
            <a:noFill/>
            <a:miter lim="800000"/>
            <a:headEnd/>
            <a:tailEnd/>
          </a:ln>
        </p:spPr>
        <p:txBody>
          <a:bodyPr lIns="0" tIns="0" r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smtClean="0">
                <a:ln>
                  <a:noFill/>
                </a:ln>
                <a:solidFill>
                  <a:prstClr val="black"/>
                </a:solidFill>
                <a:effectLst/>
                <a:uLnTx/>
                <a:uFillTx/>
              </a:rPr>
              <a:t>1</a:t>
            </a:r>
          </a:p>
        </p:txBody>
      </p:sp>
      <p:sp>
        <p:nvSpPr>
          <p:cNvPr id="29" name="Text Box 5"/>
          <p:cNvSpPr txBox="1">
            <a:spLocks noChangeArrowheads="1"/>
          </p:cNvSpPr>
          <p:nvPr/>
        </p:nvSpPr>
        <p:spPr bwMode="auto">
          <a:xfrm>
            <a:off x="6291478" y="4276272"/>
            <a:ext cx="268288" cy="354012"/>
          </a:xfrm>
          <a:prstGeom prst="rect">
            <a:avLst/>
          </a:prstGeom>
          <a:solidFill>
            <a:srgbClr val="FFFFFF"/>
          </a:solidFill>
          <a:ln w="9525">
            <a:noFill/>
            <a:miter lim="800000"/>
            <a:headEnd/>
            <a:tailEnd/>
          </a:ln>
        </p:spPr>
        <p:txBody>
          <a:bodyPr lIns="0" tIns="0" rIns="0" bIns="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b="0" i="0" u="none" strike="noStrike" kern="0" cap="none" spc="0" normalizeH="0" baseline="0" noProof="0" dirty="0" smtClean="0">
                <a:ln>
                  <a:noFill/>
                </a:ln>
                <a:solidFill>
                  <a:prstClr val="black"/>
                </a:solidFill>
                <a:effectLst/>
                <a:uLnTx/>
                <a:uFillTx/>
                <a:cs typeface="Times New Roman" pitchFamily="18" charset="0"/>
              </a:rPr>
              <a:t>1</a:t>
            </a:r>
            <a:endParaRPr kumimoji="0" lang="en-US" altLang="zh-CN" b="0" i="0" u="none" strike="noStrike" kern="0" cap="none" spc="0" normalizeH="0" baseline="0" noProof="0" dirty="0" smtClean="0">
              <a:ln>
                <a:noFill/>
              </a:ln>
              <a:solidFill>
                <a:prstClr val="black"/>
              </a:solidFill>
              <a:effectLst/>
              <a:uLnTx/>
              <a:uFillTx/>
            </a:endParaRPr>
          </a:p>
        </p:txBody>
      </p:sp>
      <p:sp>
        <p:nvSpPr>
          <p:cNvPr id="30" name="Text Box 3"/>
          <p:cNvSpPr txBox="1">
            <a:spLocks noChangeArrowheads="1"/>
          </p:cNvSpPr>
          <p:nvPr/>
        </p:nvSpPr>
        <p:spPr bwMode="auto">
          <a:xfrm>
            <a:off x="2170676" y="3359491"/>
            <a:ext cx="1479550" cy="393700"/>
          </a:xfrm>
          <a:prstGeom prst="rect">
            <a:avLst/>
          </a:prstGeom>
          <a:solidFill>
            <a:srgbClr val="FFFFFF"/>
          </a:solidFill>
          <a:ln w="9525">
            <a:noFill/>
            <a:miter lim="800000"/>
            <a:headEnd/>
            <a:tailEnd/>
          </a:ln>
        </p:spPr>
        <p:txBody>
          <a:bodyPr lIns="0" tIns="0" rIns="0" bIns="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smtClean="0">
                <a:ln>
                  <a:noFill/>
                </a:ln>
                <a:solidFill>
                  <a:prstClr val="black"/>
                </a:solidFill>
                <a:effectLst/>
                <a:uLnTx/>
                <a:uFillTx/>
                <a:cs typeface="Times New Roman" pitchFamily="18" charset="0"/>
              </a:rPr>
              <a:t>contains</a:t>
            </a:r>
            <a:endParaRPr kumimoji="0" lang="en-US" altLang="zh-CN" sz="2000" b="1" i="0" u="none" strike="noStrike" kern="0" cap="none" spc="0" normalizeH="0" baseline="0" noProof="0" smtClean="0">
              <a:ln>
                <a:noFill/>
              </a:ln>
              <a:solidFill>
                <a:prstClr val="black"/>
              </a:solidFill>
              <a:effectLst/>
              <a:uLnTx/>
              <a:uFillTx/>
            </a:endParaRPr>
          </a:p>
        </p:txBody>
      </p:sp>
      <p:sp>
        <p:nvSpPr>
          <p:cNvPr id="31" name="Rectangle 10"/>
          <p:cNvSpPr>
            <a:spLocks noChangeArrowheads="1"/>
          </p:cNvSpPr>
          <p:nvPr/>
        </p:nvSpPr>
        <p:spPr bwMode="auto">
          <a:xfrm>
            <a:off x="553014" y="2285036"/>
            <a:ext cx="2879725" cy="363176"/>
          </a:xfrm>
          <a:prstGeom prst="rect">
            <a:avLst/>
          </a:prstGeom>
          <a:solidFill>
            <a:srgbClr val="FFFFFF"/>
          </a:solidFill>
          <a:ln w="12700">
            <a:solidFill>
              <a:srgbClr val="000000"/>
            </a:solidFill>
            <a:miter lim="800000"/>
            <a:headEnd type="none" w="sm" len="sm"/>
            <a:tailEnd type="none" w="sm" len="sm"/>
          </a:ln>
        </p:spPr>
        <p:txBody>
          <a:bodyPr lIns="54864" tIns="27432" rIns="54864" bIns="27432"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smtClean="0">
                <a:ln>
                  <a:noFill/>
                </a:ln>
                <a:solidFill>
                  <a:srgbClr val="0000CC"/>
                </a:solidFill>
                <a:effectLst/>
                <a:uLnTx/>
                <a:uFillTx/>
              </a:rPr>
              <a:t>+getTotalPrice()</a:t>
            </a:r>
            <a:endParaRPr kumimoji="0" lang="en-US" altLang="zh-CN" sz="3200" b="1" i="0" u="none" strike="noStrike" kern="0" cap="none" spc="0" normalizeH="0" baseline="0" noProof="0" smtClean="0">
              <a:ln>
                <a:noFill/>
              </a:ln>
              <a:solidFill>
                <a:srgbClr val="0000CC"/>
              </a:solidFill>
              <a:effectLst/>
              <a:uLnTx/>
              <a:uFillTx/>
            </a:endParaRPr>
          </a:p>
        </p:txBody>
      </p:sp>
      <p:sp>
        <p:nvSpPr>
          <p:cNvPr id="32" name="Rectangle 12"/>
          <p:cNvSpPr>
            <a:spLocks noChangeArrowheads="1"/>
          </p:cNvSpPr>
          <p:nvPr/>
        </p:nvSpPr>
        <p:spPr bwMode="auto">
          <a:xfrm>
            <a:off x="5383776" y="2597843"/>
            <a:ext cx="2733111" cy="845770"/>
          </a:xfrm>
          <a:prstGeom prst="rect">
            <a:avLst/>
          </a:prstGeom>
          <a:solidFill>
            <a:srgbClr val="FFFFFF"/>
          </a:solidFill>
          <a:ln w="12700">
            <a:solidFill>
              <a:srgbClr val="000000"/>
            </a:solidFill>
            <a:miter lim="800000"/>
            <a:headEnd type="none" w="sm" len="sm"/>
            <a:tailEnd type="none" w="sm" len="sm"/>
          </a:ln>
        </p:spPr>
        <p:txBody>
          <a:bodyPr wrap="square" lIns="0" tIns="30175" rIns="0" bIns="30175" anchor="ctr">
            <a:spAutoFit/>
          </a:bodyPr>
          <a:lstStyle/>
          <a:p>
            <a:pPr marL="0" marR="0" lvl="0" indent="0" defTabSz="914400" eaLnBrk="1" fontAlgn="base" latinLnBrk="0" hangingPunct="1">
              <a:lnSpc>
                <a:spcPct val="85000"/>
              </a:lnSpc>
              <a:spcBef>
                <a:spcPct val="0"/>
              </a:spcBef>
              <a:spcAft>
                <a:spcPct val="0"/>
              </a:spcAft>
              <a:buClrTx/>
              <a:buSzTx/>
              <a:buFontTx/>
              <a:buNone/>
              <a:tabLst/>
              <a:defRPr/>
            </a:pPr>
            <a:r>
              <a:rPr kumimoji="0" lang="en-US" altLang="zh-CN" sz="2000" b="0" i="0" u="none" strike="noStrike" kern="0" cap="none" spc="0" normalizeH="0" baseline="0" noProof="0" dirty="0" smtClean="0">
                <a:ln>
                  <a:noFill/>
                </a:ln>
                <a:solidFill>
                  <a:srgbClr val="000000"/>
                </a:solidFill>
                <a:effectLst/>
                <a:uLnTx/>
                <a:uFillTx/>
              </a:rPr>
              <a:t>+</a:t>
            </a:r>
            <a:r>
              <a:rPr kumimoji="0" lang="en-US" altLang="zh-CN" sz="2000" b="0" i="0" u="none" strike="noStrike" kern="0" cap="none" spc="0" normalizeH="0" baseline="0" noProof="0" dirty="0" err="1" smtClean="0">
                <a:ln>
                  <a:noFill/>
                </a:ln>
                <a:solidFill>
                  <a:srgbClr val="000000"/>
                </a:solidFill>
                <a:effectLst/>
                <a:uLnTx/>
                <a:uFillTx/>
              </a:rPr>
              <a:t>getName</a:t>
            </a:r>
            <a:r>
              <a:rPr kumimoji="0" lang="en-US" altLang="zh-CN" sz="2000" b="0" i="0" u="none" strike="noStrike" kern="0" cap="none" spc="0" normalizeH="0" baseline="0" noProof="0" dirty="0" smtClean="0">
                <a:ln>
                  <a:noFill/>
                </a:ln>
                <a:solidFill>
                  <a:srgbClr val="000000"/>
                </a:solidFill>
                <a:effectLst/>
                <a:uLnTx/>
                <a:uFillTx/>
              </a:rPr>
              <a:t>(): String</a:t>
            </a:r>
            <a:endParaRPr kumimoji="0" lang="en-US" altLang="zh-CN" sz="2000" b="0" i="0" u="none" strike="noStrike" kern="0" cap="none" spc="0" normalizeH="0" baseline="0" noProof="0" dirty="0" smtClean="0">
              <a:ln>
                <a:noFill/>
              </a:ln>
              <a:solidFill>
                <a:prstClr val="black"/>
              </a:solidFill>
              <a:effectLst/>
              <a:uLnTx/>
              <a:uFillTx/>
            </a:endParaRPr>
          </a:p>
          <a:p>
            <a:pPr marL="0" marR="0" lvl="0" indent="0" defTabSz="914400" eaLnBrk="0" fontAlgn="base" latinLnBrk="0" hangingPunct="0">
              <a:lnSpc>
                <a:spcPct val="85000"/>
              </a:lnSpc>
              <a:spcBef>
                <a:spcPct val="0"/>
              </a:spcBef>
              <a:spcAft>
                <a:spcPct val="0"/>
              </a:spcAft>
              <a:buClrTx/>
              <a:buSzTx/>
              <a:buFontTx/>
              <a:buNone/>
              <a:tabLst/>
              <a:defRPr/>
            </a:pPr>
            <a:r>
              <a:rPr kumimoji="0" lang="en-US" altLang="zh-CN" sz="2000" b="1" i="0" u="none" strike="noStrike" kern="0" cap="none" spc="0" normalizeH="0" baseline="0" noProof="0" smtClean="0">
                <a:ln>
                  <a:noFill/>
                </a:ln>
                <a:solidFill>
                  <a:srgbClr val="0000CC"/>
                </a:solidFill>
                <a:effectLst/>
                <a:uLnTx/>
                <a:uFillTx/>
              </a:rPr>
              <a:t>+getPrice</a:t>
            </a:r>
            <a:r>
              <a:rPr kumimoji="0" lang="en-US" altLang="zh-CN" sz="2000" b="1" i="0" u="none" strike="noStrike" kern="0" cap="none" spc="0" normalizeH="0" baseline="0" noProof="0" dirty="0" smtClean="0">
                <a:ln>
                  <a:noFill/>
                </a:ln>
                <a:solidFill>
                  <a:srgbClr val="0000CC"/>
                </a:solidFill>
                <a:effectLst/>
                <a:uLnTx/>
                <a:uFillTx/>
              </a:rPr>
              <a:t>()</a:t>
            </a:r>
          </a:p>
          <a:p>
            <a:pPr marL="0" marR="0" lvl="0" indent="0" defTabSz="914400" eaLnBrk="0" fontAlgn="base" latinLnBrk="0" hangingPunct="0">
              <a:lnSpc>
                <a:spcPct val="85000"/>
              </a:lnSpc>
              <a:spcBef>
                <a:spcPct val="0"/>
              </a:spcBef>
              <a:spcAft>
                <a:spcPct val="0"/>
              </a:spcAft>
              <a:buClrTx/>
              <a:buSzTx/>
              <a:buFontTx/>
              <a:buNone/>
              <a:tabLst/>
              <a:defRPr/>
            </a:pPr>
            <a:r>
              <a:rPr kumimoji="0" lang="en-US" altLang="zh-CN" sz="2000" b="0" i="0" u="none" strike="noStrike" kern="0" cap="none" spc="0" normalizeH="0" baseline="0" noProof="0" dirty="0" smtClean="0">
                <a:ln>
                  <a:noFill/>
                </a:ln>
                <a:solidFill>
                  <a:srgbClr val="000000"/>
                </a:solidFill>
                <a:effectLst/>
                <a:uLnTx/>
                <a:uFillTx/>
              </a:rPr>
              <a:t>+</a:t>
            </a:r>
            <a:r>
              <a:rPr kumimoji="0" lang="en-US" altLang="zh-CN" sz="2000" b="0" i="0" u="none" strike="noStrike" kern="0" cap="none" spc="0" normalizeH="0" baseline="0" noProof="0" dirty="0" err="1" smtClean="0">
                <a:ln>
                  <a:noFill/>
                </a:ln>
                <a:solidFill>
                  <a:srgbClr val="000000"/>
                </a:solidFill>
                <a:effectLst/>
                <a:uLnTx/>
                <a:uFillTx/>
              </a:rPr>
              <a:t>getItemID</a:t>
            </a:r>
            <a:r>
              <a:rPr kumimoji="0" lang="en-US" altLang="zh-CN" sz="2000" b="0" i="0" u="none" strike="noStrike" kern="0" cap="none" spc="0" normalizeH="0" baseline="0" noProof="0" dirty="0" smtClean="0">
                <a:ln>
                  <a:noFill/>
                </a:ln>
                <a:solidFill>
                  <a:srgbClr val="000000"/>
                </a:solidFill>
                <a:effectLst/>
                <a:uLnTx/>
                <a:uFillTx/>
              </a:rPr>
              <a:t>(): String</a:t>
            </a:r>
            <a:endParaRPr kumimoji="0" lang="en-US" altLang="zh-CN" sz="3200" b="0" i="0" u="none" strike="noStrike" kern="0" cap="none" spc="0" normalizeH="0" baseline="0" noProof="0" dirty="0" smtClean="0">
              <a:ln>
                <a:noFill/>
              </a:ln>
              <a:solidFill>
                <a:prstClr val="black"/>
              </a:solidFill>
              <a:effectLst/>
              <a:uLnTx/>
              <a:uFillTx/>
            </a:endParaRPr>
          </a:p>
        </p:txBody>
      </p:sp>
      <p:sp>
        <p:nvSpPr>
          <p:cNvPr id="33" name="Rectangle 15"/>
          <p:cNvSpPr>
            <a:spLocks noChangeArrowheads="1"/>
          </p:cNvSpPr>
          <p:nvPr/>
        </p:nvSpPr>
        <p:spPr bwMode="auto">
          <a:xfrm>
            <a:off x="497451" y="4106508"/>
            <a:ext cx="3482975" cy="307777"/>
          </a:xfrm>
          <a:prstGeom prst="rect">
            <a:avLst/>
          </a:prstGeom>
          <a:solidFill>
            <a:srgbClr val="FFFFFF"/>
          </a:solidFill>
          <a:ln w="12700">
            <a:solidFill>
              <a:srgbClr val="000000"/>
            </a:solidFill>
            <a:miter lim="800000"/>
            <a:headEnd type="none" w="sm" len="sm"/>
            <a:tailEnd type="none" w="sm" len="sm"/>
          </a:ln>
        </p:spPr>
        <p:txBody>
          <a:bodyPr lIns="0" tIns="0" rIns="0" bIns="0" anchor="ct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smtClean="0">
                <a:ln>
                  <a:noFill/>
                </a:ln>
                <a:solidFill>
                  <a:prstClr val="black"/>
                </a:solidFill>
                <a:effectLst/>
                <a:uLnTx/>
                <a:uFillTx/>
              </a:rPr>
              <a:t>OrderEntry</a:t>
            </a:r>
            <a:endParaRPr kumimoji="0" lang="en-US" altLang="zh-CN" sz="2000" b="0" i="0" u="none" strike="noStrike" kern="0" cap="none" spc="0" normalizeH="0" baseline="0" noProof="0" smtClean="0">
              <a:ln>
                <a:noFill/>
              </a:ln>
              <a:solidFill>
                <a:prstClr val="black"/>
              </a:solidFill>
              <a:effectLst/>
              <a:uLnTx/>
              <a:uFillTx/>
            </a:endParaRPr>
          </a:p>
        </p:txBody>
      </p:sp>
      <p:sp>
        <p:nvSpPr>
          <p:cNvPr id="34" name="Rectangle 14"/>
          <p:cNvSpPr>
            <a:spLocks noChangeArrowheads="1"/>
          </p:cNvSpPr>
          <p:nvPr/>
        </p:nvSpPr>
        <p:spPr bwMode="auto">
          <a:xfrm>
            <a:off x="497451" y="4424253"/>
            <a:ext cx="3482975" cy="632275"/>
          </a:xfrm>
          <a:prstGeom prst="rect">
            <a:avLst/>
          </a:prstGeom>
          <a:solidFill>
            <a:srgbClr val="FFFFFF"/>
          </a:solidFill>
          <a:ln w="12700">
            <a:solidFill>
              <a:srgbClr val="000000"/>
            </a:solidFill>
            <a:miter lim="800000"/>
            <a:headEnd type="none" w="sm" len="sm"/>
            <a:tailEnd type="none" w="sm" len="sm"/>
          </a:ln>
        </p:spPr>
        <p:txBody>
          <a:bodyPr lIns="0" tIns="54000" rIns="0" bIns="54000" anchor="ctr">
            <a:spAutoFit/>
          </a:bodyPr>
          <a:lstStyle/>
          <a:p>
            <a:pPr marL="0" marR="0" lvl="0" indent="0" defTabSz="914400" eaLnBrk="1" fontAlgn="base" latinLnBrk="0" hangingPunct="1">
              <a:lnSpc>
                <a:spcPct val="85000"/>
              </a:lnSpc>
              <a:spcBef>
                <a:spcPct val="0"/>
              </a:spcBef>
              <a:spcAft>
                <a:spcPct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rPr>
              <a:t>-goods: Product</a:t>
            </a:r>
            <a:endParaRPr kumimoji="0" lang="en-US" altLang="zh-CN" sz="2000" b="0" i="0" u="none" strike="noStrike" kern="0" cap="none" spc="0" normalizeH="0" baseline="0" noProof="0" smtClean="0">
              <a:ln>
                <a:noFill/>
              </a:ln>
              <a:solidFill>
                <a:prstClr val="black"/>
              </a:solidFill>
              <a:effectLst/>
              <a:uLnTx/>
              <a:uFillTx/>
            </a:endParaRPr>
          </a:p>
          <a:p>
            <a:pPr marL="0" marR="0" lvl="0" indent="0" defTabSz="914400" eaLnBrk="0" fontAlgn="base" latinLnBrk="0" hangingPunct="0">
              <a:lnSpc>
                <a:spcPct val="85000"/>
              </a:lnSpc>
              <a:spcBef>
                <a:spcPct val="0"/>
              </a:spcBef>
              <a:spcAft>
                <a:spcPct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rPr>
              <a:t>-quantity: int</a:t>
            </a:r>
            <a:endParaRPr kumimoji="0" lang="en-US" altLang="zh-CN" sz="2000" b="0" i="0" u="none" strike="noStrike" kern="0" cap="none" spc="0" normalizeH="0" baseline="0" noProof="0" smtClean="0">
              <a:ln>
                <a:noFill/>
              </a:ln>
              <a:solidFill>
                <a:prstClr val="black"/>
              </a:solidFill>
              <a:effectLst/>
              <a:uLnTx/>
              <a:uFillTx/>
            </a:endParaRPr>
          </a:p>
        </p:txBody>
      </p:sp>
      <p:sp>
        <p:nvSpPr>
          <p:cNvPr id="35" name="Rectangle 14"/>
          <p:cNvSpPr>
            <a:spLocks noChangeArrowheads="1"/>
          </p:cNvSpPr>
          <p:nvPr/>
        </p:nvSpPr>
        <p:spPr bwMode="auto">
          <a:xfrm>
            <a:off x="497668" y="5056528"/>
            <a:ext cx="3482975" cy="416831"/>
          </a:xfrm>
          <a:prstGeom prst="rect">
            <a:avLst/>
          </a:prstGeom>
          <a:solidFill>
            <a:srgbClr val="FFFFFF"/>
          </a:solidFill>
          <a:ln w="12700">
            <a:solidFill>
              <a:srgbClr val="000000"/>
            </a:solidFill>
            <a:miter lim="800000"/>
            <a:headEnd type="none" w="sm" len="sm"/>
            <a:tailEnd type="none" w="sm" len="sm"/>
          </a:ln>
        </p:spPr>
        <p:txBody>
          <a:bodyPr lIns="0" tIns="54000" rIns="0" bIns="54000"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smtClean="0">
                <a:ln>
                  <a:noFill/>
                </a:ln>
                <a:solidFill>
                  <a:srgbClr val="0000CC"/>
                </a:solidFill>
                <a:effectLst/>
                <a:uLnTx/>
                <a:uFillTx/>
              </a:rPr>
              <a:t>+getSubTotalPrice()</a:t>
            </a:r>
          </a:p>
        </p:txBody>
      </p:sp>
      <p:sp>
        <p:nvSpPr>
          <p:cNvPr id="36" name="Line 9"/>
          <p:cNvSpPr>
            <a:spLocks noChangeShapeType="1"/>
          </p:cNvSpPr>
          <p:nvPr/>
        </p:nvSpPr>
        <p:spPr bwMode="auto">
          <a:xfrm>
            <a:off x="6559766" y="3443613"/>
            <a:ext cx="0" cy="1274893"/>
          </a:xfrm>
          <a:prstGeom prst="line">
            <a:avLst/>
          </a:prstGeom>
          <a:noFill/>
          <a:ln w="25400">
            <a:solidFill>
              <a:srgbClr val="0000C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smtClean="0">
              <a:ln>
                <a:noFill/>
              </a:ln>
              <a:solidFill>
                <a:prstClr val="black"/>
              </a:solidFill>
              <a:effectLst/>
              <a:uLnTx/>
              <a:uFillTx/>
            </a:endParaRPr>
          </a:p>
        </p:txBody>
      </p:sp>
      <p:sp>
        <p:nvSpPr>
          <p:cNvPr id="37" name="TextBox 1"/>
          <p:cNvSpPr txBox="1"/>
          <p:nvPr/>
        </p:nvSpPr>
        <p:spPr>
          <a:xfrm>
            <a:off x="4081531" y="6419595"/>
            <a:ext cx="5258296" cy="369332"/>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b="1" i="0" u="none" strike="noStrike" kern="0" cap="none" spc="0" normalizeH="0" baseline="0" noProof="0" dirty="0" smtClean="0">
                <a:ln>
                  <a:noFill/>
                </a:ln>
                <a:solidFill>
                  <a:prstClr val="black"/>
                </a:solidFill>
                <a:effectLst/>
                <a:uLnTx/>
                <a:uFillTx/>
              </a:rPr>
              <a:t>TV</a:t>
            </a:r>
            <a:r>
              <a:rPr kumimoji="0" lang="zh-CN" altLang="en-US" b="1" i="0" u="none" strike="noStrike" kern="0" cap="none" spc="0" normalizeH="0" baseline="0" noProof="0" dirty="0" smtClean="0">
                <a:ln>
                  <a:noFill/>
                </a:ln>
                <a:solidFill>
                  <a:prstClr val="black"/>
                </a:solidFill>
                <a:effectLst/>
                <a:uLnTx/>
                <a:uFillTx/>
              </a:rPr>
              <a:t>，</a:t>
            </a:r>
            <a:r>
              <a:rPr kumimoji="0" lang="en-US" altLang="zh-CN" b="1" i="0" u="none" strike="noStrike" kern="0" cap="none" spc="0" normalizeH="0" baseline="0" noProof="0" dirty="0" smtClean="0">
                <a:ln>
                  <a:noFill/>
                </a:ln>
                <a:solidFill>
                  <a:prstClr val="black"/>
                </a:solidFill>
                <a:effectLst/>
                <a:uLnTx/>
                <a:uFillTx/>
              </a:rPr>
              <a:t>Haixin1600, 6800, 100, 680000</a:t>
            </a:r>
            <a:endParaRPr kumimoji="0" lang="zh-CN" altLang="en-US" b="1" i="0" u="none" strike="noStrike" kern="0" cap="none" spc="0" normalizeH="0" baseline="0" noProof="0" dirty="0" smtClean="0">
              <a:ln>
                <a:noFill/>
              </a:ln>
              <a:solidFill>
                <a:prstClr val="black"/>
              </a:solidFill>
              <a:effectLst/>
              <a:uLnTx/>
              <a:uFillTx/>
            </a:endParaRPr>
          </a:p>
        </p:txBody>
      </p:sp>
      <p:sp>
        <p:nvSpPr>
          <p:cNvPr id="38" name="文本框 2"/>
          <p:cNvSpPr txBox="1">
            <a:spLocks noChangeArrowheads="1"/>
          </p:cNvSpPr>
          <p:nvPr/>
        </p:nvSpPr>
        <p:spPr bwMode="auto">
          <a:xfrm>
            <a:off x="4125912" y="4256273"/>
            <a:ext cx="865187" cy="363537"/>
          </a:xfrm>
          <a:prstGeom prst="rect">
            <a:avLst/>
          </a:prstGeom>
          <a:solidFill>
            <a:srgbClr val="FFFFFF"/>
          </a:solidFill>
          <a:ln w="9525">
            <a:noFill/>
            <a:miter lim="800000"/>
            <a:headEnd/>
            <a:tailEnd/>
          </a:ln>
        </p:spPr>
        <p:txBody>
          <a:bodyPr lIns="0" tIns="0" rIns="0" bIns="0"/>
          <a:lstStyle/>
          <a:p>
            <a:pPr fontAlgn="base">
              <a:spcBef>
                <a:spcPct val="0"/>
              </a:spcBef>
              <a:spcAft>
                <a:spcPct val="0"/>
              </a:spcAft>
            </a:pPr>
            <a:r>
              <a:rPr lang="en-US" altLang="zh-CN" dirty="0" smtClean="0">
                <a:solidFill>
                  <a:prstClr val="black"/>
                </a:solidFill>
                <a:ea typeface="黑体" pitchFamily="2" charset="-122"/>
                <a:cs typeface="Arial" charset="0"/>
              </a:rPr>
              <a:t>0..1</a:t>
            </a:r>
            <a:endParaRPr lang="en-US" altLang="zh-CN" dirty="0">
              <a:solidFill>
                <a:prstClr val="black"/>
              </a:solidFill>
              <a:ea typeface="黑体" pitchFamily="2" charset="-122"/>
              <a:cs typeface="Arial" charset="0"/>
            </a:endParaRPr>
          </a:p>
        </p:txBody>
      </p:sp>
      <p:sp>
        <p:nvSpPr>
          <p:cNvPr id="39" name="Rectangle 20"/>
          <p:cNvSpPr>
            <a:spLocks noChangeArrowheads="1"/>
          </p:cNvSpPr>
          <p:nvPr/>
        </p:nvSpPr>
        <p:spPr bwMode="auto">
          <a:xfrm>
            <a:off x="3419016" y="1329536"/>
            <a:ext cx="1799877" cy="1323439"/>
          </a:xfrm>
          <a:prstGeom prst="rect">
            <a:avLst/>
          </a:prstGeom>
          <a:noFill/>
          <a:ln w="9525">
            <a:noFill/>
            <a:miter lim="800000"/>
            <a:headEnd/>
            <a:tailEnd/>
          </a:ln>
        </p:spPr>
        <p:txBody>
          <a:bodyPr wrap="square" anchor="ctr">
            <a:spAutoFit/>
          </a:bodyPr>
          <a:lstStyle/>
          <a:p>
            <a:r>
              <a:rPr lang="zh-CN" altLang="en-US" sz="2000" dirty="0">
                <a:solidFill>
                  <a:schemeClr val="tx2"/>
                </a:solidFill>
                <a:latin typeface="华文细黑" panose="02010600040101010101" pitchFamily="2" charset="-122"/>
                <a:ea typeface="华文细黑" panose="02010600040101010101" pitchFamily="2" charset="-122"/>
                <a:cs typeface="Arial" charset="0"/>
              </a:rPr>
              <a:t>出库单：包含许多</a:t>
            </a:r>
            <a:r>
              <a:rPr lang="zh-CN" altLang="en-US" sz="2000">
                <a:solidFill>
                  <a:schemeClr val="tx2"/>
                </a:solidFill>
                <a:latin typeface="华文细黑" panose="02010600040101010101" pitchFamily="2" charset="-122"/>
                <a:ea typeface="华文细黑" panose="02010600040101010101" pitchFamily="2" charset="-122"/>
                <a:cs typeface="Arial" charset="0"/>
              </a:rPr>
              <a:t>行</a:t>
            </a:r>
            <a:r>
              <a:rPr lang="zh-CN" altLang="en-US" sz="2000" smtClean="0">
                <a:solidFill>
                  <a:schemeClr val="tx2"/>
                </a:solidFill>
                <a:latin typeface="华文细黑" panose="02010600040101010101" pitchFamily="2" charset="-122"/>
                <a:ea typeface="华文细黑" panose="02010600040101010101" pitchFamily="2" charset="-122"/>
                <a:cs typeface="Arial" charset="0"/>
              </a:rPr>
              <a:t>，每</a:t>
            </a:r>
            <a:r>
              <a:rPr lang="zh-CN" altLang="en-US" sz="2000" dirty="0">
                <a:solidFill>
                  <a:schemeClr val="tx2"/>
                </a:solidFill>
                <a:latin typeface="华文细黑" panose="02010600040101010101" pitchFamily="2" charset="-122"/>
                <a:ea typeface="华文细黑" panose="02010600040101010101" pitchFamily="2" charset="-122"/>
                <a:cs typeface="Arial" charset="0"/>
              </a:rPr>
              <a:t>行代表一件商品的出库</a:t>
            </a:r>
          </a:p>
        </p:txBody>
      </p:sp>
      <p:sp>
        <p:nvSpPr>
          <p:cNvPr id="40" name="Rectangle 17"/>
          <p:cNvSpPr>
            <a:spLocks noChangeArrowheads="1"/>
          </p:cNvSpPr>
          <p:nvPr/>
        </p:nvSpPr>
        <p:spPr bwMode="auto">
          <a:xfrm>
            <a:off x="424708" y="5429127"/>
            <a:ext cx="1980029" cy="400110"/>
          </a:xfrm>
          <a:prstGeom prst="rect">
            <a:avLst/>
          </a:prstGeom>
          <a:noFill/>
          <a:ln w="9525">
            <a:noFill/>
            <a:miter lim="800000"/>
            <a:headEnd/>
            <a:tailEnd/>
          </a:ln>
        </p:spPr>
        <p:txBody>
          <a:bodyPr wrap="none" anchor="ctr">
            <a:spAutoFit/>
          </a:bodyPr>
          <a:lstStyle/>
          <a:p>
            <a:r>
              <a:rPr lang="zh-CN" altLang="en-US" sz="2000" dirty="0">
                <a:solidFill>
                  <a:schemeClr val="tx2"/>
                </a:solidFill>
                <a:latin typeface="华文细黑" panose="02010600040101010101" pitchFamily="2" charset="-122"/>
                <a:ea typeface="华文细黑" panose="02010600040101010101" pitchFamily="2" charset="-122"/>
                <a:cs typeface="Arial" charset="0"/>
              </a:rPr>
              <a:t>出库单上的一行</a:t>
            </a:r>
          </a:p>
        </p:txBody>
      </p:sp>
      <p:sp>
        <p:nvSpPr>
          <p:cNvPr id="42" name="Rectangle 19"/>
          <p:cNvSpPr>
            <a:spLocks noChangeArrowheads="1"/>
          </p:cNvSpPr>
          <p:nvPr/>
        </p:nvSpPr>
        <p:spPr bwMode="auto">
          <a:xfrm>
            <a:off x="6710679" y="3532497"/>
            <a:ext cx="1210588" cy="400110"/>
          </a:xfrm>
          <a:prstGeom prst="rect">
            <a:avLst/>
          </a:prstGeom>
          <a:noFill/>
          <a:ln w="9525">
            <a:noFill/>
            <a:miter lim="800000"/>
            <a:headEnd/>
            <a:tailEnd/>
          </a:ln>
        </p:spPr>
        <p:txBody>
          <a:bodyPr wrap="none" anchor="ctr">
            <a:spAutoFit/>
          </a:bodyPr>
          <a:lstStyle/>
          <a:p>
            <a:r>
              <a:rPr lang="zh-CN" altLang="en-US" sz="2000" dirty="0">
                <a:solidFill>
                  <a:schemeClr val="tx2"/>
                </a:solidFill>
                <a:latin typeface="华文细黑" panose="02010600040101010101" pitchFamily="2" charset="-122"/>
                <a:ea typeface="华文细黑" panose="02010600040101010101" pitchFamily="2" charset="-122"/>
                <a:cs typeface="Arial" charset="0"/>
              </a:rPr>
              <a:t>一件商品</a:t>
            </a:r>
          </a:p>
        </p:txBody>
      </p:sp>
      <p:sp>
        <p:nvSpPr>
          <p:cNvPr id="43" name="矩形 42"/>
          <p:cNvSpPr/>
          <p:nvPr/>
        </p:nvSpPr>
        <p:spPr>
          <a:xfrm>
            <a:off x="4125912" y="4827028"/>
            <a:ext cx="4134874" cy="707886"/>
          </a:xfrm>
          <a:prstGeom prst="rect">
            <a:avLst/>
          </a:prstGeom>
        </p:spPr>
        <p:txBody>
          <a:bodyPr wrap="square">
            <a:spAutoFit/>
          </a:bodyPr>
          <a:lstStyle/>
          <a:p>
            <a:r>
              <a:rPr lang="zh-CN" altLang="en-US" sz="2000" b="1">
                <a:solidFill>
                  <a:srgbClr val="0000FF"/>
                </a:solidFill>
                <a:latin typeface="微软雅黑" panose="020B0503020204020204" pitchFamily="34" charset="-122"/>
                <a:ea typeface="微软雅黑" panose="020B0503020204020204" pitchFamily="34" charset="-122"/>
              </a:rPr>
              <a:t>将职责分配给具有完成该职责所需信息的那个类</a:t>
            </a:r>
          </a:p>
        </p:txBody>
      </p:sp>
      <p:sp>
        <p:nvSpPr>
          <p:cNvPr id="44" name="Rectangle 19"/>
          <p:cNvSpPr>
            <a:spLocks noChangeArrowheads="1"/>
          </p:cNvSpPr>
          <p:nvPr/>
        </p:nvSpPr>
        <p:spPr bwMode="auto">
          <a:xfrm>
            <a:off x="6739881" y="3866629"/>
            <a:ext cx="2130937" cy="923330"/>
          </a:xfrm>
          <a:prstGeom prst="rect">
            <a:avLst/>
          </a:prstGeom>
          <a:noFill/>
          <a:ln w="9525">
            <a:noFill/>
            <a:miter lim="800000"/>
            <a:headEnd/>
            <a:tailEnd/>
          </a:ln>
        </p:spPr>
        <p:txBody>
          <a:bodyPr wrap="square" anchor="ctr">
            <a:spAutoFit/>
          </a:bodyPr>
          <a:lstStyle/>
          <a:p>
            <a:r>
              <a:rPr lang="en-US" altLang="zh-CN" smtClean="0">
                <a:solidFill>
                  <a:srgbClr val="0000FF"/>
                </a:solidFill>
                <a:latin typeface="华文细黑" panose="02010600040101010101" pitchFamily="2" charset="-122"/>
                <a:ea typeface="华文细黑" panose="02010600040101010101" pitchFamily="2" charset="-122"/>
                <a:cs typeface="Arial" charset="0"/>
              </a:rPr>
              <a:t>product</a:t>
            </a:r>
            <a:r>
              <a:rPr lang="zh-CN" altLang="en-US" smtClean="0">
                <a:solidFill>
                  <a:srgbClr val="0000FF"/>
                </a:solidFill>
                <a:latin typeface="华文细黑" panose="02010600040101010101" pitchFamily="2" charset="-122"/>
                <a:ea typeface="华文细黑" panose="02010600040101010101" pitchFamily="2" charset="-122"/>
                <a:cs typeface="Arial" charset="0"/>
              </a:rPr>
              <a:t>类中具有</a:t>
            </a:r>
            <a:r>
              <a:rPr lang="en-US" altLang="zh-CN" smtClean="0">
                <a:solidFill>
                  <a:srgbClr val="0000FF"/>
                </a:solidFill>
                <a:latin typeface="华文细黑" panose="02010600040101010101" pitchFamily="2" charset="-122"/>
                <a:ea typeface="华文细黑" panose="02010600040101010101" pitchFamily="2" charset="-122"/>
                <a:cs typeface="Arial" charset="0"/>
              </a:rPr>
              <a:t>price</a:t>
            </a:r>
            <a:r>
              <a:rPr lang="zh-CN" altLang="en-US" smtClean="0">
                <a:solidFill>
                  <a:srgbClr val="0000FF"/>
                </a:solidFill>
                <a:latin typeface="华文细黑" panose="02010600040101010101" pitchFamily="2" charset="-122"/>
                <a:ea typeface="华文细黑" panose="02010600040101010101" pitchFamily="2" charset="-122"/>
                <a:cs typeface="Arial" charset="0"/>
              </a:rPr>
              <a:t>，能够完成获取单价的职责</a:t>
            </a:r>
            <a:endParaRPr lang="zh-CN" altLang="en-US" dirty="0">
              <a:solidFill>
                <a:srgbClr val="0000FF"/>
              </a:solidFill>
              <a:latin typeface="华文细黑" panose="02010600040101010101" pitchFamily="2" charset="-122"/>
              <a:ea typeface="华文细黑" panose="02010600040101010101" pitchFamily="2" charset="-122"/>
              <a:cs typeface="Arial" charset="0"/>
            </a:endParaRPr>
          </a:p>
        </p:txBody>
      </p:sp>
      <p:sp>
        <p:nvSpPr>
          <p:cNvPr id="45" name="Rectangle 19"/>
          <p:cNvSpPr>
            <a:spLocks noChangeArrowheads="1"/>
          </p:cNvSpPr>
          <p:nvPr/>
        </p:nvSpPr>
        <p:spPr bwMode="auto">
          <a:xfrm>
            <a:off x="424708" y="5832917"/>
            <a:ext cx="4099667" cy="369332"/>
          </a:xfrm>
          <a:prstGeom prst="rect">
            <a:avLst/>
          </a:prstGeom>
          <a:noFill/>
          <a:ln w="9525">
            <a:noFill/>
            <a:miter lim="800000"/>
            <a:headEnd/>
            <a:tailEnd/>
          </a:ln>
        </p:spPr>
        <p:txBody>
          <a:bodyPr wrap="square" anchor="ctr">
            <a:spAutoFit/>
          </a:bodyPr>
          <a:lstStyle/>
          <a:p>
            <a:r>
              <a:rPr lang="zh-CN" altLang="en-US" smtClean="0">
                <a:solidFill>
                  <a:srgbClr val="0000FF"/>
                </a:solidFill>
                <a:latin typeface="华文细黑" panose="02010600040101010101" pitchFamily="2" charset="-122"/>
                <a:ea typeface="华文细黑" panose="02010600040101010101" pitchFamily="2" charset="-122"/>
                <a:cs typeface="Arial" charset="0"/>
              </a:rPr>
              <a:t>小计</a:t>
            </a:r>
            <a:r>
              <a:rPr lang="en-US" altLang="zh-CN" smtClean="0">
                <a:solidFill>
                  <a:srgbClr val="0000FF"/>
                </a:solidFill>
                <a:latin typeface="华文细黑" panose="02010600040101010101" pitchFamily="2" charset="-122"/>
                <a:ea typeface="华文细黑" panose="02010600040101010101" pitchFamily="2" charset="-122"/>
                <a:cs typeface="Arial" charset="0"/>
              </a:rPr>
              <a:t>= goods.getPrice* quantity</a:t>
            </a:r>
            <a:endParaRPr lang="zh-CN" altLang="en-US" dirty="0">
              <a:solidFill>
                <a:srgbClr val="0000FF"/>
              </a:solidFill>
              <a:latin typeface="华文细黑" panose="02010600040101010101" pitchFamily="2" charset="-122"/>
              <a:ea typeface="华文细黑" panose="02010600040101010101" pitchFamily="2" charset="-122"/>
              <a:cs typeface="Arial" charset="0"/>
            </a:endParaRPr>
          </a:p>
        </p:txBody>
      </p:sp>
    </p:spTree>
    <p:extLst>
      <p:ext uri="{BB962C8B-B14F-4D97-AF65-F5344CB8AC3E}">
        <p14:creationId xmlns:p14="http://schemas.microsoft.com/office/powerpoint/2010/main" val="3919367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randombar(horizontal)">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randombar(horizontal)">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randombar(horizontal)">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randombar(horizontal)">
                                      <p:cBhvr>
                                        <p:cTn id="2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3" grpId="0"/>
      <p:bldP spid="44" grpId="0"/>
      <p:bldP spid="4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a:t>
            </a:r>
            <a:r>
              <a:rPr lang="en-US" altLang="zh-CN" smtClean="0"/>
              <a:t>2</a:t>
            </a:r>
            <a:r>
              <a:rPr lang="zh-CN" altLang="en-US" smtClean="0"/>
              <a:t>）</a:t>
            </a:r>
            <a:r>
              <a:rPr lang="en-US" altLang="zh-CN" smtClean="0"/>
              <a:t>Creator</a:t>
            </a:r>
            <a:r>
              <a:rPr lang="zh-CN" altLang="en-US"/>
              <a:t>（创建者模式）</a:t>
            </a:r>
          </a:p>
        </p:txBody>
      </p:sp>
      <p:sp>
        <p:nvSpPr>
          <p:cNvPr id="3" name="内容占位符 2"/>
          <p:cNvSpPr>
            <a:spLocks noGrp="1"/>
          </p:cNvSpPr>
          <p:nvPr>
            <p:ph idx="1"/>
          </p:nvPr>
        </p:nvSpPr>
        <p:spPr/>
        <p:txBody>
          <a:bodyPr/>
          <a:lstStyle/>
          <a:p>
            <a:r>
              <a:rPr lang="zh-CN" altLang="en-US"/>
              <a:t>问题：谁有创建某个类的对象的责任</a:t>
            </a:r>
            <a:r>
              <a:rPr lang="zh-CN" altLang="en-US" smtClean="0"/>
              <a:t>？</a:t>
            </a:r>
            <a:endParaRPr lang="en-US" altLang="zh-CN" smtClean="0"/>
          </a:p>
          <a:p>
            <a:r>
              <a:rPr lang="zh-CN" altLang="en-US" smtClean="0"/>
              <a:t>创建者模式：</a:t>
            </a:r>
            <a:r>
              <a:rPr lang="zh-CN" altLang="en-US"/>
              <a:t>如果以下条件之一成立，则可以将创建类</a:t>
            </a:r>
            <a:r>
              <a:rPr lang="en-US" altLang="zh-CN"/>
              <a:t>A</a:t>
            </a:r>
            <a:r>
              <a:rPr lang="zh-CN" altLang="en-US"/>
              <a:t>实例的职责分配给类</a:t>
            </a:r>
            <a:r>
              <a:rPr lang="en-US" altLang="zh-CN"/>
              <a:t>B</a:t>
            </a:r>
            <a:r>
              <a:rPr lang="zh-CN" altLang="en-US"/>
              <a:t>。</a:t>
            </a:r>
          </a:p>
          <a:p>
            <a:pPr lvl="1"/>
            <a:r>
              <a:rPr lang="en-US" altLang="zh-CN"/>
              <a:t>B</a:t>
            </a:r>
            <a:r>
              <a:rPr lang="zh-CN" altLang="en-US"/>
              <a:t>对象</a:t>
            </a:r>
            <a:r>
              <a:rPr lang="zh-CN" altLang="en-US" smtClean="0"/>
              <a:t>聚合、或者包含了</a:t>
            </a:r>
            <a:r>
              <a:rPr lang="en-US" altLang="zh-CN" smtClean="0"/>
              <a:t>A</a:t>
            </a:r>
            <a:r>
              <a:rPr lang="zh-CN" altLang="en-US" smtClean="0"/>
              <a:t>对象；</a:t>
            </a:r>
            <a:endParaRPr lang="en-US" altLang="zh-CN" smtClean="0"/>
          </a:p>
          <a:p>
            <a:pPr lvl="1"/>
            <a:r>
              <a:rPr lang="en-US" altLang="zh-CN" smtClean="0"/>
              <a:t>B</a:t>
            </a:r>
            <a:r>
              <a:rPr lang="zh-CN" altLang="en-US"/>
              <a:t>对象将</a:t>
            </a:r>
            <a:r>
              <a:rPr lang="en-US" altLang="zh-CN"/>
              <a:t>A</a:t>
            </a:r>
            <a:r>
              <a:rPr lang="zh-CN" altLang="en-US"/>
              <a:t>对象存入</a:t>
            </a:r>
            <a:r>
              <a:rPr lang="zh-CN" altLang="en-US" smtClean="0"/>
              <a:t>内存；</a:t>
            </a:r>
            <a:endParaRPr lang="en-US" altLang="zh-CN" smtClean="0"/>
          </a:p>
          <a:p>
            <a:pPr lvl="1"/>
            <a:r>
              <a:rPr lang="en-US" altLang="zh-CN" smtClean="0"/>
              <a:t>B</a:t>
            </a:r>
            <a:r>
              <a:rPr lang="zh-CN" altLang="en-US"/>
              <a:t>对象紧密地调用</a:t>
            </a:r>
            <a:r>
              <a:rPr lang="en-US" altLang="zh-CN"/>
              <a:t>A</a:t>
            </a:r>
            <a:r>
              <a:rPr lang="zh-CN" altLang="en-US" smtClean="0"/>
              <a:t>对象；</a:t>
            </a:r>
            <a:endParaRPr lang="en-US" altLang="zh-CN" smtClean="0"/>
          </a:p>
          <a:p>
            <a:pPr lvl="1"/>
            <a:r>
              <a:rPr lang="en-US" altLang="zh-CN"/>
              <a:t>B</a:t>
            </a:r>
            <a:r>
              <a:rPr lang="zh-CN" altLang="en-US"/>
              <a:t>对象包含了创建</a:t>
            </a:r>
            <a:r>
              <a:rPr lang="en-US" altLang="zh-CN"/>
              <a:t>A</a:t>
            </a:r>
            <a:r>
              <a:rPr lang="zh-CN" altLang="en-US"/>
              <a:t>对象的</a:t>
            </a:r>
            <a:r>
              <a:rPr lang="zh-CN" altLang="en-US" smtClean="0"/>
              <a:t>数据；</a:t>
            </a:r>
            <a:endParaRPr lang="en-US" altLang="zh-CN" smtClean="0"/>
          </a:p>
          <a:p>
            <a:endParaRPr lang="zh-CN" altLang="en-US"/>
          </a:p>
        </p:txBody>
      </p:sp>
    </p:spTree>
    <p:extLst>
      <p:ext uri="{BB962C8B-B14F-4D97-AF65-F5344CB8AC3E}">
        <p14:creationId xmlns:p14="http://schemas.microsoft.com/office/powerpoint/2010/main" val="1668205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2" dur="500"/>
                                        <p:tgtEl>
                                          <p:spTgt spid="3">
                                            <p:txEl>
                                              <p:pRg st="2" end="2"/>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5" dur="500"/>
                                        <p:tgtEl>
                                          <p:spTgt spid="3">
                                            <p:txEl>
                                              <p:pRg st="3" end="3"/>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8" dur="500"/>
                                        <p:tgtEl>
                                          <p:spTgt spid="3">
                                            <p:txEl>
                                              <p:pRg st="4" end="4"/>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Creator</a:t>
            </a:r>
            <a:r>
              <a:rPr lang="zh-CN" altLang="en-US" smtClean="0"/>
              <a:t>示例</a:t>
            </a:r>
            <a:endParaRPr lang="zh-CN" altLang="en-US"/>
          </a:p>
        </p:txBody>
      </p:sp>
      <p:sp>
        <p:nvSpPr>
          <p:cNvPr id="27" name="Rectangle 13"/>
          <p:cNvSpPr>
            <a:spLocks noChangeArrowheads="1"/>
          </p:cNvSpPr>
          <p:nvPr/>
        </p:nvSpPr>
        <p:spPr bwMode="auto">
          <a:xfrm>
            <a:off x="5383776" y="1708044"/>
            <a:ext cx="2731524" cy="307777"/>
          </a:xfrm>
          <a:prstGeom prst="rect">
            <a:avLst/>
          </a:prstGeom>
          <a:solidFill>
            <a:srgbClr val="FFFFFF"/>
          </a:solidFill>
          <a:ln w="12700">
            <a:solidFill>
              <a:srgbClr val="000000"/>
            </a:solidFill>
            <a:miter lim="800000"/>
            <a:headEnd type="none" w="sm" len="sm"/>
            <a:tailEnd type="none" w="sm" len="sm"/>
          </a:ln>
        </p:spPr>
        <p:txBody>
          <a:bodyPr wrap="square" lIns="0" tIns="0" rIns="0" bIns="0" anchor="ct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smtClean="0">
                <a:ln>
                  <a:noFill/>
                </a:ln>
                <a:solidFill>
                  <a:prstClr val="black"/>
                </a:solidFill>
                <a:effectLst/>
                <a:uLnTx/>
                <a:uFillTx/>
              </a:rPr>
              <a:t>Product</a:t>
            </a:r>
            <a:endParaRPr kumimoji="0" lang="en-US" altLang="zh-CN" sz="2000" b="0" i="0" u="none" strike="noStrike" kern="0" cap="none" spc="0" normalizeH="0" baseline="0" noProof="0" smtClean="0">
              <a:ln>
                <a:noFill/>
              </a:ln>
              <a:solidFill>
                <a:prstClr val="black"/>
              </a:solidFill>
              <a:effectLst/>
              <a:uLnTx/>
              <a:uFillTx/>
            </a:endParaRPr>
          </a:p>
        </p:txBody>
      </p:sp>
      <p:sp>
        <p:nvSpPr>
          <p:cNvPr id="28" name="Rectangle 12"/>
          <p:cNvSpPr>
            <a:spLocks noChangeArrowheads="1"/>
          </p:cNvSpPr>
          <p:nvPr/>
        </p:nvSpPr>
        <p:spPr bwMode="auto">
          <a:xfrm>
            <a:off x="5383776" y="2024116"/>
            <a:ext cx="2731524" cy="845770"/>
          </a:xfrm>
          <a:prstGeom prst="rect">
            <a:avLst/>
          </a:prstGeom>
          <a:solidFill>
            <a:srgbClr val="FFFFFF"/>
          </a:solidFill>
          <a:ln w="12700">
            <a:solidFill>
              <a:srgbClr val="000000"/>
            </a:solidFill>
            <a:miter lim="800000"/>
            <a:headEnd type="none" w="sm" len="sm"/>
            <a:tailEnd type="none" w="sm" len="sm"/>
          </a:ln>
        </p:spPr>
        <p:txBody>
          <a:bodyPr wrap="square" lIns="0" tIns="30175" rIns="0" bIns="30175" anchor="ctr">
            <a:spAutoFit/>
          </a:bodyPr>
          <a:lstStyle/>
          <a:p>
            <a:pPr marL="0" marR="0" lvl="0" indent="0" defTabSz="914400" eaLnBrk="1" fontAlgn="base" latinLnBrk="0" hangingPunct="1">
              <a:lnSpc>
                <a:spcPct val="85000"/>
              </a:lnSpc>
              <a:spcBef>
                <a:spcPct val="0"/>
              </a:spcBef>
              <a:spcAft>
                <a:spcPct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rPr>
              <a:t>-name: String</a:t>
            </a:r>
            <a:endParaRPr kumimoji="0" lang="en-US" altLang="zh-CN" sz="2000" b="0" i="0" u="none" strike="noStrike" kern="0" cap="none" spc="0" normalizeH="0" baseline="0" noProof="0" smtClean="0">
              <a:ln>
                <a:noFill/>
              </a:ln>
              <a:solidFill>
                <a:prstClr val="black"/>
              </a:solidFill>
              <a:effectLst/>
              <a:uLnTx/>
              <a:uFillTx/>
            </a:endParaRPr>
          </a:p>
          <a:p>
            <a:pPr marL="0" marR="0" lvl="0" indent="0" defTabSz="914400" eaLnBrk="0" fontAlgn="base" latinLnBrk="0" hangingPunct="0">
              <a:lnSpc>
                <a:spcPct val="85000"/>
              </a:lnSpc>
              <a:spcBef>
                <a:spcPct val="0"/>
              </a:spcBef>
              <a:spcAft>
                <a:spcPct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rPr>
              <a:t>-price: float</a:t>
            </a:r>
            <a:endParaRPr kumimoji="0" lang="en-US" altLang="zh-CN" sz="2000" b="0" i="0" u="none" strike="noStrike" kern="0" cap="none" spc="0" normalizeH="0" baseline="0" noProof="0" smtClean="0">
              <a:ln>
                <a:noFill/>
              </a:ln>
              <a:solidFill>
                <a:prstClr val="black"/>
              </a:solidFill>
              <a:effectLst/>
              <a:uLnTx/>
              <a:uFillTx/>
            </a:endParaRPr>
          </a:p>
          <a:p>
            <a:pPr marL="0" marR="0" lvl="0" indent="0" defTabSz="914400" eaLnBrk="0" fontAlgn="base" latinLnBrk="0" hangingPunct="0">
              <a:lnSpc>
                <a:spcPct val="85000"/>
              </a:lnSpc>
              <a:spcBef>
                <a:spcPct val="0"/>
              </a:spcBef>
              <a:spcAft>
                <a:spcPct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rPr>
              <a:t>-ItemID: String</a:t>
            </a:r>
            <a:endParaRPr kumimoji="0" lang="en-US" altLang="zh-CN" sz="2000" b="0" i="0" u="none" strike="noStrike" kern="0" cap="none" spc="0" normalizeH="0" baseline="0" noProof="0" smtClean="0">
              <a:ln>
                <a:noFill/>
              </a:ln>
              <a:solidFill>
                <a:prstClr val="black"/>
              </a:solidFill>
              <a:effectLst/>
              <a:uLnTx/>
              <a:uFillTx/>
            </a:endParaRPr>
          </a:p>
        </p:txBody>
      </p:sp>
      <p:sp>
        <p:nvSpPr>
          <p:cNvPr id="29" name="Rectangle 11"/>
          <p:cNvSpPr>
            <a:spLocks noChangeArrowheads="1"/>
          </p:cNvSpPr>
          <p:nvPr/>
        </p:nvSpPr>
        <p:spPr bwMode="auto">
          <a:xfrm>
            <a:off x="553014" y="1708716"/>
            <a:ext cx="2879725" cy="307777"/>
          </a:xfrm>
          <a:prstGeom prst="rect">
            <a:avLst/>
          </a:prstGeom>
          <a:solidFill>
            <a:srgbClr val="FFFFFF"/>
          </a:solidFill>
          <a:ln w="12700">
            <a:solidFill>
              <a:srgbClr val="000000"/>
            </a:solidFill>
            <a:miter lim="800000"/>
            <a:headEnd type="none" w="sm" len="sm"/>
            <a:tailEnd type="none" w="sm" len="sm"/>
          </a:ln>
        </p:spPr>
        <p:txBody>
          <a:bodyPr lIns="0" tIns="0" rIns="0" bIns="0" anchor="ct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smtClean="0">
                <a:ln>
                  <a:noFill/>
                </a:ln>
                <a:solidFill>
                  <a:srgbClr val="333333"/>
                </a:solidFill>
                <a:effectLst/>
                <a:uLnTx/>
                <a:uFillTx/>
              </a:rPr>
              <a:t>OutboundOrder</a:t>
            </a:r>
            <a:endParaRPr kumimoji="0" lang="en-US" altLang="zh-CN" sz="2000" b="0" i="0" u="none" strike="noStrike" kern="0" cap="none" spc="0" normalizeH="0" baseline="0" noProof="0" smtClean="0">
              <a:ln>
                <a:noFill/>
              </a:ln>
              <a:solidFill>
                <a:prstClr val="black"/>
              </a:solidFill>
              <a:effectLst/>
              <a:uLnTx/>
              <a:uFillTx/>
            </a:endParaRPr>
          </a:p>
        </p:txBody>
      </p:sp>
      <p:sp>
        <p:nvSpPr>
          <p:cNvPr id="30" name="Rectangle 10"/>
          <p:cNvSpPr>
            <a:spLocks noChangeArrowheads="1"/>
          </p:cNvSpPr>
          <p:nvPr/>
        </p:nvSpPr>
        <p:spPr bwMode="auto">
          <a:xfrm>
            <a:off x="553014" y="1974037"/>
            <a:ext cx="2879725" cy="578620"/>
          </a:xfrm>
          <a:prstGeom prst="rect">
            <a:avLst/>
          </a:prstGeom>
          <a:solidFill>
            <a:srgbClr val="FFFFFF"/>
          </a:solidFill>
          <a:ln w="12700">
            <a:solidFill>
              <a:srgbClr val="000000"/>
            </a:solidFill>
            <a:miter lim="800000"/>
            <a:headEnd type="none" w="sm" len="sm"/>
            <a:tailEnd type="none" w="sm" len="sm"/>
          </a:ln>
        </p:spPr>
        <p:txBody>
          <a:bodyPr lIns="54864" tIns="27432" rIns="54864" bIns="27432" anchor="ctr">
            <a:spAutoFit/>
          </a:bodyPr>
          <a:lstStyle/>
          <a:p>
            <a:pPr marL="0" marR="0" lvl="0" indent="0" defTabSz="914400" eaLnBrk="1" fontAlgn="base" latinLnBrk="0" hangingPunct="1">
              <a:lnSpc>
                <a:spcPct val="85000"/>
              </a:lnSpc>
              <a:spcBef>
                <a:spcPct val="0"/>
              </a:spcBef>
              <a:spcAft>
                <a:spcPct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rPr>
              <a:t>-date</a:t>
            </a:r>
            <a:endParaRPr kumimoji="0" lang="en-US" altLang="zh-CN" sz="2000" b="0" i="0" u="none" strike="noStrike" kern="0" cap="none" spc="0" normalizeH="0" baseline="0" noProof="0" smtClean="0">
              <a:ln>
                <a:noFill/>
              </a:ln>
              <a:solidFill>
                <a:prstClr val="black"/>
              </a:solidFill>
              <a:effectLst/>
              <a:uLnTx/>
              <a:uFillTx/>
            </a:endParaRPr>
          </a:p>
          <a:p>
            <a:pPr marL="0" marR="0" lvl="0" indent="0" defTabSz="914400" eaLnBrk="0" fontAlgn="base" latinLnBrk="0" hangingPunct="0">
              <a:lnSpc>
                <a:spcPct val="85000"/>
              </a:lnSpc>
              <a:spcBef>
                <a:spcPct val="0"/>
              </a:spcBef>
              <a:spcAft>
                <a:spcPct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rPr>
              <a:t>-time</a:t>
            </a:r>
            <a:endParaRPr kumimoji="0" lang="en-US" altLang="zh-CN" sz="2000" b="0" i="0" u="none" strike="noStrike" kern="0" cap="none" spc="0" normalizeH="0" baseline="0" noProof="0" smtClean="0">
              <a:ln>
                <a:noFill/>
              </a:ln>
              <a:solidFill>
                <a:prstClr val="black"/>
              </a:solidFill>
              <a:effectLst/>
              <a:uLnTx/>
              <a:uFillTx/>
            </a:endParaRPr>
          </a:p>
        </p:txBody>
      </p:sp>
      <p:sp>
        <p:nvSpPr>
          <p:cNvPr id="31" name="Line 9"/>
          <p:cNvSpPr>
            <a:spLocks noChangeShapeType="1"/>
          </p:cNvSpPr>
          <p:nvPr/>
        </p:nvSpPr>
        <p:spPr bwMode="auto">
          <a:xfrm flipH="1">
            <a:off x="1693863" y="2915832"/>
            <a:ext cx="0" cy="1429749"/>
          </a:xfrm>
          <a:prstGeom prst="line">
            <a:avLst/>
          </a:prstGeom>
          <a:noFill/>
          <a:ln w="25400">
            <a:solidFill>
              <a:srgbClr val="0000C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smtClean="0">
              <a:ln>
                <a:noFill/>
              </a:ln>
              <a:solidFill>
                <a:prstClr val="black"/>
              </a:solidFill>
              <a:effectLst/>
              <a:uLnTx/>
              <a:uFillTx/>
            </a:endParaRPr>
          </a:p>
        </p:txBody>
      </p:sp>
      <p:sp>
        <p:nvSpPr>
          <p:cNvPr id="32" name="Line 8"/>
          <p:cNvSpPr>
            <a:spLocks noChangeShapeType="1"/>
          </p:cNvSpPr>
          <p:nvPr/>
        </p:nvSpPr>
        <p:spPr bwMode="auto">
          <a:xfrm>
            <a:off x="3825298" y="4986127"/>
            <a:ext cx="2734468" cy="0"/>
          </a:xfrm>
          <a:prstGeom prst="line">
            <a:avLst/>
          </a:prstGeom>
          <a:noFill/>
          <a:ln w="25400">
            <a:solidFill>
              <a:srgbClr val="0000C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smtClean="0">
              <a:ln>
                <a:noFill/>
              </a:ln>
              <a:solidFill>
                <a:prstClr val="black"/>
              </a:solidFill>
              <a:effectLst/>
              <a:uLnTx/>
              <a:uFillTx/>
            </a:endParaRPr>
          </a:p>
        </p:txBody>
      </p:sp>
      <p:sp>
        <p:nvSpPr>
          <p:cNvPr id="33" name="Text Box 7"/>
          <p:cNvSpPr txBox="1">
            <a:spLocks noChangeArrowheads="1"/>
          </p:cNvSpPr>
          <p:nvPr/>
        </p:nvSpPr>
        <p:spPr bwMode="auto">
          <a:xfrm>
            <a:off x="2065901" y="4030243"/>
            <a:ext cx="925513" cy="468312"/>
          </a:xfrm>
          <a:prstGeom prst="rect">
            <a:avLst/>
          </a:prstGeom>
          <a:solidFill>
            <a:srgbClr val="FFFFFF"/>
          </a:solidFill>
          <a:ln w="9525">
            <a:noFill/>
            <a:miter lim="800000"/>
            <a:headEnd/>
            <a:tailEnd/>
          </a:ln>
        </p:spPr>
        <p:txBody>
          <a:bodyPr lIns="0" tIns="0" rIns="0" bIns="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smtClean="0">
                <a:ln>
                  <a:noFill/>
                </a:ln>
                <a:solidFill>
                  <a:prstClr val="black"/>
                </a:solidFill>
                <a:effectLst/>
                <a:uLnTx/>
                <a:uFillTx/>
                <a:cs typeface="Times New Roman" pitchFamily="18" charset="0"/>
              </a:rPr>
              <a:t>1..*</a:t>
            </a:r>
            <a:endParaRPr kumimoji="0" lang="en-US" altLang="zh-CN" sz="2000" b="1" i="0" u="none" strike="noStrike" kern="0" cap="none" spc="0" normalizeH="0" baseline="0" noProof="0" smtClean="0">
              <a:ln>
                <a:noFill/>
              </a:ln>
              <a:solidFill>
                <a:prstClr val="black"/>
              </a:solidFill>
              <a:effectLst/>
              <a:uLnTx/>
              <a:uFillTx/>
            </a:endParaRPr>
          </a:p>
        </p:txBody>
      </p:sp>
      <p:sp>
        <p:nvSpPr>
          <p:cNvPr id="34" name="文本框 2"/>
          <p:cNvSpPr txBox="1">
            <a:spLocks noChangeArrowheads="1"/>
          </p:cNvSpPr>
          <p:nvPr/>
        </p:nvSpPr>
        <p:spPr bwMode="auto">
          <a:xfrm>
            <a:off x="2065901" y="2977824"/>
            <a:ext cx="257175" cy="307777"/>
          </a:xfrm>
          <a:prstGeom prst="rect">
            <a:avLst/>
          </a:prstGeom>
          <a:solidFill>
            <a:srgbClr val="FFFFFF"/>
          </a:solidFill>
          <a:ln w="9525">
            <a:noFill/>
            <a:miter lim="800000"/>
            <a:headEnd/>
            <a:tailEnd/>
          </a:ln>
        </p:spPr>
        <p:txBody>
          <a:bodyPr lIns="0" tIns="0" r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smtClean="0">
                <a:ln>
                  <a:noFill/>
                </a:ln>
                <a:solidFill>
                  <a:prstClr val="black"/>
                </a:solidFill>
                <a:effectLst/>
                <a:uLnTx/>
                <a:uFillTx/>
              </a:rPr>
              <a:t>1</a:t>
            </a:r>
          </a:p>
        </p:txBody>
      </p:sp>
      <p:sp>
        <p:nvSpPr>
          <p:cNvPr id="35" name="Text Box 5"/>
          <p:cNvSpPr txBox="1">
            <a:spLocks noChangeArrowheads="1"/>
          </p:cNvSpPr>
          <p:nvPr/>
        </p:nvSpPr>
        <p:spPr bwMode="auto">
          <a:xfrm>
            <a:off x="6291478" y="4543893"/>
            <a:ext cx="268288" cy="354012"/>
          </a:xfrm>
          <a:prstGeom prst="rect">
            <a:avLst/>
          </a:prstGeom>
          <a:solidFill>
            <a:srgbClr val="FFFFFF"/>
          </a:solidFill>
          <a:ln w="9525">
            <a:noFill/>
            <a:miter lim="800000"/>
            <a:headEnd/>
            <a:tailEnd/>
          </a:ln>
        </p:spPr>
        <p:txBody>
          <a:bodyPr lIns="0" tIns="0" rIns="0" bIns="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b="0" i="0" u="none" strike="noStrike" kern="0" cap="none" spc="0" normalizeH="0" baseline="0" noProof="0" dirty="0" smtClean="0">
                <a:ln>
                  <a:noFill/>
                </a:ln>
                <a:solidFill>
                  <a:prstClr val="black"/>
                </a:solidFill>
                <a:effectLst/>
                <a:uLnTx/>
                <a:uFillTx/>
                <a:cs typeface="Times New Roman" pitchFamily="18" charset="0"/>
              </a:rPr>
              <a:t>1</a:t>
            </a:r>
            <a:endParaRPr kumimoji="0" lang="en-US" altLang="zh-CN" b="0" i="0" u="none" strike="noStrike" kern="0" cap="none" spc="0" normalizeH="0" baseline="0" noProof="0" dirty="0" smtClean="0">
              <a:ln>
                <a:noFill/>
              </a:ln>
              <a:solidFill>
                <a:prstClr val="black"/>
              </a:solidFill>
              <a:effectLst/>
              <a:uLnTx/>
              <a:uFillTx/>
            </a:endParaRPr>
          </a:p>
        </p:txBody>
      </p:sp>
      <p:sp>
        <p:nvSpPr>
          <p:cNvPr id="36" name="Text Box 3"/>
          <p:cNvSpPr txBox="1">
            <a:spLocks noChangeArrowheads="1"/>
          </p:cNvSpPr>
          <p:nvPr/>
        </p:nvSpPr>
        <p:spPr bwMode="auto">
          <a:xfrm>
            <a:off x="2170676" y="3627112"/>
            <a:ext cx="1479550" cy="393700"/>
          </a:xfrm>
          <a:prstGeom prst="rect">
            <a:avLst/>
          </a:prstGeom>
          <a:solidFill>
            <a:srgbClr val="FFFFFF"/>
          </a:solidFill>
          <a:ln w="9525">
            <a:noFill/>
            <a:miter lim="800000"/>
            <a:headEnd/>
            <a:tailEnd/>
          </a:ln>
        </p:spPr>
        <p:txBody>
          <a:bodyPr lIns="0" tIns="0" rIns="0" bIns="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smtClean="0">
                <a:ln>
                  <a:noFill/>
                </a:ln>
                <a:solidFill>
                  <a:prstClr val="black"/>
                </a:solidFill>
                <a:effectLst/>
                <a:uLnTx/>
                <a:uFillTx/>
                <a:cs typeface="Times New Roman" pitchFamily="18" charset="0"/>
              </a:rPr>
              <a:t>contains</a:t>
            </a:r>
            <a:endParaRPr kumimoji="0" lang="en-US" altLang="zh-CN" sz="2000" b="1" i="0" u="none" strike="noStrike" kern="0" cap="none" spc="0" normalizeH="0" baseline="0" noProof="0" smtClean="0">
              <a:ln>
                <a:noFill/>
              </a:ln>
              <a:solidFill>
                <a:prstClr val="black"/>
              </a:solidFill>
              <a:effectLst/>
              <a:uLnTx/>
              <a:uFillTx/>
            </a:endParaRPr>
          </a:p>
        </p:txBody>
      </p:sp>
      <p:sp>
        <p:nvSpPr>
          <p:cNvPr id="37" name="Rectangle 10"/>
          <p:cNvSpPr>
            <a:spLocks noChangeArrowheads="1"/>
          </p:cNvSpPr>
          <p:nvPr/>
        </p:nvSpPr>
        <p:spPr bwMode="auto">
          <a:xfrm>
            <a:off x="553014" y="2552657"/>
            <a:ext cx="2879725" cy="363176"/>
          </a:xfrm>
          <a:prstGeom prst="rect">
            <a:avLst/>
          </a:prstGeom>
          <a:solidFill>
            <a:srgbClr val="FFFFFF"/>
          </a:solidFill>
          <a:ln w="12700">
            <a:solidFill>
              <a:srgbClr val="000000"/>
            </a:solidFill>
            <a:miter lim="800000"/>
            <a:headEnd type="none" w="sm" len="sm"/>
            <a:tailEnd type="none" w="sm" len="sm"/>
          </a:ln>
        </p:spPr>
        <p:txBody>
          <a:bodyPr lIns="54864" tIns="27432" rIns="54864" bIns="27432"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smtClean="0">
                <a:ln>
                  <a:noFill/>
                </a:ln>
                <a:solidFill>
                  <a:srgbClr val="0000CC"/>
                </a:solidFill>
                <a:effectLst/>
                <a:uLnTx/>
                <a:uFillTx/>
              </a:rPr>
              <a:t>+getTotalPrice()</a:t>
            </a:r>
            <a:endParaRPr kumimoji="0" lang="en-US" altLang="zh-CN" sz="3200" b="1" i="0" u="none" strike="noStrike" kern="0" cap="none" spc="0" normalizeH="0" baseline="0" noProof="0" smtClean="0">
              <a:ln>
                <a:noFill/>
              </a:ln>
              <a:solidFill>
                <a:srgbClr val="0000CC"/>
              </a:solidFill>
              <a:effectLst/>
              <a:uLnTx/>
              <a:uFillTx/>
            </a:endParaRPr>
          </a:p>
        </p:txBody>
      </p:sp>
      <p:sp>
        <p:nvSpPr>
          <p:cNvPr id="38" name="Rectangle 12"/>
          <p:cNvSpPr>
            <a:spLocks noChangeArrowheads="1"/>
          </p:cNvSpPr>
          <p:nvPr/>
        </p:nvSpPr>
        <p:spPr bwMode="auto">
          <a:xfrm>
            <a:off x="5383776" y="2865464"/>
            <a:ext cx="2733111" cy="845770"/>
          </a:xfrm>
          <a:prstGeom prst="rect">
            <a:avLst/>
          </a:prstGeom>
          <a:solidFill>
            <a:srgbClr val="FFFFFF"/>
          </a:solidFill>
          <a:ln w="12700">
            <a:solidFill>
              <a:srgbClr val="000000"/>
            </a:solidFill>
            <a:miter lim="800000"/>
            <a:headEnd type="none" w="sm" len="sm"/>
            <a:tailEnd type="none" w="sm" len="sm"/>
          </a:ln>
        </p:spPr>
        <p:txBody>
          <a:bodyPr wrap="square" lIns="0" tIns="30175" rIns="0" bIns="30175" anchor="ctr">
            <a:spAutoFit/>
          </a:bodyPr>
          <a:lstStyle/>
          <a:p>
            <a:pPr marL="0" marR="0" lvl="0" indent="0" defTabSz="914400" eaLnBrk="1" fontAlgn="base" latinLnBrk="0" hangingPunct="1">
              <a:lnSpc>
                <a:spcPct val="85000"/>
              </a:lnSpc>
              <a:spcBef>
                <a:spcPct val="0"/>
              </a:spcBef>
              <a:spcAft>
                <a:spcPct val="0"/>
              </a:spcAft>
              <a:buClrTx/>
              <a:buSzTx/>
              <a:buFontTx/>
              <a:buNone/>
              <a:tabLst/>
              <a:defRPr/>
            </a:pPr>
            <a:r>
              <a:rPr kumimoji="0" lang="en-US" altLang="zh-CN" sz="2000" b="0" i="0" u="none" strike="noStrike" kern="0" cap="none" spc="0" normalizeH="0" baseline="0" noProof="0" dirty="0" smtClean="0">
                <a:ln>
                  <a:noFill/>
                </a:ln>
                <a:solidFill>
                  <a:srgbClr val="000000"/>
                </a:solidFill>
                <a:effectLst/>
                <a:uLnTx/>
                <a:uFillTx/>
              </a:rPr>
              <a:t>+</a:t>
            </a:r>
            <a:r>
              <a:rPr kumimoji="0" lang="en-US" altLang="zh-CN" sz="2000" b="0" i="0" u="none" strike="noStrike" kern="0" cap="none" spc="0" normalizeH="0" baseline="0" noProof="0" dirty="0" err="1" smtClean="0">
                <a:ln>
                  <a:noFill/>
                </a:ln>
                <a:solidFill>
                  <a:srgbClr val="000000"/>
                </a:solidFill>
                <a:effectLst/>
                <a:uLnTx/>
                <a:uFillTx/>
              </a:rPr>
              <a:t>getName</a:t>
            </a:r>
            <a:r>
              <a:rPr kumimoji="0" lang="en-US" altLang="zh-CN" sz="2000" b="0" i="0" u="none" strike="noStrike" kern="0" cap="none" spc="0" normalizeH="0" baseline="0" noProof="0" dirty="0" smtClean="0">
                <a:ln>
                  <a:noFill/>
                </a:ln>
                <a:solidFill>
                  <a:srgbClr val="000000"/>
                </a:solidFill>
                <a:effectLst/>
                <a:uLnTx/>
                <a:uFillTx/>
              </a:rPr>
              <a:t>(): String</a:t>
            </a:r>
            <a:endParaRPr kumimoji="0" lang="en-US" altLang="zh-CN" sz="2000" b="0" i="0" u="none" strike="noStrike" kern="0" cap="none" spc="0" normalizeH="0" baseline="0" noProof="0" dirty="0" smtClean="0">
              <a:ln>
                <a:noFill/>
              </a:ln>
              <a:solidFill>
                <a:prstClr val="black"/>
              </a:solidFill>
              <a:effectLst/>
              <a:uLnTx/>
              <a:uFillTx/>
            </a:endParaRPr>
          </a:p>
          <a:p>
            <a:pPr marL="0" marR="0" lvl="0" indent="0" defTabSz="914400" eaLnBrk="0" fontAlgn="base" latinLnBrk="0" hangingPunct="0">
              <a:lnSpc>
                <a:spcPct val="85000"/>
              </a:lnSpc>
              <a:spcBef>
                <a:spcPct val="0"/>
              </a:spcBef>
              <a:spcAft>
                <a:spcPct val="0"/>
              </a:spcAft>
              <a:buClrTx/>
              <a:buSzTx/>
              <a:buFontTx/>
              <a:buNone/>
              <a:tabLst/>
              <a:defRPr/>
            </a:pPr>
            <a:r>
              <a:rPr kumimoji="0" lang="en-US" altLang="zh-CN" sz="2000" b="1" i="0" u="none" strike="noStrike" kern="0" cap="none" spc="0" normalizeH="0" baseline="0" noProof="0" smtClean="0">
                <a:ln>
                  <a:noFill/>
                </a:ln>
                <a:solidFill>
                  <a:srgbClr val="0000CC"/>
                </a:solidFill>
                <a:effectLst/>
                <a:uLnTx/>
                <a:uFillTx/>
              </a:rPr>
              <a:t>+getPrice</a:t>
            </a:r>
            <a:r>
              <a:rPr kumimoji="0" lang="en-US" altLang="zh-CN" sz="2000" b="1" i="0" u="none" strike="noStrike" kern="0" cap="none" spc="0" normalizeH="0" baseline="0" noProof="0" dirty="0" smtClean="0">
                <a:ln>
                  <a:noFill/>
                </a:ln>
                <a:solidFill>
                  <a:srgbClr val="0000CC"/>
                </a:solidFill>
                <a:effectLst/>
                <a:uLnTx/>
                <a:uFillTx/>
              </a:rPr>
              <a:t>()</a:t>
            </a:r>
          </a:p>
          <a:p>
            <a:pPr marL="0" marR="0" lvl="0" indent="0" defTabSz="914400" eaLnBrk="0" fontAlgn="base" latinLnBrk="0" hangingPunct="0">
              <a:lnSpc>
                <a:spcPct val="85000"/>
              </a:lnSpc>
              <a:spcBef>
                <a:spcPct val="0"/>
              </a:spcBef>
              <a:spcAft>
                <a:spcPct val="0"/>
              </a:spcAft>
              <a:buClrTx/>
              <a:buSzTx/>
              <a:buFontTx/>
              <a:buNone/>
              <a:tabLst/>
              <a:defRPr/>
            </a:pPr>
            <a:r>
              <a:rPr kumimoji="0" lang="en-US" altLang="zh-CN" sz="2000" b="0" i="0" u="none" strike="noStrike" kern="0" cap="none" spc="0" normalizeH="0" baseline="0" noProof="0" dirty="0" smtClean="0">
                <a:ln>
                  <a:noFill/>
                </a:ln>
                <a:solidFill>
                  <a:srgbClr val="000000"/>
                </a:solidFill>
                <a:effectLst/>
                <a:uLnTx/>
                <a:uFillTx/>
              </a:rPr>
              <a:t>+</a:t>
            </a:r>
            <a:r>
              <a:rPr kumimoji="0" lang="en-US" altLang="zh-CN" sz="2000" b="0" i="0" u="none" strike="noStrike" kern="0" cap="none" spc="0" normalizeH="0" baseline="0" noProof="0" dirty="0" err="1" smtClean="0">
                <a:ln>
                  <a:noFill/>
                </a:ln>
                <a:solidFill>
                  <a:srgbClr val="000000"/>
                </a:solidFill>
                <a:effectLst/>
                <a:uLnTx/>
                <a:uFillTx/>
              </a:rPr>
              <a:t>getItemID</a:t>
            </a:r>
            <a:r>
              <a:rPr kumimoji="0" lang="en-US" altLang="zh-CN" sz="2000" b="0" i="0" u="none" strike="noStrike" kern="0" cap="none" spc="0" normalizeH="0" baseline="0" noProof="0" dirty="0" smtClean="0">
                <a:ln>
                  <a:noFill/>
                </a:ln>
                <a:solidFill>
                  <a:srgbClr val="000000"/>
                </a:solidFill>
                <a:effectLst/>
                <a:uLnTx/>
                <a:uFillTx/>
              </a:rPr>
              <a:t>(): String</a:t>
            </a:r>
            <a:endParaRPr kumimoji="0" lang="en-US" altLang="zh-CN" sz="3200" b="0" i="0" u="none" strike="noStrike" kern="0" cap="none" spc="0" normalizeH="0" baseline="0" noProof="0" dirty="0" smtClean="0">
              <a:ln>
                <a:noFill/>
              </a:ln>
              <a:solidFill>
                <a:prstClr val="black"/>
              </a:solidFill>
              <a:effectLst/>
              <a:uLnTx/>
              <a:uFillTx/>
            </a:endParaRPr>
          </a:p>
        </p:txBody>
      </p:sp>
      <p:sp>
        <p:nvSpPr>
          <p:cNvPr id="39" name="Rectangle 15"/>
          <p:cNvSpPr>
            <a:spLocks noChangeArrowheads="1"/>
          </p:cNvSpPr>
          <p:nvPr/>
        </p:nvSpPr>
        <p:spPr bwMode="auto">
          <a:xfrm>
            <a:off x="497451" y="4374129"/>
            <a:ext cx="3482975" cy="307777"/>
          </a:xfrm>
          <a:prstGeom prst="rect">
            <a:avLst/>
          </a:prstGeom>
          <a:solidFill>
            <a:srgbClr val="FFFFFF"/>
          </a:solidFill>
          <a:ln w="12700">
            <a:solidFill>
              <a:srgbClr val="000000"/>
            </a:solidFill>
            <a:miter lim="800000"/>
            <a:headEnd type="none" w="sm" len="sm"/>
            <a:tailEnd type="none" w="sm" len="sm"/>
          </a:ln>
        </p:spPr>
        <p:txBody>
          <a:bodyPr lIns="0" tIns="0" rIns="0" bIns="0" anchor="ct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smtClean="0">
                <a:ln>
                  <a:noFill/>
                </a:ln>
                <a:solidFill>
                  <a:prstClr val="black"/>
                </a:solidFill>
                <a:effectLst/>
                <a:uLnTx/>
                <a:uFillTx/>
              </a:rPr>
              <a:t>OrderEntry</a:t>
            </a:r>
            <a:endParaRPr kumimoji="0" lang="en-US" altLang="zh-CN" sz="2000" b="0" i="0" u="none" strike="noStrike" kern="0" cap="none" spc="0" normalizeH="0" baseline="0" noProof="0" smtClean="0">
              <a:ln>
                <a:noFill/>
              </a:ln>
              <a:solidFill>
                <a:prstClr val="black"/>
              </a:solidFill>
              <a:effectLst/>
              <a:uLnTx/>
              <a:uFillTx/>
            </a:endParaRPr>
          </a:p>
        </p:txBody>
      </p:sp>
      <p:sp>
        <p:nvSpPr>
          <p:cNvPr id="40" name="Rectangle 14"/>
          <p:cNvSpPr>
            <a:spLocks noChangeArrowheads="1"/>
          </p:cNvSpPr>
          <p:nvPr/>
        </p:nvSpPr>
        <p:spPr bwMode="auto">
          <a:xfrm>
            <a:off x="497451" y="4691874"/>
            <a:ext cx="3482975" cy="632275"/>
          </a:xfrm>
          <a:prstGeom prst="rect">
            <a:avLst/>
          </a:prstGeom>
          <a:solidFill>
            <a:srgbClr val="FFFFFF"/>
          </a:solidFill>
          <a:ln w="12700">
            <a:solidFill>
              <a:srgbClr val="000000"/>
            </a:solidFill>
            <a:miter lim="800000"/>
            <a:headEnd type="none" w="sm" len="sm"/>
            <a:tailEnd type="none" w="sm" len="sm"/>
          </a:ln>
        </p:spPr>
        <p:txBody>
          <a:bodyPr lIns="0" tIns="54000" rIns="0" bIns="54000" anchor="ctr">
            <a:spAutoFit/>
          </a:bodyPr>
          <a:lstStyle/>
          <a:p>
            <a:pPr marL="0" marR="0" lvl="0" indent="0" defTabSz="914400" eaLnBrk="1" fontAlgn="base" latinLnBrk="0" hangingPunct="1">
              <a:lnSpc>
                <a:spcPct val="85000"/>
              </a:lnSpc>
              <a:spcBef>
                <a:spcPct val="0"/>
              </a:spcBef>
              <a:spcAft>
                <a:spcPct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rPr>
              <a:t>-goods: Product</a:t>
            </a:r>
            <a:endParaRPr kumimoji="0" lang="en-US" altLang="zh-CN" sz="2000" b="0" i="0" u="none" strike="noStrike" kern="0" cap="none" spc="0" normalizeH="0" baseline="0" noProof="0" smtClean="0">
              <a:ln>
                <a:noFill/>
              </a:ln>
              <a:solidFill>
                <a:prstClr val="black"/>
              </a:solidFill>
              <a:effectLst/>
              <a:uLnTx/>
              <a:uFillTx/>
            </a:endParaRPr>
          </a:p>
          <a:p>
            <a:pPr marL="0" marR="0" lvl="0" indent="0" defTabSz="914400" eaLnBrk="0" fontAlgn="base" latinLnBrk="0" hangingPunct="0">
              <a:lnSpc>
                <a:spcPct val="85000"/>
              </a:lnSpc>
              <a:spcBef>
                <a:spcPct val="0"/>
              </a:spcBef>
              <a:spcAft>
                <a:spcPct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rPr>
              <a:t>-quantity: int</a:t>
            </a:r>
            <a:endParaRPr kumimoji="0" lang="en-US" altLang="zh-CN" sz="2000" b="0" i="0" u="none" strike="noStrike" kern="0" cap="none" spc="0" normalizeH="0" baseline="0" noProof="0" smtClean="0">
              <a:ln>
                <a:noFill/>
              </a:ln>
              <a:solidFill>
                <a:prstClr val="black"/>
              </a:solidFill>
              <a:effectLst/>
              <a:uLnTx/>
              <a:uFillTx/>
            </a:endParaRPr>
          </a:p>
        </p:txBody>
      </p:sp>
      <p:sp>
        <p:nvSpPr>
          <p:cNvPr id="41" name="Rectangle 14"/>
          <p:cNvSpPr>
            <a:spLocks noChangeArrowheads="1"/>
          </p:cNvSpPr>
          <p:nvPr/>
        </p:nvSpPr>
        <p:spPr bwMode="auto">
          <a:xfrm>
            <a:off x="497668" y="5324149"/>
            <a:ext cx="3482975" cy="416831"/>
          </a:xfrm>
          <a:prstGeom prst="rect">
            <a:avLst/>
          </a:prstGeom>
          <a:solidFill>
            <a:srgbClr val="FFFFFF"/>
          </a:solidFill>
          <a:ln w="12700">
            <a:solidFill>
              <a:srgbClr val="000000"/>
            </a:solidFill>
            <a:miter lim="800000"/>
            <a:headEnd type="none" w="sm" len="sm"/>
            <a:tailEnd type="none" w="sm" len="sm"/>
          </a:ln>
        </p:spPr>
        <p:txBody>
          <a:bodyPr lIns="0" tIns="54000" rIns="0" bIns="54000"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smtClean="0">
                <a:ln>
                  <a:noFill/>
                </a:ln>
                <a:solidFill>
                  <a:srgbClr val="0000CC"/>
                </a:solidFill>
                <a:effectLst/>
                <a:uLnTx/>
                <a:uFillTx/>
              </a:rPr>
              <a:t>+getSubTotalPrice()</a:t>
            </a:r>
          </a:p>
        </p:txBody>
      </p:sp>
      <p:sp>
        <p:nvSpPr>
          <p:cNvPr id="42" name="Line 9"/>
          <p:cNvSpPr>
            <a:spLocks noChangeShapeType="1"/>
          </p:cNvSpPr>
          <p:nvPr/>
        </p:nvSpPr>
        <p:spPr bwMode="auto">
          <a:xfrm>
            <a:off x="6559766" y="3711234"/>
            <a:ext cx="0" cy="1274893"/>
          </a:xfrm>
          <a:prstGeom prst="line">
            <a:avLst/>
          </a:prstGeom>
          <a:noFill/>
          <a:ln w="25400">
            <a:solidFill>
              <a:srgbClr val="0000C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smtClean="0">
              <a:ln>
                <a:noFill/>
              </a:ln>
              <a:solidFill>
                <a:prstClr val="black"/>
              </a:solidFill>
              <a:effectLst/>
              <a:uLnTx/>
              <a:uFillTx/>
            </a:endParaRPr>
          </a:p>
        </p:txBody>
      </p:sp>
      <p:sp>
        <p:nvSpPr>
          <p:cNvPr id="43" name="文本框 2"/>
          <p:cNvSpPr txBox="1">
            <a:spLocks noChangeArrowheads="1"/>
          </p:cNvSpPr>
          <p:nvPr/>
        </p:nvSpPr>
        <p:spPr bwMode="auto">
          <a:xfrm>
            <a:off x="4125912" y="4523894"/>
            <a:ext cx="865187" cy="363537"/>
          </a:xfrm>
          <a:prstGeom prst="rect">
            <a:avLst/>
          </a:prstGeom>
          <a:solidFill>
            <a:srgbClr val="FFFFFF"/>
          </a:solidFill>
          <a:ln w="9525">
            <a:noFill/>
            <a:miter lim="800000"/>
            <a:headEnd/>
            <a:tailEnd/>
          </a:ln>
        </p:spPr>
        <p:txBody>
          <a:bodyPr lIns="0" tIns="0" rIns="0" bIns="0"/>
          <a:lstStyle/>
          <a:p>
            <a:pPr fontAlgn="base">
              <a:spcBef>
                <a:spcPct val="0"/>
              </a:spcBef>
              <a:spcAft>
                <a:spcPct val="0"/>
              </a:spcAft>
            </a:pPr>
            <a:r>
              <a:rPr lang="en-US" altLang="zh-CN" dirty="0" smtClean="0">
                <a:solidFill>
                  <a:prstClr val="black"/>
                </a:solidFill>
                <a:ea typeface="黑体" pitchFamily="2" charset="-122"/>
                <a:cs typeface="Arial" charset="0"/>
              </a:rPr>
              <a:t>0..1</a:t>
            </a:r>
            <a:endParaRPr lang="en-US" altLang="zh-CN" dirty="0">
              <a:solidFill>
                <a:prstClr val="black"/>
              </a:solidFill>
              <a:ea typeface="黑体" pitchFamily="2" charset="-122"/>
              <a:cs typeface="Arial" charset="0"/>
            </a:endParaRPr>
          </a:p>
        </p:txBody>
      </p:sp>
      <p:sp>
        <p:nvSpPr>
          <p:cNvPr id="44" name="Rectangle 20"/>
          <p:cNvSpPr>
            <a:spLocks noChangeArrowheads="1"/>
          </p:cNvSpPr>
          <p:nvPr/>
        </p:nvSpPr>
        <p:spPr bwMode="auto">
          <a:xfrm>
            <a:off x="1513221" y="1325440"/>
            <a:ext cx="1105359" cy="400110"/>
          </a:xfrm>
          <a:prstGeom prst="rect">
            <a:avLst/>
          </a:prstGeom>
          <a:noFill/>
          <a:ln w="9525">
            <a:noFill/>
            <a:miter lim="800000"/>
            <a:headEnd/>
            <a:tailEnd/>
          </a:ln>
        </p:spPr>
        <p:txBody>
          <a:bodyPr wrap="square" anchor="ctr">
            <a:spAutoFit/>
          </a:bodyPr>
          <a:lstStyle/>
          <a:p>
            <a:r>
              <a:rPr lang="zh-CN" altLang="en-US" sz="2000" dirty="0">
                <a:solidFill>
                  <a:schemeClr val="tx2"/>
                </a:solidFill>
                <a:latin typeface="华文细黑" panose="02010600040101010101" pitchFamily="2" charset="-122"/>
                <a:ea typeface="华文细黑" panose="02010600040101010101" pitchFamily="2" charset="-122"/>
                <a:cs typeface="Arial" charset="0"/>
              </a:rPr>
              <a:t>出</a:t>
            </a:r>
            <a:r>
              <a:rPr lang="zh-CN" altLang="en-US" sz="2000">
                <a:solidFill>
                  <a:schemeClr val="tx2"/>
                </a:solidFill>
                <a:latin typeface="华文细黑" panose="02010600040101010101" pitchFamily="2" charset="-122"/>
                <a:ea typeface="华文细黑" panose="02010600040101010101" pitchFamily="2" charset="-122"/>
                <a:cs typeface="Arial" charset="0"/>
              </a:rPr>
              <a:t>库</a:t>
            </a:r>
            <a:r>
              <a:rPr lang="zh-CN" altLang="en-US" sz="2000" smtClean="0">
                <a:solidFill>
                  <a:schemeClr val="tx2"/>
                </a:solidFill>
                <a:latin typeface="华文细黑" panose="02010600040101010101" pitchFamily="2" charset="-122"/>
                <a:ea typeface="华文细黑" panose="02010600040101010101" pitchFamily="2" charset="-122"/>
                <a:cs typeface="Arial" charset="0"/>
              </a:rPr>
              <a:t>单</a:t>
            </a:r>
            <a:endParaRPr lang="zh-CN" altLang="en-US" sz="2000" dirty="0">
              <a:solidFill>
                <a:schemeClr val="tx2"/>
              </a:solidFill>
              <a:latin typeface="华文细黑" panose="02010600040101010101" pitchFamily="2" charset="-122"/>
              <a:ea typeface="华文细黑" panose="02010600040101010101" pitchFamily="2" charset="-122"/>
              <a:cs typeface="Arial" charset="0"/>
            </a:endParaRPr>
          </a:p>
        </p:txBody>
      </p:sp>
      <p:sp>
        <p:nvSpPr>
          <p:cNvPr id="45" name="Rectangle 17"/>
          <p:cNvSpPr>
            <a:spLocks noChangeArrowheads="1"/>
          </p:cNvSpPr>
          <p:nvPr/>
        </p:nvSpPr>
        <p:spPr bwMode="auto">
          <a:xfrm>
            <a:off x="604524" y="5687162"/>
            <a:ext cx="1980029" cy="400110"/>
          </a:xfrm>
          <a:prstGeom prst="rect">
            <a:avLst/>
          </a:prstGeom>
          <a:noFill/>
          <a:ln w="9525">
            <a:noFill/>
            <a:miter lim="800000"/>
            <a:headEnd/>
            <a:tailEnd/>
          </a:ln>
        </p:spPr>
        <p:txBody>
          <a:bodyPr wrap="none" anchor="ctr">
            <a:spAutoFit/>
          </a:bodyPr>
          <a:lstStyle/>
          <a:p>
            <a:r>
              <a:rPr lang="zh-CN" altLang="en-US" sz="2000" dirty="0">
                <a:solidFill>
                  <a:schemeClr val="tx2"/>
                </a:solidFill>
                <a:latin typeface="华文细黑" panose="02010600040101010101" pitchFamily="2" charset="-122"/>
                <a:ea typeface="华文细黑" panose="02010600040101010101" pitchFamily="2" charset="-122"/>
                <a:cs typeface="Arial" charset="0"/>
              </a:rPr>
              <a:t>出库单上的一行</a:t>
            </a:r>
          </a:p>
        </p:txBody>
      </p:sp>
      <p:sp>
        <p:nvSpPr>
          <p:cNvPr id="46" name="Rectangle 19"/>
          <p:cNvSpPr>
            <a:spLocks noChangeArrowheads="1"/>
          </p:cNvSpPr>
          <p:nvPr/>
        </p:nvSpPr>
        <p:spPr bwMode="auto">
          <a:xfrm>
            <a:off x="6220087" y="1294819"/>
            <a:ext cx="697627" cy="400110"/>
          </a:xfrm>
          <a:prstGeom prst="rect">
            <a:avLst/>
          </a:prstGeom>
          <a:noFill/>
          <a:ln w="9525">
            <a:noFill/>
            <a:miter lim="800000"/>
            <a:headEnd/>
            <a:tailEnd/>
          </a:ln>
        </p:spPr>
        <p:txBody>
          <a:bodyPr wrap="none" anchor="ctr">
            <a:spAutoFit/>
          </a:bodyPr>
          <a:lstStyle/>
          <a:p>
            <a:r>
              <a:rPr lang="zh-CN" altLang="en-US" sz="2000" smtClean="0">
                <a:solidFill>
                  <a:schemeClr val="tx2"/>
                </a:solidFill>
                <a:latin typeface="华文细黑" panose="02010600040101010101" pitchFamily="2" charset="-122"/>
                <a:ea typeface="华文细黑" panose="02010600040101010101" pitchFamily="2" charset="-122"/>
                <a:cs typeface="Arial" charset="0"/>
              </a:rPr>
              <a:t>商品</a:t>
            </a:r>
            <a:endParaRPr lang="zh-CN" altLang="en-US" sz="2000" dirty="0">
              <a:solidFill>
                <a:schemeClr val="tx2"/>
              </a:solidFill>
              <a:latin typeface="华文细黑" panose="02010600040101010101" pitchFamily="2" charset="-122"/>
              <a:ea typeface="华文细黑" panose="02010600040101010101" pitchFamily="2" charset="-122"/>
              <a:cs typeface="Arial" charset="0"/>
            </a:endParaRPr>
          </a:p>
        </p:txBody>
      </p:sp>
      <p:sp>
        <p:nvSpPr>
          <p:cNvPr id="47" name="矩形 46"/>
          <p:cNvSpPr/>
          <p:nvPr/>
        </p:nvSpPr>
        <p:spPr>
          <a:xfrm>
            <a:off x="4125912" y="5094649"/>
            <a:ext cx="4134874" cy="707886"/>
          </a:xfrm>
          <a:prstGeom prst="rect">
            <a:avLst/>
          </a:prstGeom>
        </p:spPr>
        <p:txBody>
          <a:bodyPr wrap="square">
            <a:spAutoFit/>
          </a:bodyPr>
          <a:lstStyle/>
          <a:p>
            <a:pPr lvl="0" fontAlgn="base">
              <a:spcBef>
                <a:spcPct val="0"/>
              </a:spcBef>
              <a:spcAft>
                <a:spcPct val="0"/>
              </a:spcAft>
              <a:defRPr/>
            </a:pPr>
            <a:r>
              <a:rPr lang="en-US" altLang="zh-CN" sz="2000" b="1" kern="0" smtClean="0">
                <a:solidFill>
                  <a:srgbClr val="0000FF"/>
                </a:solidFill>
                <a:latin typeface="微软雅黑" panose="020B0503020204020204" pitchFamily="34" charset="-122"/>
                <a:ea typeface="微软雅黑" panose="020B0503020204020204" pitchFamily="34" charset="-122"/>
              </a:rPr>
              <a:t>OrderEntry</a:t>
            </a:r>
            <a:r>
              <a:rPr lang="zh-CN" altLang="en-US" sz="2000" b="1" kern="0" smtClean="0">
                <a:solidFill>
                  <a:srgbClr val="0000FF"/>
                </a:solidFill>
                <a:latin typeface="微软雅黑" panose="020B0503020204020204" pitchFamily="34" charset="-122"/>
                <a:ea typeface="微软雅黑" panose="020B0503020204020204" pitchFamily="34" charset="-122"/>
              </a:rPr>
              <a:t>对象和</a:t>
            </a:r>
            <a:r>
              <a:rPr lang="en-US" altLang="zh-CN" sz="2000" b="1" kern="0" smtClean="0">
                <a:solidFill>
                  <a:srgbClr val="0000FF"/>
                </a:solidFill>
                <a:latin typeface="微软雅黑" panose="020B0503020204020204" pitchFamily="34" charset="-122"/>
                <a:ea typeface="微软雅黑" panose="020B0503020204020204" pitchFamily="34" charset="-122"/>
              </a:rPr>
              <a:t>Product</a:t>
            </a:r>
            <a:r>
              <a:rPr lang="zh-CN" altLang="en-US" sz="2000" b="1" kern="0" smtClean="0">
                <a:solidFill>
                  <a:srgbClr val="0000FF"/>
                </a:solidFill>
                <a:latin typeface="微软雅黑" panose="020B0503020204020204" pitchFamily="34" charset="-122"/>
                <a:ea typeface="微软雅黑" panose="020B0503020204020204" pitchFamily="34" charset="-122"/>
              </a:rPr>
              <a:t>对象应该由哪个类创建？</a:t>
            </a:r>
            <a:endParaRPr lang="en-US" altLang="zh-CN" sz="2000" kern="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87929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randombar(horizontal)">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Creator</a:t>
            </a:r>
            <a:r>
              <a:rPr lang="zh-CN" altLang="en-US"/>
              <a:t>示例</a:t>
            </a:r>
          </a:p>
        </p:txBody>
      </p:sp>
      <p:sp>
        <p:nvSpPr>
          <p:cNvPr id="4" name="Rectangle 13"/>
          <p:cNvSpPr>
            <a:spLocks noChangeArrowheads="1"/>
          </p:cNvSpPr>
          <p:nvPr/>
        </p:nvSpPr>
        <p:spPr bwMode="auto">
          <a:xfrm>
            <a:off x="5383776" y="1716648"/>
            <a:ext cx="2731524" cy="307777"/>
          </a:xfrm>
          <a:prstGeom prst="rect">
            <a:avLst/>
          </a:prstGeom>
          <a:solidFill>
            <a:srgbClr val="FFFFFF"/>
          </a:solidFill>
          <a:ln w="12700">
            <a:solidFill>
              <a:srgbClr val="000000"/>
            </a:solidFill>
            <a:miter lim="800000"/>
            <a:headEnd type="none" w="sm" len="sm"/>
            <a:tailEnd type="none" w="sm" len="sm"/>
          </a:ln>
        </p:spPr>
        <p:txBody>
          <a:bodyPr wrap="square" lIns="0" tIns="0" rIns="0" bIns="0" anchor="ct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smtClean="0">
                <a:ln>
                  <a:noFill/>
                </a:ln>
                <a:solidFill>
                  <a:prstClr val="black"/>
                </a:solidFill>
                <a:effectLst/>
                <a:uLnTx/>
                <a:uFillTx/>
              </a:rPr>
              <a:t>Product</a:t>
            </a:r>
            <a:endParaRPr kumimoji="0" lang="en-US" altLang="zh-CN" sz="2000" b="0" i="0" u="none" strike="noStrike" kern="0" cap="none" spc="0" normalizeH="0" baseline="0" noProof="0" smtClean="0">
              <a:ln>
                <a:noFill/>
              </a:ln>
              <a:solidFill>
                <a:prstClr val="black"/>
              </a:solidFill>
              <a:effectLst/>
              <a:uLnTx/>
              <a:uFillTx/>
            </a:endParaRPr>
          </a:p>
        </p:txBody>
      </p:sp>
      <p:sp>
        <p:nvSpPr>
          <p:cNvPr id="5" name="Rectangle 12"/>
          <p:cNvSpPr>
            <a:spLocks noChangeArrowheads="1"/>
          </p:cNvSpPr>
          <p:nvPr/>
        </p:nvSpPr>
        <p:spPr bwMode="auto">
          <a:xfrm>
            <a:off x="5383776" y="2032720"/>
            <a:ext cx="2731524" cy="845770"/>
          </a:xfrm>
          <a:prstGeom prst="rect">
            <a:avLst/>
          </a:prstGeom>
          <a:solidFill>
            <a:srgbClr val="FFFFFF"/>
          </a:solidFill>
          <a:ln w="12700">
            <a:solidFill>
              <a:srgbClr val="000000"/>
            </a:solidFill>
            <a:miter lim="800000"/>
            <a:headEnd type="none" w="sm" len="sm"/>
            <a:tailEnd type="none" w="sm" len="sm"/>
          </a:ln>
        </p:spPr>
        <p:txBody>
          <a:bodyPr wrap="square" lIns="0" tIns="30175" rIns="0" bIns="30175" anchor="ctr">
            <a:spAutoFit/>
          </a:bodyPr>
          <a:lstStyle/>
          <a:p>
            <a:pPr marL="0" marR="0" lvl="0" indent="0" defTabSz="914400" eaLnBrk="1" fontAlgn="base" latinLnBrk="0" hangingPunct="1">
              <a:lnSpc>
                <a:spcPct val="85000"/>
              </a:lnSpc>
              <a:spcBef>
                <a:spcPct val="0"/>
              </a:spcBef>
              <a:spcAft>
                <a:spcPct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rPr>
              <a:t>-name: String</a:t>
            </a:r>
            <a:endParaRPr kumimoji="0" lang="en-US" altLang="zh-CN" sz="2000" b="0" i="0" u="none" strike="noStrike" kern="0" cap="none" spc="0" normalizeH="0" baseline="0" noProof="0" smtClean="0">
              <a:ln>
                <a:noFill/>
              </a:ln>
              <a:solidFill>
                <a:prstClr val="black"/>
              </a:solidFill>
              <a:effectLst/>
              <a:uLnTx/>
              <a:uFillTx/>
            </a:endParaRPr>
          </a:p>
          <a:p>
            <a:pPr marL="0" marR="0" lvl="0" indent="0" defTabSz="914400" eaLnBrk="0" fontAlgn="base" latinLnBrk="0" hangingPunct="0">
              <a:lnSpc>
                <a:spcPct val="85000"/>
              </a:lnSpc>
              <a:spcBef>
                <a:spcPct val="0"/>
              </a:spcBef>
              <a:spcAft>
                <a:spcPct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rPr>
              <a:t>-price: float</a:t>
            </a:r>
            <a:endParaRPr kumimoji="0" lang="en-US" altLang="zh-CN" sz="2000" b="0" i="0" u="none" strike="noStrike" kern="0" cap="none" spc="0" normalizeH="0" baseline="0" noProof="0" smtClean="0">
              <a:ln>
                <a:noFill/>
              </a:ln>
              <a:solidFill>
                <a:prstClr val="black"/>
              </a:solidFill>
              <a:effectLst/>
              <a:uLnTx/>
              <a:uFillTx/>
            </a:endParaRPr>
          </a:p>
          <a:p>
            <a:pPr marL="0" marR="0" lvl="0" indent="0" defTabSz="914400" eaLnBrk="0" fontAlgn="base" latinLnBrk="0" hangingPunct="0">
              <a:lnSpc>
                <a:spcPct val="85000"/>
              </a:lnSpc>
              <a:spcBef>
                <a:spcPct val="0"/>
              </a:spcBef>
              <a:spcAft>
                <a:spcPct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rPr>
              <a:t>-ItemID: String</a:t>
            </a:r>
            <a:endParaRPr kumimoji="0" lang="en-US" altLang="zh-CN" sz="2000" b="0" i="0" u="none" strike="noStrike" kern="0" cap="none" spc="0" normalizeH="0" baseline="0" noProof="0" smtClean="0">
              <a:ln>
                <a:noFill/>
              </a:ln>
              <a:solidFill>
                <a:prstClr val="black"/>
              </a:solidFill>
              <a:effectLst/>
              <a:uLnTx/>
              <a:uFillTx/>
            </a:endParaRPr>
          </a:p>
        </p:txBody>
      </p:sp>
      <p:sp>
        <p:nvSpPr>
          <p:cNvPr id="6" name="Rectangle 11"/>
          <p:cNvSpPr>
            <a:spLocks noChangeArrowheads="1"/>
          </p:cNvSpPr>
          <p:nvPr/>
        </p:nvSpPr>
        <p:spPr bwMode="auto">
          <a:xfrm>
            <a:off x="553014" y="1717320"/>
            <a:ext cx="2879725" cy="307777"/>
          </a:xfrm>
          <a:prstGeom prst="rect">
            <a:avLst/>
          </a:prstGeom>
          <a:solidFill>
            <a:srgbClr val="FFFFFF"/>
          </a:solidFill>
          <a:ln w="12700">
            <a:solidFill>
              <a:srgbClr val="000000"/>
            </a:solidFill>
            <a:miter lim="800000"/>
            <a:headEnd type="none" w="sm" len="sm"/>
            <a:tailEnd type="none" w="sm" len="sm"/>
          </a:ln>
        </p:spPr>
        <p:txBody>
          <a:bodyPr lIns="0" tIns="0" rIns="0" bIns="0" anchor="ct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smtClean="0">
                <a:ln>
                  <a:noFill/>
                </a:ln>
                <a:solidFill>
                  <a:srgbClr val="333333"/>
                </a:solidFill>
                <a:effectLst/>
                <a:uLnTx/>
                <a:uFillTx/>
              </a:rPr>
              <a:t>OutboundOrder</a:t>
            </a:r>
            <a:endParaRPr kumimoji="0" lang="en-US" altLang="zh-CN" sz="2000" b="0" i="0" u="none" strike="noStrike" kern="0" cap="none" spc="0" normalizeH="0" baseline="0" noProof="0" smtClean="0">
              <a:ln>
                <a:noFill/>
              </a:ln>
              <a:solidFill>
                <a:prstClr val="black"/>
              </a:solidFill>
              <a:effectLst/>
              <a:uLnTx/>
              <a:uFillTx/>
            </a:endParaRPr>
          </a:p>
        </p:txBody>
      </p:sp>
      <p:sp>
        <p:nvSpPr>
          <p:cNvPr id="7" name="Rectangle 10"/>
          <p:cNvSpPr>
            <a:spLocks noChangeArrowheads="1"/>
          </p:cNvSpPr>
          <p:nvPr/>
        </p:nvSpPr>
        <p:spPr bwMode="auto">
          <a:xfrm>
            <a:off x="553014" y="1982641"/>
            <a:ext cx="2879725" cy="578620"/>
          </a:xfrm>
          <a:prstGeom prst="rect">
            <a:avLst/>
          </a:prstGeom>
          <a:solidFill>
            <a:srgbClr val="FFFFFF"/>
          </a:solidFill>
          <a:ln w="12700">
            <a:solidFill>
              <a:srgbClr val="000000"/>
            </a:solidFill>
            <a:miter lim="800000"/>
            <a:headEnd type="none" w="sm" len="sm"/>
            <a:tailEnd type="none" w="sm" len="sm"/>
          </a:ln>
        </p:spPr>
        <p:txBody>
          <a:bodyPr lIns="54864" tIns="27432" rIns="54864" bIns="27432" anchor="ctr">
            <a:spAutoFit/>
          </a:bodyPr>
          <a:lstStyle/>
          <a:p>
            <a:pPr marL="0" marR="0" lvl="0" indent="0" defTabSz="914400" eaLnBrk="1" fontAlgn="base" latinLnBrk="0" hangingPunct="1">
              <a:lnSpc>
                <a:spcPct val="85000"/>
              </a:lnSpc>
              <a:spcBef>
                <a:spcPct val="0"/>
              </a:spcBef>
              <a:spcAft>
                <a:spcPct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rPr>
              <a:t>-date</a:t>
            </a:r>
            <a:endParaRPr kumimoji="0" lang="en-US" altLang="zh-CN" sz="2000" b="0" i="0" u="none" strike="noStrike" kern="0" cap="none" spc="0" normalizeH="0" baseline="0" noProof="0" smtClean="0">
              <a:ln>
                <a:noFill/>
              </a:ln>
              <a:solidFill>
                <a:prstClr val="black"/>
              </a:solidFill>
              <a:effectLst/>
              <a:uLnTx/>
              <a:uFillTx/>
            </a:endParaRPr>
          </a:p>
          <a:p>
            <a:pPr marL="0" marR="0" lvl="0" indent="0" defTabSz="914400" eaLnBrk="0" fontAlgn="base" latinLnBrk="0" hangingPunct="0">
              <a:lnSpc>
                <a:spcPct val="85000"/>
              </a:lnSpc>
              <a:spcBef>
                <a:spcPct val="0"/>
              </a:spcBef>
              <a:spcAft>
                <a:spcPct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rPr>
              <a:t>-time</a:t>
            </a:r>
            <a:endParaRPr kumimoji="0" lang="en-US" altLang="zh-CN" sz="2000" b="0" i="0" u="none" strike="noStrike" kern="0" cap="none" spc="0" normalizeH="0" baseline="0" noProof="0" smtClean="0">
              <a:ln>
                <a:noFill/>
              </a:ln>
              <a:solidFill>
                <a:prstClr val="black"/>
              </a:solidFill>
              <a:effectLst/>
              <a:uLnTx/>
              <a:uFillTx/>
            </a:endParaRPr>
          </a:p>
        </p:txBody>
      </p:sp>
      <p:sp>
        <p:nvSpPr>
          <p:cNvPr id="9" name="Line 8"/>
          <p:cNvSpPr>
            <a:spLocks noChangeShapeType="1"/>
          </p:cNvSpPr>
          <p:nvPr/>
        </p:nvSpPr>
        <p:spPr bwMode="auto">
          <a:xfrm>
            <a:off x="4276724" y="4994731"/>
            <a:ext cx="2283041" cy="0"/>
          </a:xfrm>
          <a:prstGeom prst="line">
            <a:avLst/>
          </a:prstGeom>
          <a:noFill/>
          <a:ln w="25400">
            <a:solidFill>
              <a:srgbClr val="C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smtClean="0">
              <a:ln>
                <a:noFill/>
              </a:ln>
              <a:solidFill>
                <a:prstClr val="black"/>
              </a:solidFill>
              <a:effectLst/>
              <a:uLnTx/>
              <a:uFillTx/>
            </a:endParaRPr>
          </a:p>
        </p:txBody>
      </p:sp>
      <p:sp>
        <p:nvSpPr>
          <p:cNvPr id="10" name="Text Box 7"/>
          <p:cNvSpPr txBox="1">
            <a:spLocks noChangeArrowheads="1"/>
          </p:cNvSpPr>
          <p:nvPr/>
        </p:nvSpPr>
        <p:spPr bwMode="auto">
          <a:xfrm>
            <a:off x="2065901" y="4038847"/>
            <a:ext cx="925513" cy="468312"/>
          </a:xfrm>
          <a:prstGeom prst="rect">
            <a:avLst/>
          </a:prstGeom>
          <a:solidFill>
            <a:srgbClr val="FFFFFF"/>
          </a:solidFill>
          <a:ln w="9525">
            <a:noFill/>
            <a:miter lim="800000"/>
            <a:headEnd/>
            <a:tailEnd/>
          </a:ln>
        </p:spPr>
        <p:txBody>
          <a:bodyPr lIns="0" tIns="0" rIns="0" bIns="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smtClean="0">
                <a:ln>
                  <a:noFill/>
                </a:ln>
                <a:solidFill>
                  <a:prstClr val="black"/>
                </a:solidFill>
                <a:effectLst/>
                <a:uLnTx/>
                <a:uFillTx/>
                <a:cs typeface="Times New Roman" pitchFamily="18" charset="0"/>
              </a:rPr>
              <a:t>1..*</a:t>
            </a:r>
            <a:endParaRPr kumimoji="0" lang="en-US" altLang="zh-CN" sz="2000" b="1" i="0" u="none" strike="noStrike" kern="0" cap="none" spc="0" normalizeH="0" baseline="0" noProof="0" smtClean="0">
              <a:ln>
                <a:noFill/>
              </a:ln>
              <a:solidFill>
                <a:prstClr val="black"/>
              </a:solidFill>
              <a:effectLst/>
              <a:uLnTx/>
              <a:uFillTx/>
            </a:endParaRPr>
          </a:p>
        </p:txBody>
      </p:sp>
      <p:sp>
        <p:nvSpPr>
          <p:cNvPr id="11" name="文本框 2"/>
          <p:cNvSpPr txBox="1">
            <a:spLocks noChangeArrowheads="1"/>
          </p:cNvSpPr>
          <p:nvPr/>
        </p:nvSpPr>
        <p:spPr bwMode="auto">
          <a:xfrm>
            <a:off x="2065901" y="2986428"/>
            <a:ext cx="257175" cy="307777"/>
          </a:xfrm>
          <a:prstGeom prst="rect">
            <a:avLst/>
          </a:prstGeom>
          <a:solidFill>
            <a:srgbClr val="FFFFFF"/>
          </a:solidFill>
          <a:ln w="9525">
            <a:noFill/>
            <a:miter lim="800000"/>
            <a:headEnd/>
            <a:tailEnd/>
          </a:ln>
        </p:spPr>
        <p:txBody>
          <a:bodyPr lIns="0" tIns="0" r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smtClean="0">
                <a:ln>
                  <a:noFill/>
                </a:ln>
                <a:solidFill>
                  <a:prstClr val="black"/>
                </a:solidFill>
                <a:effectLst/>
                <a:uLnTx/>
                <a:uFillTx/>
              </a:rPr>
              <a:t>1</a:t>
            </a:r>
          </a:p>
        </p:txBody>
      </p:sp>
      <p:sp>
        <p:nvSpPr>
          <p:cNvPr id="12" name="Text Box 5"/>
          <p:cNvSpPr txBox="1">
            <a:spLocks noChangeArrowheads="1"/>
          </p:cNvSpPr>
          <p:nvPr/>
        </p:nvSpPr>
        <p:spPr bwMode="auto">
          <a:xfrm>
            <a:off x="6291478" y="4552497"/>
            <a:ext cx="268288" cy="354012"/>
          </a:xfrm>
          <a:prstGeom prst="rect">
            <a:avLst/>
          </a:prstGeom>
          <a:solidFill>
            <a:srgbClr val="FFFFFF"/>
          </a:solidFill>
          <a:ln w="9525">
            <a:noFill/>
            <a:miter lim="800000"/>
            <a:headEnd/>
            <a:tailEnd/>
          </a:ln>
        </p:spPr>
        <p:txBody>
          <a:bodyPr lIns="0" tIns="0" rIns="0" bIns="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b="0" i="0" u="none" strike="noStrike" kern="0" cap="none" spc="0" normalizeH="0" baseline="0" noProof="0" dirty="0" smtClean="0">
                <a:ln>
                  <a:noFill/>
                </a:ln>
                <a:solidFill>
                  <a:prstClr val="black"/>
                </a:solidFill>
                <a:effectLst/>
                <a:uLnTx/>
                <a:uFillTx/>
                <a:cs typeface="Times New Roman" pitchFamily="18" charset="0"/>
              </a:rPr>
              <a:t>1</a:t>
            </a:r>
            <a:endParaRPr kumimoji="0" lang="en-US" altLang="zh-CN" b="0" i="0" u="none" strike="noStrike" kern="0" cap="none" spc="0" normalizeH="0" baseline="0" noProof="0" dirty="0" smtClean="0">
              <a:ln>
                <a:noFill/>
              </a:ln>
              <a:solidFill>
                <a:prstClr val="black"/>
              </a:solidFill>
              <a:effectLst/>
              <a:uLnTx/>
              <a:uFillTx/>
            </a:endParaRPr>
          </a:p>
        </p:txBody>
      </p:sp>
      <p:sp>
        <p:nvSpPr>
          <p:cNvPr id="13" name="Text Box 3"/>
          <p:cNvSpPr txBox="1">
            <a:spLocks noChangeArrowheads="1"/>
          </p:cNvSpPr>
          <p:nvPr/>
        </p:nvSpPr>
        <p:spPr bwMode="auto">
          <a:xfrm>
            <a:off x="2170676" y="3635716"/>
            <a:ext cx="1479550" cy="393700"/>
          </a:xfrm>
          <a:prstGeom prst="rect">
            <a:avLst/>
          </a:prstGeom>
          <a:solidFill>
            <a:srgbClr val="FFFFFF"/>
          </a:solidFill>
          <a:ln w="9525">
            <a:noFill/>
            <a:miter lim="800000"/>
            <a:headEnd/>
            <a:tailEnd/>
          </a:ln>
        </p:spPr>
        <p:txBody>
          <a:bodyPr lIns="0" tIns="0" rIns="0" bIns="0"/>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smtClean="0">
                <a:ln>
                  <a:noFill/>
                </a:ln>
                <a:solidFill>
                  <a:prstClr val="black"/>
                </a:solidFill>
                <a:effectLst/>
                <a:uLnTx/>
                <a:uFillTx/>
                <a:cs typeface="Times New Roman" pitchFamily="18" charset="0"/>
              </a:rPr>
              <a:t>contains</a:t>
            </a:r>
            <a:endParaRPr kumimoji="0" lang="en-US" altLang="zh-CN" sz="2000" b="1" i="0" u="none" strike="noStrike" kern="0" cap="none" spc="0" normalizeH="0" baseline="0" noProof="0" smtClean="0">
              <a:ln>
                <a:noFill/>
              </a:ln>
              <a:solidFill>
                <a:prstClr val="black"/>
              </a:solidFill>
              <a:effectLst/>
              <a:uLnTx/>
              <a:uFillTx/>
            </a:endParaRPr>
          </a:p>
        </p:txBody>
      </p:sp>
      <p:sp>
        <p:nvSpPr>
          <p:cNvPr id="14" name="Rectangle 10"/>
          <p:cNvSpPr>
            <a:spLocks noChangeArrowheads="1"/>
          </p:cNvSpPr>
          <p:nvPr/>
        </p:nvSpPr>
        <p:spPr bwMode="auto">
          <a:xfrm>
            <a:off x="553014" y="2561261"/>
            <a:ext cx="2879725" cy="363176"/>
          </a:xfrm>
          <a:prstGeom prst="rect">
            <a:avLst/>
          </a:prstGeom>
          <a:solidFill>
            <a:srgbClr val="FFFFFF"/>
          </a:solidFill>
          <a:ln w="12700">
            <a:solidFill>
              <a:srgbClr val="000000"/>
            </a:solidFill>
            <a:miter lim="800000"/>
            <a:headEnd type="none" w="sm" len="sm"/>
            <a:tailEnd type="none" w="sm" len="sm"/>
          </a:ln>
        </p:spPr>
        <p:txBody>
          <a:bodyPr lIns="54864" tIns="27432" rIns="54864" bIns="27432"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smtClean="0">
                <a:ln>
                  <a:noFill/>
                </a:ln>
                <a:solidFill>
                  <a:srgbClr val="0000CC"/>
                </a:solidFill>
                <a:effectLst/>
                <a:uLnTx/>
                <a:uFillTx/>
              </a:rPr>
              <a:t>+getTotalPrice()</a:t>
            </a:r>
            <a:endParaRPr kumimoji="0" lang="en-US" altLang="zh-CN" sz="3200" b="1" i="0" u="none" strike="noStrike" kern="0" cap="none" spc="0" normalizeH="0" baseline="0" noProof="0" smtClean="0">
              <a:ln>
                <a:noFill/>
              </a:ln>
              <a:solidFill>
                <a:srgbClr val="0000CC"/>
              </a:solidFill>
              <a:effectLst/>
              <a:uLnTx/>
              <a:uFillTx/>
            </a:endParaRPr>
          </a:p>
        </p:txBody>
      </p:sp>
      <p:sp>
        <p:nvSpPr>
          <p:cNvPr id="15" name="Rectangle 12"/>
          <p:cNvSpPr>
            <a:spLocks noChangeArrowheads="1"/>
          </p:cNvSpPr>
          <p:nvPr/>
        </p:nvSpPr>
        <p:spPr bwMode="auto">
          <a:xfrm>
            <a:off x="5383776" y="2874068"/>
            <a:ext cx="2733111" cy="845770"/>
          </a:xfrm>
          <a:prstGeom prst="rect">
            <a:avLst/>
          </a:prstGeom>
          <a:solidFill>
            <a:srgbClr val="FFFFFF"/>
          </a:solidFill>
          <a:ln w="12700">
            <a:solidFill>
              <a:srgbClr val="000000"/>
            </a:solidFill>
            <a:miter lim="800000"/>
            <a:headEnd type="none" w="sm" len="sm"/>
            <a:tailEnd type="none" w="sm" len="sm"/>
          </a:ln>
        </p:spPr>
        <p:txBody>
          <a:bodyPr wrap="square" lIns="0" tIns="30175" rIns="0" bIns="30175" anchor="ctr">
            <a:spAutoFit/>
          </a:bodyPr>
          <a:lstStyle/>
          <a:p>
            <a:pPr marL="0" marR="0" lvl="0" indent="0" defTabSz="914400" eaLnBrk="1" fontAlgn="base" latinLnBrk="0" hangingPunct="1">
              <a:lnSpc>
                <a:spcPct val="85000"/>
              </a:lnSpc>
              <a:spcBef>
                <a:spcPct val="0"/>
              </a:spcBef>
              <a:spcAft>
                <a:spcPct val="0"/>
              </a:spcAft>
              <a:buClrTx/>
              <a:buSzTx/>
              <a:buFontTx/>
              <a:buNone/>
              <a:tabLst/>
              <a:defRPr/>
            </a:pPr>
            <a:r>
              <a:rPr kumimoji="0" lang="en-US" altLang="zh-CN" sz="2000" b="0" i="0" u="none" strike="noStrike" kern="0" cap="none" spc="0" normalizeH="0" baseline="0" noProof="0" dirty="0" smtClean="0">
                <a:ln>
                  <a:noFill/>
                </a:ln>
                <a:solidFill>
                  <a:srgbClr val="000000"/>
                </a:solidFill>
                <a:effectLst/>
                <a:uLnTx/>
                <a:uFillTx/>
              </a:rPr>
              <a:t>+</a:t>
            </a:r>
            <a:r>
              <a:rPr kumimoji="0" lang="en-US" altLang="zh-CN" sz="2000" b="0" i="0" u="none" strike="noStrike" kern="0" cap="none" spc="0" normalizeH="0" baseline="0" noProof="0" dirty="0" err="1" smtClean="0">
                <a:ln>
                  <a:noFill/>
                </a:ln>
                <a:solidFill>
                  <a:srgbClr val="000000"/>
                </a:solidFill>
                <a:effectLst/>
                <a:uLnTx/>
                <a:uFillTx/>
              </a:rPr>
              <a:t>getName</a:t>
            </a:r>
            <a:r>
              <a:rPr kumimoji="0" lang="en-US" altLang="zh-CN" sz="2000" b="0" i="0" u="none" strike="noStrike" kern="0" cap="none" spc="0" normalizeH="0" baseline="0" noProof="0" dirty="0" smtClean="0">
                <a:ln>
                  <a:noFill/>
                </a:ln>
                <a:solidFill>
                  <a:srgbClr val="000000"/>
                </a:solidFill>
                <a:effectLst/>
                <a:uLnTx/>
                <a:uFillTx/>
              </a:rPr>
              <a:t>(): String</a:t>
            </a:r>
            <a:endParaRPr kumimoji="0" lang="en-US" altLang="zh-CN" sz="2000" b="0" i="0" u="none" strike="noStrike" kern="0" cap="none" spc="0" normalizeH="0" baseline="0" noProof="0" dirty="0" smtClean="0">
              <a:ln>
                <a:noFill/>
              </a:ln>
              <a:solidFill>
                <a:prstClr val="black"/>
              </a:solidFill>
              <a:effectLst/>
              <a:uLnTx/>
              <a:uFillTx/>
            </a:endParaRPr>
          </a:p>
          <a:p>
            <a:pPr marL="0" marR="0" lvl="0" indent="0" defTabSz="914400" eaLnBrk="0" fontAlgn="base" latinLnBrk="0" hangingPunct="0">
              <a:lnSpc>
                <a:spcPct val="85000"/>
              </a:lnSpc>
              <a:spcBef>
                <a:spcPct val="0"/>
              </a:spcBef>
              <a:spcAft>
                <a:spcPct val="0"/>
              </a:spcAft>
              <a:buClrTx/>
              <a:buSzTx/>
              <a:buFontTx/>
              <a:buNone/>
              <a:tabLst/>
              <a:defRPr/>
            </a:pPr>
            <a:r>
              <a:rPr kumimoji="0" lang="en-US" altLang="zh-CN" sz="2000" b="1" i="0" u="none" strike="noStrike" kern="0" cap="none" spc="0" normalizeH="0" baseline="0" noProof="0" smtClean="0">
                <a:ln>
                  <a:noFill/>
                </a:ln>
                <a:solidFill>
                  <a:srgbClr val="0000CC"/>
                </a:solidFill>
                <a:effectLst/>
                <a:uLnTx/>
                <a:uFillTx/>
              </a:rPr>
              <a:t>+getPrice</a:t>
            </a:r>
            <a:r>
              <a:rPr kumimoji="0" lang="en-US" altLang="zh-CN" sz="2000" b="1" i="0" u="none" strike="noStrike" kern="0" cap="none" spc="0" normalizeH="0" baseline="0" noProof="0" dirty="0" smtClean="0">
                <a:ln>
                  <a:noFill/>
                </a:ln>
                <a:solidFill>
                  <a:srgbClr val="0000CC"/>
                </a:solidFill>
                <a:effectLst/>
                <a:uLnTx/>
                <a:uFillTx/>
              </a:rPr>
              <a:t>()</a:t>
            </a:r>
          </a:p>
          <a:p>
            <a:pPr marL="0" marR="0" lvl="0" indent="0" defTabSz="914400" eaLnBrk="0" fontAlgn="base" latinLnBrk="0" hangingPunct="0">
              <a:lnSpc>
                <a:spcPct val="85000"/>
              </a:lnSpc>
              <a:spcBef>
                <a:spcPct val="0"/>
              </a:spcBef>
              <a:spcAft>
                <a:spcPct val="0"/>
              </a:spcAft>
              <a:buClrTx/>
              <a:buSzTx/>
              <a:buFontTx/>
              <a:buNone/>
              <a:tabLst/>
              <a:defRPr/>
            </a:pPr>
            <a:r>
              <a:rPr kumimoji="0" lang="en-US" altLang="zh-CN" sz="2000" b="0" i="0" u="none" strike="noStrike" kern="0" cap="none" spc="0" normalizeH="0" baseline="0" noProof="0" dirty="0" smtClean="0">
                <a:ln>
                  <a:noFill/>
                </a:ln>
                <a:solidFill>
                  <a:srgbClr val="000000"/>
                </a:solidFill>
                <a:effectLst/>
                <a:uLnTx/>
                <a:uFillTx/>
              </a:rPr>
              <a:t>+</a:t>
            </a:r>
            <a:r>
              <a:rPr kumimoji="0" lang="en-US" altLang="zh-CN" sz="2000" b="0" i="0" u="none" strike="noStrike" kern="0" cap="none" spc="0" normalizeH="0" baseline="0" noProof="0" dirty="0" err="1" smtClean="0">
                <a:ln>
                  <a:noFill/>
                </a:ln>
                <a:solidFill>
                  <a:srgbClr val="000000"/>
                </a:solidFill>
                <a:effectLst/>
                <a:uLnTx/>
                <a:uFillTx/>
              </a:rPr>
              <a:t>getItemID</a:t>
            </a:r>
            <a:r>
              <a:rPr kumimoji="0" lang="en-US" altLang="zh-CN" sz="2000" b="0" i="0" u="none" strike="noStrike" kern="0" cap="none" spc="0" normalizeH="0" baseline="0" noProof="0" dirty="0" smtClean="0">
                <a:ln>
                  <a:noFill/>
                </a:ln>
                <a:solidFill>
                  <a:srgbClr val="000000"/>
                </a:solidFill>
                <a:effectLst/>
                <a:uLnTx/>
                <a:uFillTx/>
              </a:rPr>
              <a:t>(): String</a:t>
            </a:r>
            <a:endParaRPr kumimoji="0" lang="en-US" altLang="zh-CN" sz="3200" b="0" i="0" u="none" strike="noStrike" kern="0" cap="none" spc="0" normalizeH="0" baseline="0" noProof="0" dirty="0" smtClean="0">
              <a:ln>
                <a:noFill/>
              </a:ln>
              <a:solidFill>
                <a:prstClr val="black"/>
              </a:solidFill>
              <a:effectLst/>
              <a:uLnTx/>
              <a:uFillTx/>
            </a:endParaRPr>
          </a:p>
        </p:txBody>
      </p:sp>
      <p:sp>
        <p:nvSpPr>
          <p:cNvPr id="16" name="Rectangle 15"/>
          <p:cNvSpPr>
            <a:spLocks noChangeArrowheads="1"/>
          </p:cNvSpPr>
          <p:nvPr/>
        </p:nvSpPr>
        <p:spPr bwMode="auto">
          <a:xfrm>
            <a:off x="497451" y="4382733"/>
            <a:ext cx="3482975" cy="307777"/>
          </a:xfrm>
          <a:prstGeom prst="rect">
            <a:avLst/>
          </a:prstGeom>
          <a:solidFill>
            <a:srgbClr val="FFFFFF"/>
          </a:solidFill>
          <a:ln w="12700">
            <a:solidFill>
              <a:srgbClr val="000000"/>
            </a:solidFill>
            <a:miter lim="800000"/>
            <a:headEnd type="none" w="sm" len="sm"/>
            <a:tailEnd type="none" w="sm" len="sm"/>
          </a:ln>
        </p:spPr>
        <p:txBody>
          <a:bodyPr lIns="0" tIns="0" rIns="0" bIns="0" anchor="ct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smtClean="0">
                <a:ln>
                  <a:noFill/>
                </a:ln>
                <a:solidFill>
                  <a:prstClr val="black"/>
                </a:solidFill>
                <a:effectLst/>
                <a:uLnTx/>
                <a:uFillTx/>
              </a:rPr>
              <a:t>OrderEntry</a:t>
            </a:r>
            <a:endParaRPr kumimoji="0" lang="en-US" altLang="zh-CN" sz="2000" b="0" i="0" u="none" strike="noStrike" kern="0" cap="none" spc="0" normalizeH="0" baseline="0" noProof="0" smtClean="0">
              <a:ln>
                <a:noFill/>
              </a:ln>
              <a:solidFill>
                <a:prstClr val="black"/>
              </a:solidFill>
              <a:effectLst/>
              <a:uLnTx/>
              <a:uFillTx/>
            </a:endParaRPr>
          </a:p>
        </p:txBody>
      </p:sp>
      <p:sp>
        <p:nvSpPr>
          <p:cNvPr id="17" name="Rectangle 14"/>
          <p:cNvSpPr>
            <a:spLocks noChangeArrowheads="1"/>
          </p:cNvSpPr>
          <p:nvPr/>
        </p:nvSpPr>
        <p:spPr bwMode="auto">
          <a:xfrm>
            <a:off x="497451" y="4700478"/>
            <a:ext cx="3482975" cy="632275"/>
          </a:xfrm>
          <a:prstGeom prst="rect">
            <a:avLst/>
          </a:prstGeom>
          <a:solidFill>
            <a:srgbClr val="FFFFFF"/>
          </a:solidFill>
          <a:ln w="12700">
            <a:solidFill>
              <a:srgbClr val="000000"/>
            </a:solidFill>
            <a:miter lim="800000"/>
            <a:headEnd type="none" w="sm" len="sm"/>
            <a:tailEnd type="none" w="sm" len="sm"/>
          </a:ln>
        </p:spPr>
        <p:txBody>
          <a:bodyPr lIns="0" tIns="54000" rIns="0" bIns="54000" anchor="ctr">
            <a:spAutoFit/>
          </a:bodyPr>
          <a:lstStyle/>
          <a:p>
            <a:pPr marL="0" marR="0" lvl="0" indent="0" defTabSz="914400" eaLnBrk="1" fontAlgn="base" latinLnBrk="0" hangingPunct="1">
              <a:lnSpc>
                <a:spcPct val="85000"/>
              </a:lnSpc>
              <a:spcBef>
                <a:spcPct val="0"/>
              </a:spcBef>
              <a:spcAft>
                <a:spcPct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rPr>
              <a:t>-goods: Product</a:t>
            </a:r>
            <a:endParaRPr kumimoji="0" lang="en-US" altLang="zh-CN" sz="2000" b="0" i="0" u="none" strike="noStrike" kern="0" cap="none" spc="0" normalizeH="0" baseline="0" noProof="0" smtClean="0">
              <a:ln>
                <a:noFill/>
              </a:ln>
              <a:solidFill>
                <a:prstClr val="black"/>
              </a:solidFill>
              <a:effectLst/>
              <a:uLnTx/>
              <a:uFillTx/>
            </a:endParaRPr>
          </a:p>
          <a:p>
            <a:pPr marL="0" marR="0" lvl="0" indent="0" defTabSz="914400" eaLnBrk="0" fontAlgn="base" latinLnBrk="0" hangingPunct="0">
              <a:lnSpc>
                <a:spcPct val="85000"/>
              </a:lnSpc>
              <a:spcBef>
                <a:spcPct val="0"/>
              </a:spcBef>
              <a:spcAft>
                <a:spcPct val="0"/>
              </a:spcAft>
              <a:buClrTx/>
              <a:buSzTx/>
              <a:buFontTx/>
              <a:buNone/>
              <a:tabLst/>
              <a:defRPr/>
            </a:pPr>
            <a:r>
              <a:rPr kumimoji="0" lang="en-US" altLang="zh-CN" sz="2000" b="0" i="0" u="none" strike="noStrike" kern="0" cap="none" spc="0" normalizeH="0" baseline="0" noProof="0" smtClean="0">
                <a:ln>
                  <a:noFill/>
                </a:ln>
                <a:solidFill>
                  <a:srgbClr val="000000"/>
                </a:solidFill>
                <a:effectLst/>
                <a:uLnTx/>
                <a:uFillTx/>
              </a:rPr>
              <a:t>-quantity: int</a:t>
            </a:r>
            <a:endParaRPr kumimoji="0" lang="en-US" altLang="zh-CN" sz="2000" b="0" i="0" u="none" strike="noStrike" kern="0" cap="none" spc="0" normalizeH="0" baseline="0" noProof="0" smtClean="0">
              <a:ln>
                <a:noFill/>
              </a:ln>
              <a:solidFill>
                <a:prstClr val="black"/>
              </a:solidFill>
              <a:effectLst/>
              <a:uLnTx/>
              <a:uFillTx/>
            </a:endParaRPr>
          </a:p>
        </p:txBody>
      </p:sp>
      <p:sp>
        <p:nvSpPr>
          <p:cNvPr id="18" name="Rectangle 14"/>
          <p:cNvSpPr>
            <a:spLocks noChangeArrowheads="1"/>
          </p:cNvSpPr>
          <p:nvPr/>
        </p:nvSpPr>
        <p:spPr bwMode="auto">
          <a:xfrm>
            <a:off x="497668" y="5332753"/>
            <a:ext cx="3482975" cy="416831"/>
          </a:xfrm>
          <a:prstGeom prst="rect">
            <a:avLst/>
          </a:prstGeom>
          <a:solidFill>
            <a:srgbClr val="FFFFFF"/>
          </a:solidFill>
          <a:ln w="12700">
            <a:solidFill>
              <a:srgbClr val="000000"/>
            </a:solidFill>
            <a:miter lim="800000"/>
            <a:headEnd type="none" w="sm" len="sm"/>
            <a:tailEnd type="none" w="sm" len="sm"/>
          </a:ln>
        </p:spPr>
        <p:txBody>
          <a:bodyPr lIns="0" tIns="54000" rIns="0" bIns="54000"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smtClean="0">
                <a:ln>
                  <a:noFill/>
                </a:ln>
                <a:solidFill>
                  <a:srgbClr val="0000CC"/>
                </a:solidFill>
                <a:effectLst/>
                <a:uLnTx/>
                <a:uFillTx/>
              </a:rPr>
              <a:t>+getSubTotalPrice()</a:t>
            </a:r>
          </a:p>
        </p:txBody>
      </p:sp>
      <p:sp>
        <p:nvSpPr>
          <p:cNvPr id="19" name="Line 9"/>
          <p:cNvSpPr>
            <a:spLocks noChangeShapeType="1"/>
          </p:cNvSpPr>
          <p:nvPr/>
        </p:nvSpPr>
        <p:spPr bwMode="auto">
          <a:xfrm>
            <a:off x="6559766" y="3719838"/>
            <a:ext cx="0" cy="1274893"/>
          </a:xfrm>
          <a:prstGeom prst="line">
            <a:avLst/>
          </a:prstGeom>
          <a:noFill/>
          <a:ln w="25400">
            <a:solidFill>
              <a:srgbClr val="C00000"/>
            </a:solidFill>
            <a:round/>
            <a:headEnd type="arrow" w="lg" len="lg"/>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smtClean="0">
              <a:ln>
                <a:noFill/>
              </a:ln>
              <a:solidFill>
                <a:prstClr val="black"/>
              </a:solidFill>
              <a:effectLst/>
              <a:uLnTx/>
              <a:uFillTx/>
            </a:endParaRPr>
          </a:p>
        </p:txBody>
      </p:sp>
      <p:sp>
        <p:nvSpPr>
          <p:cNvPr id="20" name="文本框 2"/>
          <p:cNvSpPr txBox="1">
            <a:spLocks noChangeArrowheads="1"/>
          </p:cNvSpPr>
          <p:nvPr/>
        </p:nvSpPr>
        <p:spPr bwMode="auto">
          <a:xfrm>
            <a:off x="4125912" y="4532498"/>
            <a:ext cx="865187" cy="363537"/>
          </a:xfrm>
          <a:prstGeom prst="rect">
            <a:avLst/>
          </a:prstGeom>
          <a:solidFill>
            <a:srgbClr val="FFFFFF"/>
          </a:solidFill>
          <a:ln w="9525">
            <a:noFill/>
            <a:miter lim="800000"/>
            <a:headEnd/>
            <a:tailEnd/>
          </a:ln>
        </p:spPr>
        <p:txBody>
          <a:bodyPr lIns="0" tIns="0" rIns="0" bIns="0"/>
          <a:lstStyle/>
          <a:p>
            <a:pPr fontAlgn="base">
              <a:spcBef>
                <a:spcPct val="0"/>
              </a:spcBef>
              <a:spcAft>
                <a:spcPct val="0"/>
              </a:spcAft>
            </a:pPr>
            <a:r>
              <a:rPr lang="en-US" altLang="zh-CN" dirty="0" smtClean="0">
                <a:solidFill>
                  <a:prstClr val="black"/>
                </a:solidFill>
                <a:ea typeface="黑体" pitchFamily="2" charset="-122"/>
                <a:cs typeface="Arial" charset="0"/>
              </a:rPr>
              <a:t>0..1</a:t>
            </a:r>
            <a:endParaRPr lang="en-US" altLang="zh-CN" dirty="0">
              <a:solidFill>
                <a:prstClr val="black"/>
              </a:solidFill>
              <a:ea typeface="黑体" pitchFamily="2" charset="-122"/>
              <a:cs typeface="Arial" charset="0"/>
            </a:endParaRPr>
          </a:p>
        </p:txBody>
      </p:sp>
      <p:sp>
        <p:nvSpPr>
          <p:cNvPr id="21" name="Rectangle 20"/>
          <p:cNvSpPr>
            <a:spLocks noChangeArrowheads="1"/>
          </p:cNvSpPr>
          <p:nvPr/>
        </p:nvSpPr>
        <p:spPr bwMode="auto">
          <a:xfrm>
            <a:off x="1513221" y="1334044"/>
            <a:ext cx="1105359" cy="400110"/>
          </a:xfrm>
          <a:prstGeom prst="rect">
            <a:avLst/>
          </a:prstGeom>
          <a:noFill/>
          <a:ln w="9525">
            <a:noFill/>
            <a:miter lim="800000"/>
            <a:headEnd/>
            <a:tailEnd/>
          </a:ln>
        </p:spPr>
        <p:txBody>
          <a:bodyPr wrap="square" anchor="ctr">
            <a:spAutoFit/>
          </a:bodyPr>
          <a:lstStyle/>
          <a:p>
            <a:r>
              <a:rPr lang="zh-CN" altLang="en-US" sz="2000" dirty="0">
                <a:solidFill>
                  <a:schemeClr val="tx2"/>
                </a:solidFill>
                <a:latin typeface="华文细黑" panose="02010600040101010101" pitchFamily="2" charset="-122"/>
                <a:ea typeface="华文细黑" panose="02010600040101010101" pitchFamily="2" charset="-122"/>
                <a:cs typeface="Arial" charset="0"/>
              </a:rPr>
              <a:t>出</a:t>
            </a:r>
            <a:r>
              <a:rPr lang="zh-CN" altLang="en-US" sz="2000">
                <a:solidFill>
                  <a:schemeClr val="tx2"/>
                </a:solidFill>
                <a:latin typeface="华文细黑" panose="02010600040101010101" pitchFamily="2" charset="-122"/>
                <a:ea typeface="华文细黑" panose="02010600040101010101" pitchFamily="2" charset="-122"/>
                <a:cs typeface="Arial" charset="0"/>
              </a:rPr>
              <a:t>库</a:t>
            </a:r>
            <a:r>
              <a:rPr lang="zh-CN" altLang="en-US" sz="2000" smtClean="0">
                <a:solidFill>
                  <a:schemeClr val="tx2"/>
                </a:solidFill>
                <a:latin typeface="华文细黑" panose="02010600040101010101" pitchFamily="2" charset="-122"/>
                <a:ea typeface="华文细黑" panose="02010600040101010101" pitchFamily="2" charset="-122"/>
                <a:cs typeface="Arial" charset="0"/>
              </a:rPr>
              <a:t>单</a:t>
            </a:r>
            <a:endParaRPr lang="zh-CN" altLang="en-US" sz="2000" dirty="0">
              <a:solidFill>
                <a:schemeClr val="tx2"/>
              </a:solidFill>
              <a:latin typeface="华文细黑" panose="02010600040101010101" pitchFamily="2" charset="-122"/>
              <a:ea typeface="华文细黑" panose="02010600040101010101" pitchFamily="2" charset="-122"/>
              <a:cs typeface="Arial" charset="0"/>
            </a:endParaRPr>
          </a:p>
        </p:txBody>
      </p:sp>
      <p:sp>
        <p:nvSpPr>
          <p:cNvPr id="22" name="Rectangle 17"/>
          <p:cNvSpPr>
            <a:spLocks noChangeArrowheads="1"/>
          </p:cNvSpPr>
          <p:nvPr/>
        </p:nvSpPr>
        <p:spPr bwMode="auto">
          <a:xfrm>
            <a:off x="604524" y="5695766"/>
            <a:ext cx="1980029" cy="400110"/>
          </a:xfrm>
          <a:prstGeom prst="rect">
            <a:avLst/>
          </a:prstGeom>
          <a:noFill/>
          <a:ln w="9525">
            <a:noFill/>
            <a:miter lim="800000"/>
            <a:headEnd/>
            <a:tailEnd/>
          </a:ln>
        </p:spPr>
        <p:txBody>
          <a:bodyPr wrap="none" anchor="ctr">
            <a:spAutoFit/>
          </a:bodyPr>
          <a:lstStyle/>
          <a:p>
            <a:r>
              <a:rPr lang="zh-CN" altLang="en-US" sz="2000" dirty="0">
                <a:solidFill>
                  <a:schemeClr val="tx2"/>
                </a:solidFill>
                <a:latin typeface="华文细黑" panose="02010600040101010101" pitchFamily="2" charset="-122"/>
                <a:ea typeface="华文细黑" panose="02010600040101010101" pitchFamily="2" charset="-122"/>
                <a:cs typeface="Arial" charset="0"/>
              </a:rPr>
              <a:t>出库单上的一行</a:t>
            </a:r>
          </a:p>
        </p:txBody>
      </p:sp>
      <p:sp>
        <p:nvSpPr>
          <p:cNvPr id="23" name="矩形 22"/>
          <p:cNvSpPr/>
          <p:nvPr/>
        </p:nvSpPr>
        <p:spPr>
          <a:xfrm>
            <a:off x="4125911" y="5103253"/>
            <a:ext cx="4754563" cy="1015663"/>
          </a:xfrm>
          <a:prstGeom prst="rect">
            <a:avLst/>
          </a:prstGeom>
        </p:spPr>
        <p:txBody>
          <a:bodyPr wrap="square">
            <a:spAutoFit/>
          </a:bodyPr>
          <a:lstStyle/>
          <a:p>
            <a:pPr lvl="0" fontAlgn="base">
              <a:spcBef>
                <a:spcPct val="0"/>
              </a:spcBef>
              <a:spcAft>
                <a:spcPct val="0"/>
              </a:spcAft>
              <a:defRPr/>
            </a:pPr>
            <a:r>
              <a:rPr lang="en-US" altLang="zh-CN" sz="2000" b="1" kern="0" smtClean="0">
                <a:solidFill>
                  <a:srgbClr val="0000FF"/>
                </a:solidFill>
                <a:latin typeface="微软雅黑" panose="020B0503020204020204" pitchFamily="34" charset="-122"/>
                <a:ea typeface="微软雅黑" panose="020B0503020204020204" pitchFamily="34" charset="-122"/>
              </a:rPr>
              <a:t>OutboundOrder</a:t>
            </a:r>
            <a:r>
              <a:rPr lang="zh-CN" altLang="en-US" sz="2000" b="1" kern="0" smtClean="0">
                <a:solidFill>
                  <a:srgbClr val="0000FF"/>
                </a:solidFill>
                <a:latin typeface="微软雅黑" panose="020B0503020204020204" pitchFamily="34" charset="-122"/>
                <a:ea typeface="微软雅黑" panose="020B0503020204020204" pitchFamily="34" charset="-122"/>
              </a:rPr>
              <a:t>包含</a:t>
            </a:r>
            <a:r>
              <a:rPr lang="en-US" altLang="zh-CN" sz="2000" b="1" kern="0" smtClean="0">
                <a:solidFill>
                  <a:srgbClr val="0000FF"/>
                </a:solidFill>
                <a:latin typeface="微软雅黑" panose="020B0503020204020204" pitchFamily="34" charset="-122"/>
                <a:ea typeface="微软雅黑" panose="020B0503020204020204" pitchFamily="34" charset="-122"/>
              </a:rPr>
              <a:t>OrderEntry</a:t>
            </a:r>
            <a:r>
              <a:rPr lang="zh-CN" altLang="en-US" sz="2000" b="1" kern="0" smtClean="0">
                <a:solidFill>
                  <a:srgbClr val="0000FF"/>
                </a:solidFill>
                <a:latin typeface="微软雅黑" panose="020B0503020204020204" pitchFamily="34" charset="-122"/>
                <a:ea typeface="微软雅黑" panose="020B0503020204020204" pitchFamily="34" charset="-122"/>
              </a:rPr>
              <a:t>对象，显然应该由</a:t>
            </a:r>
            <a:r>
              <a:rPr lang="en-US" altLang="zh-CN" sz="2000" b="1" kern="0" smtClean="0">
                <a:solidFill>
                  <a:srgbClr val="0000FF"/>
                </a:solidFill>
                <a:latin typeface="微软雅黑" panose="020B0503020204020204" pitchFamily="34" charset="-122"/>
                <a:ea typeface="微软雅黑" panose="020B0503020204020204" pitchFamily="34" charset="-122"/>
              </a:rPr>
              <a:t>OutboundOrder</a:t>
            </a:r>
            <a:r>
              <a:rPr lang="zh-CN" altLang="en-US" sz="2000" b="1" kern="0" smtClean="0">
                <a:solidFill>
                  <a:srgbClr val="0000FF"/>
                </a:solidFill>
                <a:latin typeface="微软雅黑" panose="020B0503020204020204" pitchFamily="34" charset="-122"/>
                <a:ea typeface="微软雅黑" panose="020B0503020204020204" pitchFamily="34" charset="-122"/>
              </a:rPr>
              <a:t>创建</a:t>
            </a:r>
            <a:r>
              <a:rPr lang="en-US" altLang="zh-CN" sz="2000" b="1" kern="0">
                <a:solidFill>
                  <a:srgbClr val="0000FF"/>
                </a:solidFill>
                <a:latin typeface="微软雅黑" panose="020B0503020204020204" pitchFamily="34" charset="-122"/>
                <a:ea typeface="微软雅黑" panose="020B0503020204020204" pitchFamily="34" charset="-122"/>
              </a:rPr>
              <a:t>OrderEntry</a:t>
            </a:r>
            <a:endParaRPr lang="en-US" altLang="zh-CN" sz="2000" kern="0">
              <a:solidFill>
                <a:srgbClr val="0000FF"/>
              </a:solidFill>
              <a:latin typeface="微软雅黑" panose="020B0503020204020204" pitchFamily="34" charset="-122"/>
              <a:ea typeface="微软雅黑" panose="020B0503020204020204" pitchFamily="34" charset="-122"/>
            </a:endParaRPr>
          </a:p>
        </p:txBody>
      </p:sp>
      <p:grpSp>
        <p:nvGrpSpPr>
          <p:cNvPr id="24" name="组合 4"/>
          <p:cNvGrpSpPr>
            <a:grpSpLocks/>
          </p:cNvGrpSpPr>
          <p:nvPr/>
        </p:nvGrpSpPr>
        <p:grpSpPr bwMode="auto">
          <a:xfrm>
            <a:off x="1679345" y="2945527"/>
            <a:ext cx="252412" cy="1437206"/>
            <a:chOff x="2030258" y="2270353"/>
            <a:chExt cx="252000" cy="1307646"/>
          </a:xfrm>
        </p:grpSpPr>
        <p:sp>
          <p:nvSpPr>
            <p:cNvPr id="25" name="菱形 24"/>
            <p:cNvSpPr/>
            <p:nvPr/>
          </p:nvSpPr>
          <p:spPr>
            <a:xfrm>
              <a:off x="2030258" y="2270353"/>
              <a:ext cx="252000" cy="252325"/>
            </a:xfrm>
            <a:prstGeom prst="diamond">
              <a:avLst/>
            </a:prstGeom>
            <a:solidFill>
              <a:sysClr val="window" lastClr="FFFFFF"/>
            </a:solidFill>
            <a:ln w="38100" cap="flat" cmpd="sng" algn="ctr">
              <a:solidFill>
                <a:srgbClr val="C0000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26" name="直接箭头连接符 25"/>
            <p:cNvCxnSpPr/>
            <p:nvPr/>
          </p:nvCxnSpPr>
          <p:spPr>
            <a:xfrm>
              <a:off x="2164975" y="2533787"/>
              <a:ext cx="0" cy="1044212"/>
            </a:xfrm>
            <a:prstGeom prst="straightConnector1">
              <a:avLst/>
            </a:prstGeom>
            <a:noFill/>
            <a:ln w="38100" cap="flat" cmpd="sng" algn="ctr">
              <a:solidFill>
                <a:srgbClr val="C00000"/>
              </a:solidFill>
              <a:prstDash val="solid"/>
              <a:tailEnd type="arrow"/>
            </a:ln>
            <a:effectLst/>
          </p:spPr>
        </p:cxnSp>
      </p:grpSp>
      <p:sp>
        <p:nvSpPr>
          <p:cNvPr id="27" name="菱形 26"/>
          <p:cNvSpPr>
            <a:spLocks noChangeArrowheads="1"/>
          </p:cNvSpPr>
          <p:nvPr/>
        </p:nvSpPr>
        <p:spPr bwMode="auto">
          <a:xfrm rot="-5400000">
            <a:off x="4005260" y="4861776"/>
            <a:ext cx="252413" cy="252412"/>
          </a:xfrm>
          <a:prstGeom prst="diamond">
            <a:avLst/>
          </a:prstGeom>
          <a:solidFill>
            <a:sysClr val="window" lastClr="FFFFFF"/>
          </a:solidFill>
          <a:ln w="38100" algn="ctr">
            <a:solidFill>
              <a:srgbClr val="C00000"/>
            </a:solidFill>
            <a:miter lim="800000"/>
            <a:headEnd/>
            <a:tailEnd/>
          </a:ln>
        </p:spPr>
        <p:txBody>
          <a:bodyPr vert="eaVert"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ndParaRPr>
          </a:p>
        </p:txBody>
      </p:sp>
    </p:spTree>
    <p:extLst>
      <p:ext uri="{BB962C8B-B14F-4D97-AF65-F5344CB8AC3E}">
        <p14:creationId xmlns:p14="http://schemas.microsoft.com/office/powerpoint/2010/main" val="91966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Creator</a:t>
            </a:r>
            <a:r>
              <a:rPr lang="zh-CN" altLang="en-US"/>
              <a:t>示例</a:t>
            </a:r>
          </a:p>
        </p:txBody>
      </p:sp>
      <p:sp>
        <p:nvSpPr>
          <p:cNvPr id="4" name="Rectangle 6"/>
          <p:cNvSpPr>
            <a:spLocks noChangeArrowheads="1"/>
          </p:cNvSpPr>
          <p:nvPr/>
        </p:nvSpPr>
        <p:spPr bwMode="auto">
          <a:xfrm>
            <a:off x="525361" y="3990988"/>
            <a:ext cx="4262949" cy="369332"/>
          </a:xfrm>
          <a:prstGeom prst="rect">
            <a:avLst/>
          </a:prstGeom>
          <a:solidFill>
            <a:srgbClr val="FFFFFF"/>
          </a:solidFill>
          <a:ln w="12700">
            <a:solidFill>
              <a:srgbClr val="000000"/>
            </a:solidFill>
            <a:miter lim="800000"/>
            <a:headEnd type="none" w="sm" len="sm"/>
            <a:tailEnd type="none" w="sm" len="sm"/>
          </a:ln>
        </p:spPr>
        <p:txBody>
          <a:bodyPr wrap="square" lIns="0" tIns="0" rIns="0" bIns="0" anchor="ct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smtClean="0">
                <a:ln>
                  <a:noFill/>
                </a:ln>
                <a:solidFill>
                  <a:prstClr val="black"/>
                </a:solidFill>
                <a:effectLst/>
                <a:uLnTx/>
                <a:uFillTx/>
              </a:rPr>
              <a:t>OrderEntry</a:t>
            </a:r>
            <a:endParaRPr kumimoji="0" lang="en-US" altLang="zh-CN" sz="2400" b="0" i="0" u="none" strike="noStrike" kern="0" cap="none" spc="0" normalizeH="0" baseline="0" noProof="0" smtClean="0">
              <a:ln>
                <a:noFill/>
              </a:ln>
              <a:solidFill>
                <a:prstClr val="black"/>
              </a:solidFill>
              <a:effectLst/>
              <a:uLnTx/>
              <a:uFillTx/>
            </a:endParaRPr>
          </a:p>
        </p:txBody>
      </p:sp>
      <p:sp>
        <p:nvSpPr>
          <p:cNvPr id="5" name="Rectangle 7"/>
          <p:cNvSpPr>
            <a:spLocks noChangeArrowheads="1"/>
          </p:cNvSpPr>
          <p:nvPr/>
        </p:nvSpPr>
        <p:spPr bwMode="auto">
          <a:xfrm>
            <a:off x="525361" y="4358852"/>
            <a:ext cx="4262949" cy="775015"/>
          </a:xfrm>
          <a:prstGeom prst="rect">
            <a:avLst/>
          </a:prstGeom>
          <a:solidFill>
            <a:srgbClr val="FFFFFF"/>
          </a:solidFill>
          <a:ln w="12700">
            <a:solidFill>
              <a:srgbClr val="000000"/>
            </a:solidFill>
            <a:miter lim="800000"/>
            <a:headEnd type="none" w="sm" len="sm"/>
            <a:tailEnd type="none" w="sm" len="sm"/>
          </a:ln>
        </p:spPr>
        <p:txBody>
          <a:bodyPr wrap="square" lIns="0" tIns="18000" rIns="0" bIns="18000" anchor="ctr">
            <a:spAutoFit/>
          </a:bodyPr>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sz="2400" b="0" i="0" u="none" strike="noStrike" kern="0" cap="none" spc="0" normalizeH="0" baseline="0" noProof="0" smtClean="0">
                <a:ln>
                  <a:noFill/>
                </a:ln>
                <a:solidFill>
                  <a:srgbClr val="000000"/>
                </a:solidFill>
                <a:effectLst/>
                <a:uLnTx/>
                <a:uFillTx/>
              </a:rPr>
              <a:t>-goods: Product</a:t>
            </a:r>
          </a:p>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sz="2400" b="0" i="0" u="none" strike="noStrike" kern="0" cap="none" spc="0" normalizeH="0" baseline="0" noProof="0" smtClean="0">
                <a:ln>
                  <a:noFill/>
                </a:ln>
                <a:solidFill>
                  <a:srgbClr val="000000"/>
                </a:solidFill>
                <a:effectLst/>
                <a:uLnTx/>
                <a:uFillTx/>
              </a:rPr>
              <a:t>-quantity: int</a:t>
            </a:r>
            <a:endParaRPr kumimoji="0" lang="en-US" altLang="zh-CN" sz="2400" b="0" i="0" u="none" strike="noStrike" kern="0" cap="none" spc="0" normalizeH="0" baseline="0" noProof="0" smtClean="0">
              <a:ln>
                <a:noFill/>
              </a:ln>
              <a:solidFill>
                <a:prstClr val="black"/>
              </a:solidFill>
              <a:effectLst/>
              <a:uLnTx/>
              <a:uFillTx/>
            </a:endParaRPr>
          </a:p>
        </p:txBody>
      </p:sp>
      <p:sp>
        <p:nvSpPr>
          <p:cNvPr id="6" name="Rectangle 10"/>
          <p:cNvSpPr>
            <a:spLocks noChangeArrowheads="1"/>
          </p:cNvSpPr>
          <p:nvPr/>
        </p:nvSpPr>
        <p:spPr bwMode="auto">
          <a:xfrm>
            <a:off x="525361" y="1210253"/>
            <a:ext cx="6140909" cy="369332"/>
          </a:xfrm>
          <a:prstGeom prst="rect">
            <a:avLst/>
          </a:prstGeom>
          <a:solidFill>
            <a:srgbClr val="FFFFFF"/>
          </a:solidFill>
          <a:ln w="12700">
            <a:solidFill>
              <a:srgbClr val="000000"/>
            </a:solidFill>
            <a:miter lim="800000"/>
            <a:headEnd type="none" w="sm" len="sm"/>
            <a:tailEnd type="none" w="sm" len="sm"/>
          </a:ln>
        </p:spPr>
        <p:txBody>
          <a:bodyPr wrap="square" lIns="0" tIns="0" rIns="0" bIns="0" anchor="ctr">
            <a:spAutoFit/>
          </a:bodyPr>
          <a:lstStyle/>
          <a:p>
            <a:pPr algn="ctr" fontAlgn="base">
              <a:spcBef>
                <a:spcPct val="0"/>
              </a:spcBef>
              <a:spcAft>
                <a:spcPct val="0"/>
              </a:spcAft>
            </a:pPr>
            <a:r>
              <a:rPr lang="en-US" altLang="zh-CN" sz="2400" b="1">
                <a:solidFill>
                  <a:srgbClr val="333333"/>
                </a:solidFill>
                <a:cs typeface="Arial" charset="0"/>
              </a:rPr>
              <a:t>OutboundOrder</a:t>
            </a:r>
            <a:endParaRPr lang="en-US" altLang="zh-CN" sz="2400">
              <a:solidFill>
                <a:prstClr val="black"/>
              </a:solidFill>
              <a:cs typeface="Arial" charset="0"/>
            </a:endParaRPr>
          </a:p>
        </p:txBody>
      </p:sp>
      <p:sp>
        <p:nvSpPr>
          <p:cNvPr id="7" name="Rectangle 11"/>
          <p:cNvSpPr>
            <a:spLocks noChangeArrowheads="1"/>
          </p:cNvSpPr>
          <p:nvPr/>
        </p:nvSpPr>
        <p:spPr bwMode="auto">
          <a:xfrm>
            <a:off x="525361" y="1579660"/>
            <a:ext cx="6140909" cy="664797"/>
          </a:xfrm>
          <a:prstGeom prst="rect">
            <a:avLst/>
          </a:prstGeom>
          <a:solidFill>
            <a:srgbClr val="FFFFFF"/>
          </a:solidFill>
          <a:ln w="12700">
            <a:solidFill>
              <a:srgbClr val="000000"/>
            </a:solidFill>
            <a:miter lim="800000"/>
            <a:headEnd type="none" w="sm" len="sm"/>
            <a:tailEnd type="none" w="sm" len="sm"/>
          </a:ln>
        </p:spPr>
        <p:txBody>
          <a:bodyPr wrap="square" lIns="54864" tIns="0" rIns="54864" bIns="0" anchor="ctr">
            <a:spAutoFit/>
          </a:bodyPr>
          <a:lstStyle/>
          <a:p>
            <a:pPr algn="just" fontAlgn="base">
              <a:lnSpc>
                <a:spcPct val="90000"/>
              </a:lnSpc>
              <a:spcBef>
                <a:spcPct val="0"/>
              </a:spcBef>
              <a:spcAft>
                <a:spcPct val="0"/>
              </a:spcAft>
            </a:pPr>
            <a:r>
              <a:rPr lang="en-US" altLang="zh-CN" sz="2400">
                <a:solidFill>
                  <a:srgbClr val="000000"/>
                </a:solidFill>
                <a:cs typeface="Arial" charset="0"/>
              </a:rPr>
              <a:t>-date</a:t>
            </a:r>
          </a:p>
          <a:p>
            <a:pPr algn="just" fontAlgn="base">
              <a:lnSpc>
                <a:spcPct val="90000"/>
              </a:lnSpc>
              <a:spcBef>
                <a:spcPct val="0"/>
              </a:spcBef>
              <a:spcAft>
                <a:spcPct val="0"/>
              </a:spcAft>
            </a:pPr>
            <a:r>
              <a:rPr lang="en-US" altLang="zh-CN" sz="2400">
                <a:solidFill>
                  <a:srgbClr val="000000"/>
                </a:solidFill>
                <a:cs typeface="Arial" charset="0"/>
              </a:rPr>
              <a:t>-time</a:t>
            </a:r>
            <a:endParaRPr lang="en-US" altLang="zh-CN" sz="2400">
              <a:solidFill>
                <a:prstClr val="black"/>
              </a:solidFill>
              <a:cs typeface="Arial" charset="0"/>
            </a:endParaRPr>
          </a:p>
        </p:txBody>
      </p:sp>
      <p:sp>
        <p:nvSpPr>
          <p:cNvPr id="8" name="Text Box 14"/>
          <p:cNvSpPr txBox="1">
            <a:spLocks noChangeArrowheads="1"/>
          </p:cNvSpPr>
          <p:nvPr/>
        </p:nvSpPr>
        <p:spPr bwMode="auto">
          <a:xfrm>
            <a:off x="2754210" y="3626442"/>
            <a:ext cx="504825" cy="364546"/>
          </a:xfrm>
          <a:prstGeom prst="rect">
            <a:avLst/>
          </a:prstGeom>
          <a:solidFill>
            <a:srgbClr val="FFFFFF"/>
          </a:solidFill>
          <a:ln w="9525">
            <a:noFill/>
            <a:miter lim="800000"/>
            <a:headEnd/>
            <a:tailEnd/>
          </a:ln>
        </p:spPr>
        <p:txBody>
          <a:bodyPr lIns="0" tIns="0" rIns="0" bIns="0"/>
          <a:lstStyle>
            <a:defPPr>
              <a:defRPr lang="zh-CN"/>
            </a:defPPr>
            <a:lvl1pPr fontAlgn="base">
              <a:spcBef>
                <a:spcPct val="0"/>
              </a:spcBef>
              <a:spcAft>
                <a:spcPct val="0"/>
              </a:spcAft>
              <a:defRPr b="1">
                <a:solidFill>
                  <a:prstClr val="black"/>
                </a:solidFill>
                <a:ea typeface="黑体" pitchFamily="2" charset="-122"/>
                <a:cs typeface="Arial" charset="0"/>
              </a:defRPr>
            </a:lvl1pPr>
          </a:lstStyle>
          <a:p>
            <a:r>
              <a:rPr lang="en-US" altLang="zh-CN"/>
              <a:t>1..*</a:t>
            </a:r>
          </a:p>
        </p:txBody>
      </p:sp>
      <p:sp>
        <p:nvSpPr>
          <p:cNvPr id="9" name="文本框 2"/>
          <p:cNvSpPr txBox="1">
            <a:spLocks noChangeArrowheads="1"/>
          </p:cNvSpPr>
          <p:nvPr/>
        </p:nvSpPr>
        <p:spPr bwMode="auto">
          <a:xfrm>
            <a:off x="2754210" y="3043006"/>
            <a:ext cx="287338" cy="276999"/>
          </a:xfrm>
          <a:prstGeom prst="rect">
            <a:avLst/>
          </a:prstGeom>
          <a:solidFill>
            <a:srgbClr val="FFFFFF"/>
          </a:solidFill>
          <a:ln w="9525">
            <a:noFill/>
            <a:miter lim="800000"/>
            <a:headEnd/>
            <a:tailEnd/>
          </a:ln>
        </p:spPr>
        <p:txBody>
          <a:bodyPr lIns="0" tIns="0" rIns="0" bIns="0"/>
          <a:lstStyle>
            <a:defPPr>
              <a:defRPr lang="zh-CN"/>
            </a:defPPr>
            <a:lvl1pPr fontAlgn="base">
              <a:spcBef>
                <a:spcPct val="0"/>
              </a:spcBef>
              <a:spcAft>
                <a:spcPct val="0"/>
              </a:spcAft>
              <a:defRPr b="1">
                <a:solidFill>
                  <a:prstClr val="black"/>
                </a:solidFill>
                <a:ea typeface="黑体" pitchFamily="2" charset="-122"/>
                <a:cs typeface="Arial" charset="0"/>
              </a:defRPr>
            </a:lvl1pPr>
          </a:lstStyle>
          <a:p>
            <a:r>
              <a:rPr lang="en-US" altLang="zh-CN"/>
              <a:t>1</a:t>
            </a:r>
          </a:p>
        </p:txBody>
      </p:sp>
      <p:sp>
        <p:nvSpPr>
          <p:cNvPr id="10" name="Text Box 16"/>
          <p:cNvSpPr txBox="1">
            <a:spLocks noChangeArrowheads="1"/>
          </p:cNvSpPr>
          <p:nvPr/>
        </p:nvSpPr>
        <p:spPr bwMode="auto">
          <a:xfrm>
            <a:off x="5509776" y="4033682"/>
            <a:ext cx="155575" cy="207962"/>
          </a:xfrm>
          <a:prstGeom prst="rect">
            <a:avLst/>
          </a:prstGeom>
          <a:solidFill>
            <a:srgbClr val="FFFFFF"/>
          </a:solidFill>
          <a:ln w="9525">
            <a:noFill/>
            <a:miter lim="800000"/>
            <a:headEnd/>
            <a:tailEnd/>
          </a:ln>
        </p:spPr>
        <p:txBody>
          <a:bodyPr lIns="0" tIns="0" rIns="0" bIns="0"/>
          <a:lstStyle>
            <a:defPPr>
              <a:defRPr lang="zh-CN"/>
            </a:defPPr>
            <a:lvl1pPr fontAlgn="base">
              <a:spcBef>
                <a:spcPct val="0"/>
              </a:spcBef>
              <a:spcAft>
                <a:spcPct val="0"/>
              </a:spcAft>
              <a:defRPr b="1">
                <a:solidFill>
                  <a:prstClr val="black"/>
                </a:solidFill>
                <a:ea typeface="黑体" pitchFamily="2" charset="-122"/>
                <a:cs typeface="Arial" charset="0"/>
              </a:defRPr>
            </a:lvl1pPr>
          </a:lstStyle>
          <a:p>
            <a:r>
              <a:rPr lang="en-US" altLang="zh-CN"/>
              <a:t>1</a:t>
            </a:r>
          </a:p>
        </p:txBody>
      </p:sp>
      <p:sp>
        <p:nvSpPr>
          <p:cNvPr id="11" name="Rectangle 20"/>
          <p:cNvSpPr>
            <a:spLocks noChangeArrowheads="1"/>
          </p:cNvSpPr>
          <p:nvPr/>
        </p:nvSpPr>
        <p:spPr bwMode="auto">
          <a:xfrm>
            <a:off x="523773" y="2244766"/>
            <a:ext cx="6142497" cy="794064"/>
          </a:xfrm>
          <a:prstGeom prst="rect">
            <a:avLst/>
          </a:prstGeom>
          <a:solidFill>
            <a:srgbClr val="FFFFFF"/>
          </a:solidFill>
          <a:ln w="12700">
            <a:solidFill>
              <a:srgbClr val="000000"/>
            </a:solidFill>
            <a:miter lim="800000"/>
            <a:headEnd type="none" w="sm" len="sm"/>
            <a:tailEnd type="none" w="sm" len="sm"/>
          </a:ln>
        </p:spPr>
        <p:txBody>
          <a:bodyPr wrap="square" lIns="18000" tIns="27432" rIns="18000" bIns="27432" anchor="ctr">
            <a:spAutoFit/>
          </a:bodyPr>
          <a:lstStyle/>
          <a:p>
            <a:pPr algn="just" fontAlgn="base">
              <a:spcBef>
                <a:spcPct val="0"/>
              </a:spcBef>
              <a:spcAft>
                <a:spcPct val="0"/>
              </a:spcAft>
            </a:pPr>
            <a:r>
              <a:rPr lang="en-US" altLang="zh-CN" sz="2400" dirty="0">
                <a:solidFill>
                  <a:srgbClr val="000000"/>
                </a:solidFill>
                <a:cs typeface="Arial" charset="0"/>
              </a:rPr>
              <a:t>+</a:t>
            </a:r>
            <a:r>
              <a:rPr lang="en-US" altLang="zh-CN" sz="2400" dirty="0" err="1">
                <a:solidFill>
                  <a:srgbClr val="000000"/>
                </a:solidFill>
                <a:cs typeface="Arial" charset="0"/>
              </a:rPr>
              <a:t>getTotalPrice</a:t>
            </a:r>
            <a:r>
              <a:rPr lang="en-US" altLang="zh-CN" sz="2400" dirty="0">
                <a:solidFill>
                  <a:srgbClr val="000000"/>
                </a:solidFill>
                <a:cs typeface="Arial" charset="0"/>
              </a:rPr>
              <a:t>()</a:t>
            </a:r>
          </a:p>
          <a:p>
            <a:pPr algn="just" fontAlgn="base">
              <a:spcBef>
                <a:spcPct val="0"/>
              </a:spcBef>
              <a:spcAft>
                <a:spcPct val="0"/>
              </a:spcAft>
            </a:pPr>
            <a:r>
              <a:rPr lang="en-US" altLang="zh-CN" sz="2400" b="1" dirty="0">
                <a:solidFill>
                  <a:srgbClr val="0000CC"/>
                </a:solidFill>
                <a:cs typeface="Arial" charset="0"/>
              </a:rPr>
              <a:t>+</a:t>
            </a:r>
            <a:r>
              <a:rPr lang="en-US" altLang="zh-CN" sz="2400" b="1" dirty="0" err="1">
                <a:solidFill>
                  <a:srgbClr val="0000CC"/>
                </a:solidFill>
                <a:cs typeface="Arial" charset="0"/>
              </a:rPr>
              <a:t>createEntry</a:t>
            </a:r>
            <a:r>
              <a:rPr lang="en-US" altLang="zh-CN" sz="2400" b="1" dirty="0">
                <a:solidFill>
                  <a:srgbClr val="0000CC"/>
                </a:solidFill>
                <a:cs typeface="Arial" charset="0"/>
              </a:rPr>
              <a:t>(name: String, quantity: </a:t>
            </a:r>
            <a:r>
              <a:rPr lang="en-US" altLang="zh-CN" sz="2400" b="1" dirty="0" err="1">
                <a:solidFill>
                  <a:srgbClr val="0000CC"/>
                </a:solidFill>
                <a:cs typeface="Arial" charset="0"/>
              </a:rPr>
              <a:t>int</a:t>
            </a:r>
            <a:r>
              <a:rPr lang="en-US" altLang="zh-CN" sz="2400" b="1" dirty="0">
                <a:solidFill>
                  <a:srgbClr val="0000CC"/>
                </a:solidFill>
                <a:cs typeface="Arial" charset="0"/>
              </a:rPr>
              <a:t>)</a:t>
            </a:r>
            <a:endParaRPr lang="zh-CN" altLang="en-US" sz="2400" b="1" dirty="0">
              <a:solidFill>
                <a:srgbClr val="0000CC"/>
              </a:solidFill>
              <a:cs typeface="Arial" charset="0"/>
            </a:endParaRPr>
          </a:p>
        </p:txBody>
      </p:sp>
      <p:sp>
        <p:nvSpPr>
          <p:cNvPr id="12" name="Rectangle 21"/>
          <p:cNvSpPr>
            <a:spLocks noChangeArrowheads="1"/>
          </p:cNvSpPr>
          <p:nvPr/>
        </p:nvSpPr>
        <p:spPr bwMode="auto">
          <a:xfrm>
            <a:off x="525361" y="5133552"/>
            <a:ext cx="4262949" cy="775015"/>
          </a:xfrm>
          <a:prstGeom prst="rect">
            <a:avLst/>
          </a:prstGeom>
          <a:solidFill>
            <a:srgbClr val="FFFFFF"/>
          </a:solidFill>
          <a:ln w="12700">
            <a:solidFill>
              <a:srgbClr val="000000"/>
            </a:solidFill>
            <a:miter lim="800000"/>
            <a:headEnd type="none" w="sm" len="sm"/>
            <a:tailEnd type="none" w="sm" len="sm"/>
          </a:ln>
        </p:spPr>
        <p:txBody>
          <a:bodyPr wrap="square" lIns="0" tIns="18000" rIns="0" bIns="18000" anchor="ctr">
            <a:spAutoFit/>
          </a:bodyPr>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sz="2400" b="0" i="0" u="none" strike="noStrike" kern="0" cap="none" spc="0" normalizeH="0" baseline="0" noProof="0" smtClean="0">
                <a:ln>
                  <a:noFill/>
                </a:ln>
                <a:solidFill>
                  <a:srgbClr val="000000"/>
                </a:solidFill>
                <a:effectLst/>
                <a:uLnTx/>
                <a:uFillTx/>
              </a:rPr>
              <a:t>+getSubTotal(): float</a:t>
            </a:r>
          </a:p>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smtClean="0">
                <a:ln>
                  <a:noFill/>
                </a:ln>
                <a:solidFill>
                  <a:srgbClr val="0000CC"/>
                </a:solidFill>
                <a:effectLst/>
                <a:uLnTx/>
                <a:uFillTx/>
              </a:rPr>
              <a:t>+createProduct(nm: String)</a:t>
            </a:r>
          </a:p>
        </p:txBody>
      </p:sp>
      <p:sp>
        <p:nvSpPr>
          <p:cNvPr id="13" name="Rectangle 13"/>
          <p:cNvSpPr>
            <a:spLocks noChangeArrowheads="1"/>
          </p:cNvSpPr>
          <p:nvPr/>
        </p:nvSpPr>
        <p:spPr bwMode="auto">
          <a:xfrm>
            <a:off x="5813890" y="3768331"/>
            <a:ext cx="2867993" cy="369332"/>
          </a:xfrm>
          <a:prstGeom prst="rect">
            <a:avLst/>
          </a:prstGeom>
          <a:solidFill>
            <a:srgbClr val="FFFFFF"/>
          </a:solidFill>
          <a:ln w="12700">
            <a:solidFill>
              <a:srgbClr val="000000"/>
            </a:solidFill>
            <a:miter lim="800000"/>
            <a:headEnd type="none" w="sm" len="sm"/>
            <a:tailEnd type="none" w="sm" len="sm"/>
          </a:ln>
        </p:spPr>
        <p:txBody>
          <a:bodyPr wrap="square" lIns="0" tIns="0" rIns="0" bIns="0" anchor="ctr">
            <a:spAutoFit/>
          </a:bodyPr>
          <a:lstStyle/>
          <a:p>
            <a:pPr algn="ctr" fontAlgn="base">
              <a:spcBef>
                <a:spcPct val="0"/>
              </a:spcBef>
              <a:spcAft>
                <a:spcPct val="0"/>
              </a:spcAft>
            </a:pPr>
            <a:r>
              <a:rPr lang="en-US" altLang="zh-CN" sz="2400" b="1">
                <a:solidFill>
                  <a:prstClr val="black"/>
                </a:solidFill>
                <a:cs typeface="Arial" charset="0"/>
              </a:rPr>
              <a:t>Product</a:t>
            </a:r>
            <a:endParaRPr lang="en-US" altLang="zh-CN" sz="2400">
              <a:solidFill>
                <a:prstClr val="black"/>
              </a:solidFill>
              <a:cs typeface="Arial" charset="0"/>
            </a:endParaRPr>
          </a:p>
        </p:txBody>
      </p:sp>
      <p:sp>
        <p:nvSpPr>
          <p:cNvPr id="14" name="Rectangle 12"/>
          <p:cNvSpPr>
            <a:spLocks noChangeArrowheads="1"/>
          </p:cNvSpPr>
          <p:nvPr/>
        </p:nvSpPr>
        <p:spPr bwMode="auto">
          <a:xfrm>
            <a:off x="5813890" y="4139423"/>
            <a:ext cx="2867993" cy="1002736"/>
          </a:xfrm>
          <a:prstGeom prst="rect">
            <a:avLst/>
          </a:prstGeom>
          <a:solidFill>
            <a:srgbClr val="FFFFFF"/>
          </a:solidFill>
          <a:ln w="12700">
            <a:solidFill>
              <a:srgbClr val="000000"/>
            </a:solidFill>
            <a:miter lim="800000"/>
            <a:headEnd type="none" w="sm" len="sm"/>
            <a:tailEnd type="none" w="sm" len="sm"/>
          </a:ln>
        </p:spPr>
        <p:txBody>
          <a:bodyPr wrap="square" lIns="0" tIns="30175" rIns="0" bIns="30175" anchor="ctr">
            <a:spAutoFit/>
          </a:bodyPr>
          <a:lstStyle/>
          <a:p>
            <a:pPr fontAlgn="base">
              <a:lnSpc>
                <a:spcPct val="85000"/>
              </a:lnSpc>
              <a:spcBef>
                <a:spcPct val="0"/>
              </a:spcBef>
              <a:spcAft>
                <a:spcPct val="0"/>
              </a:spcAft>
            </a:pPr>
            <a:r>
              <a:rPr lang="en-US" altLang="zh-CN" sz="2400">
                <a:solidFill>
                  <a:srgbClr val="000000"/>
                </a:solidFill>
                <a:cs typeface="Arial" charset="0"/>
              </a:rPr>
              <a:t>-name: String</a:t>
            </a:r>
            <a:endParaRPr lang="en-US" altLang="zh-CN" sz="2400">
              <a:solidFill>
                <a:prstClr val="black"/>
              </a:solidFill>
              <a:cs typeface="Arial" charset="0"/>
            </a:endParaRPr>
          </a:p>
          <a:p>
            <a:pPr eaLnBrk="0" fontAlgn="base" hangingPunct="0">
              <a:lnSpc>
                <a:spcPct val="85000"/>
              </a:lnSpc>
              <a:spcBef>
                <a:spcPct val="0"/>
              </a:spcBef>
              <a:spcAft>
                <a:spcPct val="0"/>
              </a:spcAft>
            </a:pPr>
            <a:r>
              <a:rPr lang="en-US" altLang="zh-CN" sz="2400">
                <a:solidFill>
                  <a:srgbClr val="000000"/>
                </a:solidFill>
                <a:cs typeface="Arial" charset="0"/>
              </a:rPr>
              <a:t>-price: float</a:t>
            </a:r>
            <a:endParaRPr lang="en-US" altLang="zh-CN" sz="2400">
              <a:solidFill>
                <a:prstClr val="black"/>
              </a:solidFill>
              <a:cs typeface="Arial" charset="0"/>
            </a:endParaRPr>
          </a:p>
          <a:p>
            <a:pPr eaLnBrk="0" fontAlgn="base" hangingPunct="0">
              <a:lnSpc>
                <a:spcPct val="85000"/>
              </a:lnSpc>
              <a:spcBef>
                <a:spcPct val="0"/>
              </a:spcBef>
              <a:spcAft>
                <a:spcPct val="0"/>
              </a:spcAft>
            </a:pPr>
            <a:r>
              <a:rPr lang="en-US" altLang="zh-CN" sz="2400">
                <a:solidFill>
                  <a:srgbClr val="000000"/>
                </a:solidFill>
                <a:cs typeface="Arial" charset="0"/>
              </a:rPr>
              <a:t>-ItemID: String</a:t>
            </a:r>
            <a:endParaRPr lang="en-US" altLang="zh-CN" sz="2400">
              <a:solidFill>
                <a:prstClr val="black"/>
              </a:solidFill>
              <a:cs typeface="Arial" charset="0"/>
            </a:endParaRPr>
          </a:p>
        </p:txBody>
      </p:sp>
      <p:sp>
        <p:nvSpPr>
          <p:cNvPr id="15" name="Rectangle 12"/>
          <p:cNvSpPr>
            <a:spLocks noChangeArrowheads="1"/>
          </p:cNvSpPr>
          <p:nvPr/>
        </p:nvSpPr>
        <p:spPr bwMode="auto">
          <a:xfrm>
            <a:off x="5813890" y="5146924"/>
            <a:ext cx="2867993" cy="1002736"/>
          </a:xfrm>
          <a:prstGeom prst="rect">
            <a:avLst/>
          </a:prstGeom>
          <a:solidFill>
            <a:srgbClr val="FFFFFF"/>
          </a:solidFill>
          <a:ln w="12700">
            <a:solidFill>
              <a:srgbClr val="000000"/>
            </a:solidFill>
            <a:miter lim="800000"/>
            <a:headEnd type="none" w="sm" len="sm"/>
            <a:tailEnd type="none" w="sm" len="sm"/>
          </a:ln>
        </p:spPr>
        <p:txBody>
          <a:bodyPr wrap="square" lIns="0" tIns="30175" rIns="0" bIns="30175" anchor="ctr">
            <a:spAutoFit/>
          </a:bodyPr>
          <a:lstStyle/>
          <a:p>
            <a:pPr fontAlgn="base">
              <a:lnSpc>
                <a:spcPct val="85000"/>
              </a:lnSpc>
              <a:spcBef>
                <a:spcPct val="0"/>
              </a:spcBef>
              <a:spcAft>
                <a:spcPct val="0"/>
              </a:spcAft>
            </a:pPr>
            <a:r>
              <a:rPr lang="en-US" altLang="zh-CN" sz="2400">
                <a:solidFill>
                  <a:srgbClr val="000000"/>
                </a:solidFill>
                <a:cs typeface="Arial" charset="0"/>
              </a:rPr>
              <a:t>+getName(): String</a:t>
            </a:r>
            <a:endParaRPr lang="en-US" altLang="zh-CN" sz="2400">
              <a:solidFill>
                <a:prstClr val="black"/>
              </a:solidFill>
              <a:cs typeface="Arial" charset="0"/>
            </a:endParaRPr>
          </a:p>
          <a:p>
            <a:pPr eaLnBrk="0" fontAlgn="base" hangingPunct="0">
              <a:lnSpc>
                <a:spcPct val="85000"/>
              </a:lnSpc>
              <a:spcBef>
                <a:spcPct val="0"/>
              </a:spcBef>
              <a:spcAft>
                <a:spcPct val="0"/>
              </a:spcAft>
            </a:pPr>
            <a:r>
              <a:rPr lang="en-US" altLang="zh-CN" sz="2400">
                <a:solidFill>
                  <a:srgbClr val="000000"/>
                </a:solidFill>
                <a:cs typeface="Arial" charset="0"/>
              </a:rPr>
              <a:t>+getPrice(): float</a:t>
            </a:r>
            <a:endParaRPr lang="en-US" altLang="zh-CN" sz="2400">
              <a:solidFill>
                <a:prstClr val="black"/>
              </a:solidFill>
              <a:cs typeface="Arial" charset="0"/>
            </a:endParaRPr>
          </a:p>
          <a:p>
            <a:pPr eaLnBrk="0" fontAlgn="base" hangingPunct="0">
              <a:lnSpc>
                <a:spcPct val="85000"/>
              </a:lnSpc>
              <a:spcBef>
                <a:spcPct val="0"/>
              </a:spcBef>
              <a:spcAft>
                <a:spcPct val="0"/>
              </a:spcAft>
            </a:pPr>
            <a:r>
              <a:rPr lang="en-US" altLang="zh-CN" sz="2400">
                <a:solidFill>
                  <a:srgbClr val="000000"/>
                </a:solidFill>
                <a:cs typeface="Arial" charset="0"/>
              </a:rPr>
              <a:t>+getItemID(): String</a:t>
            </a:r>
            <a:endParaRPr lang="en-US" altLang="zh-CN" sz="2400">
              <a:solidFill>
                <a:prstClr val="black"/>
              </a:solidFill>
              <a:cs typeface="Arial" charset="0"/>
            </a:endParaRPr>
          </a:p>
        </p:txBody>
      </p:sp>
      <p:grpSp>
        <p:nvGrpSpPr>
          <p:cNvPr id="16" name="组合 4"/>
          <p:cNvGrpSpPr>
            <a:grpSpLocks/>
          </p:cNvGrpSpPr>
          <p:nvPr/>
        </p:nvGrpSpPr>
        <p:grpSpPr bwMode="auto">
          <a:xfrm>
            <a:off x="2420836" y="3094271"/>
            <a:ext cx="252412" cy="927918"/>
            <a:chOff x="2030258" y="2270353"/>
            <a:chExt cx="252000" cy="1318761"/>
          </a:xfrm>
        </p:grpSpPr>
        <p:sp>
          <p:nvSpPr>
            <p:cNvPr id="17" name="菱形 16"/>
            <p:cNvSpPr/>
            <p:nvPr/>
          </p:nvSpPr>
          <p:spPr>
            <a:xfrm>
              <a:off x="2030258" y="2270353"/>
              <a:ext cx="252000" cy="320814"/>
            </a:xfrm>
            <a:prstGeom prst="diamond">
              <a:avLst/>
            </a:prstGeom>
            <a:solidFill>
              <a:sysClr val="window" lastClr="FFFFFF"/>
            </a:solidFill>
            <a:ln w="38100" cap="flat" cmpd="sng" algn="ctr">
              <a:solidFill>
                <a:srgbClr val="C0000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18" name="直接箭头连接符 17"/>
            <p:cNvCxnSpPr/>
            <p:nvPr/>
          </p:nvCxnSpPr>
          <p:spPr>
            <a:xfrm>
              <a:off x="2165588" y="2544900"/>
              <a:ext cx="0" cy="1044214"/>
            </a:xfrm>
            <a:prstGeom prst="straightConnector1">
              <a:avLst/>
            </a:prstGeom>
            <a:noFill/>
            <a:ln w="38100" cap="flat" cmpd="sng" algn="ctr">
              <a:solidFill>
                <a:srgbClr val="C00000"/>
              </a:solidFill>
              <a:prstDash val="solid"/>
              <a:tailEnd type="arrow"/>
            </a:ln>
            <a:effectLst/>
          </p:spPr>
        </p:cxnSp>
      </p:grpSp>
      <p:cxnSp>
        <p:nvCxnSpPr>
          <p:cNvPr id="19" name="直接箭头连接符 27"/>
          <p:cNvCxnSpPr>
            <a:cxnSpLocks noChangeShapeType="1"/>
          </p:cNvCxnSpPr>
          <p:nvPr/>
        </p:nvCxnSpPr>
        <p:spPr bwMode="auto">
          <a:xfrm flipV="1">
            <a:off x="4923302" y="4562210"/>
            <a:ext cx="877888" cy="17463"/>
          </a:xfrm>
          <a:prstGeom prst="straightConnector1">
            <a:avLst/>
          </a:prstGeom>
          <a:noFill/>
          <a:ln w="38100" algn="ctr">
            <a:solidFill>
              <a:srgbClr val="C00000"/>
            </a:solidFill>
            <a:round/>
            <a:headEnd/>
            <a:tailEnd type="arrow" w="med" len="med"/>
          </a:ln>
        </p:spPr>
      </p:cxnSp>
      <p:sp>
        <p:nvSpPr>
          <p:cNvPr id="20" name="菱形 19"/>
          <p:cNvSpPr>
            <a:spLocks noChangeArrowheads="1"/>
          </p:cNvSpPr>
          <p:nvPr/>
        </p:nvSpPr>
        <p:spPr bwMode="auto">
          <a:xfrm rot="-5400000">
            <a:off x="4810589" y="4441561"/>
            <a:ext cx="252413" cy="252412"/>
          </a:xfrm>
          <a:prstGeom prst="diamond">
            <a:avLst/>
          </a:prstGeom>
          <a:solidFill>
            <a:sysClr val="window" lastClr="FFFFFF"/>
          </a:solidFill>
          <a:ln w="38100" algn="ctr">
            <a:solidFill>
              <a:srgbClr val="C00000"/>
            </a:solidFill>
            <a:miter lim="800000"/>
            <a:headEnd/>
            <a:tailEnd/>
          </a:ln>
        </p:spPr>
        <p:txBody>
          <a:bodyPr vert="eaVert"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Calibri"/>
            </a:endParaRPr>
          </a:p>
        </p:txBody>
      </p:sp>
      <p:sp>
        <p:nvSpPr>
          <p:cNvPr id="21" name="文本框 2"/>
          <p:cNvSpPr txBox="1">
            <a:spLocks noChangeArrowheads="1"/>
          </p:cNvSpPr>
          <p:nvPr/>
        </p:nvSpPr>
        <p:spPr bwMode="auto">
          <a:xfrm>
            <a:off x="4916146" y="4036669"/>
            <a:ext cx="432593" cy="363537"/>
          </a:xfrm>
          <a:prstGeom prst="rect">
            <a:avLst/>
          </a:prstGeom>
          <a:solidFill>
            <a:srgbClr val="FFFFFF"/>
          </a:solidFill>
          <a:ln w="9525">
            <a:noFill/>
            <a:miter lim="800000"/>
            <a:headEnd/>
            <a:tailEnd/>
          </a:ln>
        </p:spPr>
        <p:txBody>
          <a:bodyPr lIns="0" tIns="0" rIns="0" bIns="0"/>
          <a:lstStyle/>
          <a:p>
            <a:pPr fontAlgn="base">
              <a:spcBef>
                <a:spcPct val="0"/>
              </a:spcBef>
              <a:spcAft>
                <a:spcPct val="0"/>
              </a:spcAft>
            </a:pPr>
            <a:r>
              <a:rPr lang="en-US" altLang="zh-CN" b="1" dirty="0" smtClean="0">
                <a:solidFill>
                  <a:prstClr val="black"/>
                </a:solidFill>
                <a:ea typeface="黑体" pitchFamily="2" charset="-122"/>
                <a:cs typeface="Arial" charset="0"/>
              </a:rPr>
              <a:t>0..1</a:t>
            </a:r>
            <a:endParaRPr lang="en-US" altLang="zh-CN" b="1" dirty="0">
              <a:solidFill>
                <a:prstClr val="black"/>
              </a:solidFill>
              <a:ea typeface="黑体" pitchFamily="2" charset="-122"/>
              <a:cs typeface="Arial" charset="0"/>
            </a:endParaRPr>
          </a:p>
        </p:txBody>
      </p:sp>
    </p:spTree>
    <p:extLst>
      <p:ext uri="{BB962C8B-B14F-4D97-AF65-F5344CB8AC3E}">
        <p14:creationId xmlns:p14="http://schemas.microsoft.com/office/powerpoint/2010/main" val="299905223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a:t>
            </a:r>
            <a:r>
              <a:rPr lang="en-US" altLang="zh-CN" smtClean="0"/>
              <a:t>3</a:t>
            </a:r>
            <a:r>
              <a:rPr lang="zh-CN" altLang="en-US" smtClean="0"/>
              <a:t>）</a:t>
            </a:r>
            <a:r>
              <a:rPr lang="en-US" altLang="zh-CN" smtClean="0"/>
              <a:t>Low </a:t>
            </a:r>
            <a:r>
              <a:rPr lang="en-US" altLang="zh-CN"/>
              <a:t>Coupling </a:t>
            </a:r>
            <a:r>
              <a:rPr lang="zh-CN" altLang="en-US"/>
              <a:t>（低耦合模式</a:t>
            </a:r>
            <a:r>
              <a:rPr lang="zh-CN" altLang="en-US" smtClean="0"/>
              <a:t>）</a:t>
            </a:r>
            <a:endParaRPr lang="zh-CN" altLang="en-US"/>
          </a:p>
        </p:txBody>
      </p:sp>
      <p:sp>
        <p:nvSpPr>
          <p:cNvPr id="3" name="内容占位符 2"/>
          <p:cNvSpPr>
            <a:spLocks noGrp="1"/>
          </p:cNvSpPr>
          <p:nvPr>
            <p:ph idx="1"/>
          </p:nvPr>
        </p:nvSpPr>
        <p:spPr/>
        <p:txBody>
          <a:bodyPr/>
          <a:lstStyle/>
          <a:p>
            <a:r>
              <a:rPr lang="zh-CN" altLang="en-US"/>
              <a:t>低耦合</a:t>
            </a:r>
            <a:r>
              <a:rPr lang="zh-CN" altLang="en-US" smtClean="0"/>
              <a:t>模式：分配</a:t>
            </a:r>
            <a:r>
              <a:rPr lang="zh-CN" altLang="en-US"/>
              <a:t>职责以使</a:t>
            </a:r>
            <a:r>
              <a:rPr lang="en-US" altLang="zh-CN"/>
              <a:t>(</a:t>
            </a:r>
            <a:r>
              <a:rPr lang="zh-CN" altLang="en-US"/>
              <a:t>不必要的</a:t>
            </a:r>
            <a:r>
              <a:rPr lang="en-US" altLang="zh-CN"/>
              <a:t>)</a:t>
            </a:r>
            <a:r>
              <a:rPr lang="zh-CN" altLang="en-US"/>
              <a:t>耦合保持在较低的水平</a:t>
            </a:r>
            <a:r>
              <a:rPr lang="zh-CN" altLang="en-US" smtClean="0"/>
              <a:t>。</a:t>
            </a:r>
            <a:endParaRPr lang="en-US" altLang="zh-CN" smtClean="0"/>
          </a:p>
          <a:p>
            <a:endParaRPr lang="zh-CN" altLang="en-US"/>
          </a:p>
        </p:txBody>
      </p:sp>
      <p:pic>
        <p:nvPicPr>
          <p:cNvPr id="47" name="图片 46"/>
          <p:cNvPicPr>
            <a:picLocks noChangeAspect="1"/>
          </p:cNvPicPr>
          <p:nvPr/>
        </p:nvPicPr>
        <p:blipFill>
          <a:blip r:embed="rId2"/>
          <a:stretch>
            <a:fillRect/>
          </a:stretch>
        </p:blipFill>
        <p:spPr>
          <a:xfrm>
            <a:off x="1534166" y="2410690"/>
            <a:ext cx="5585149" cy="3323359"/>
          </a:xfrm>
          <a:prstGeom prst="rect">
            <a:avLst/>
          </a:prstGeom>
        </p:spPr>
      </p:pic>
      <p:sp>
        <p:nvSpPr>
          <p:cNvPr id="48" name="Rectangle 46"/>
          <p:cNvSpPr>
            <a:spLocks noChangeArrowheads="1"/>
          </p:cNvSpPr>
          <p:nvPr/>
        </p:nvSpPr>
        <p:spPr bwMode="auto">
          <a:xfrm>
            <a:off x="1858853" y="5734050"/>
            <a:ext cx="5570756" cy="400110"/>
          </a:xfrm>
          <a:prstGeom prst="rect">
            <a:avLst/>
          </a:prstGeom>
          <a:noFill/>
          <a:ln w="9525">
            <a:noFill/>
            <a:miter lim="800000"/>
            <a:headEnd/>
            <a:tailEnd/>
          </a:ln>
        </p:spPr>
        <p:txBody>
          <a:bodyPr wrap="none">
            <a:spAutoFit/>
          </a:bodyPr>
          <a:lstStyle/>
          <a:p>
            <a:r>
              <a:rPr lang="zh-CN" altLang="en-US" sz="2000" b="1" smtClean="0">
                <a:solidFill>
                  <a:srgbClr val="0000CC"/>
                </a:solidFill>
                <a:latin typeface="微软雅黑" panose="020B0503020204020204" pitchFamily="34" charset="-122"/>
                <a:ea typeface="微软雅黑" panose="020B0503020204020204" pitchFamily="34" charset="-122"/>
              </a:rPr>
              <a:t>该设计领域</a:t>
            </a:r>
            <a:r>
              <a:rPr lang="zh-CN" altLang="en-US" sz="2000" b="1">
                <a:solidFill>
                  <a:srgbClr val="0000CC"/>
                </a:solidFill>
                <a:latin typeface="微软雅黑" panose="020B0503020204020204" pitchFamily="34" charset="-122"/>
                <a:ea typeface="微软雅黑" panose="020B0503020204020204" pitchFamily="34" charset="-122"/>
              </a:rPr>
              <a:t>模型中的类可能具有较高程度的耦合</a:t>
            </a:r>
          </a:p>
        </p:txBody>
      </p:sp>
    </p:spTree>
    <p:extLst>
      <p:ext uri="{BB962C8B-B14F-4D97-AF65-F5344CB8AC3E}">
        <p14:creationId xmlns:p14="http://schemas.microsoft.com/office/powerpoint/2010/main" val="2968538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randombar(horizontal)">
                                      <p:cBhvr>
                                        <p:cTn id="7" dur="500"/>
                                        <p:tgtEl>
                                          <p:spTgt spid="4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randombar(horizontal)">
                                      <p:cBhvr>
                                        <p:cTn id="1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Low </a:t>
            </a:r>
            <a:r>
              <a:rPr lang="en-US" altLang="zh-CN" smtClean="0"/>
              <a:t>Coupling</a:t>
            </a:r>
            <a:r>
              <a:rPr lang="zh-CN" altLang="en-US" smtClean="0"/>
              <a:t>示例</a:t>
            </a:r>
            <a:endParaRPr lang="zh-CN" altLang="en-US"/>
          </a:p>
        </p:txBody>
      </p:sp>
      <p:sp>
        <p:nvSpPr>
          <p:cNvPr id="4" name="Rectangle 6"/>
          <p:cNvSpPr>
            <a:spLocks noChangeArrowheads="1"/>
          </p:cNvSpPr>
          <p:nvPr/>
        </p:nvSpPr>
        <p:spPr bwMode="auto">
          <a:xfrm>
            <a:off x="525361" y="3990988"/>
            <a:ext cx="4262949" cy="369332"/>
          </a:xfrm>
          <a:prstGeom prst="rect">
            <a:avLst/>
          </a:prstGeom>
          <a:solidFill>
            <a:srgbClr val="FFFFFF"/>
          </a:solidFill>
          <a:ln w="12700">
            <a:solidFill>
              <a:srgbClr val="000000"/>
            </a:solidFill>
            <a:miter lim="800000"/>
            <a:headEnd type="none" w="sm" len="sm"/>
            <a:tailEnd type="none" w="sm" len="sm"/>
          </a:ln>
        </p:spPr>
        <p:txBody>
          <a:bodyPr wrap="square" lIns="0" tIns="0" rIns="0" bIns="0" anchor="ct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smtClean="0">
                <a:ln>
                  <a:noFill/>
                </a:ln>
                <a:solidFill>
                  <a:prstClr val="black"/>
                </a:solidFill>
                <a:effectLst/>
                <a:uLnTx/>
                <a:uFillTx/>
              </a:rPr>
              <a:t>OrderEntry</a:t>
            </a:r>
            <a:endParaRPr kumimoji="0" lang="en-US" altLang="zh-CN" sz="2400" b="0" i="0" u="none" strike="noStrike" kern="0" cap="none" spc="0" normalizeH="0" baseline="0" noProof="0" smtClean="0">
              <a:ln>
                <a:noFill/>
              </a:ln>
              <a:solidFill>
                <a:prstClr val="black"/>
              </a:solidFill>
              <a:effectLst/>
              <a:uLnTx/>
              <a:uFillTx/>
            </a:endParaRPr>
          </a:p>
        </p:txBody>
      </p:sp>
      <p:sp>
        <p:nvSpPr>
          <p:cNvPr id="5" name="Rectangle 7"/>
          <p:cNvSpPr>
            <a:spLocks noChangeArrowheads="1"/>
          </p:cNvSpPr>
          <p:nvPr/>
        </p:nvSpPr>
        <p:spPr bwMode="auto">
          <a:xfrm>
            <a:off x="525361" y="4358852"/>
            <a:ext cx="4262949" cy="775015"/>
          </a:xfrm>
          <a:prstGeom prst="rect">
            <a:avLst/>
          </a:prstGeom>
          <a:solidFill>
            <a:srgbClr val="FFFFFF"/>
          </a:solidFill>
          <a:ln w="12700">
            <a:solidFill>
              <a:srgbClr val="000000"/>
            </a:solidFill>
            <a:miter lim="800000"/>
            <a:headEnd type="none" w="sm" len="sm"/>
            <a:tailEnd type="none" w="sm" len="sm"/>
          </a:ln>
        </p:spPr>
        <p:txBody>
          <a:bodyPr wrap="square" lIns="0" tIns="18000" rIns="0" bIns="18000" anchor="ctr">
            <a:spAutoFit/>
          </a:bodyPr>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sz="2400" b="0" i="0" u="none" strike="noStrike" kern="0" cap="none" spc="0" normalizeH="0" baseline="0" noProof="0" smtClean="0">
                <a:ln>
                  <a:noFill/>
                </a:ln>
                <a:solidFill>
                  <a:srgbClr val="000000"/>
                </a:solidFill>
                <a:effectLst/>
                <a:uLnTx/>
                <a:uFillTx/>
              </a:rPr>
              <a:t>-goods: Product</a:t>
            </a:r>
          </a:p>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sz="2400" b="0" i="0" u="none" strike="noStrike" kern="0" cap="none" spc="0" normalizeH="0" baseline="0" noProof="0" smtClean="0">
                <a:ln>
                  <a:noFill/>
                </a:ln>
                <a:solidFill>
                  <a:srgbClr val="000000"/>
                </a:solidFill>
                <a:effectLst/>
                <a:uLnTx/>
                <a:uFillTx/>
              </a:rPr>
              <a:t>-quantity: int</a:t>
            </a:r>
            <a:endParaRPr kumimoji="0" lang="en-US" altLang="zh-CN" sz="2400" b="0" i="0" u="none" strike="noStrike" kern="0" cap="none" spc="0" normalizeH="0" baseline="0" noProof="0" smtClean="0">
              <a:ln>
                <a:noFill/>
              </a:ln>
              <a:solidFill>
                <a:prstClr val="black"/>
              </a:solidFill>
              <a:effectLst/>
              <a:uLnTx/>
              <a:uFillTx/>
            </a:endParaRPr>
          </a:p>
        </p:txBody>
      </p:sp>
      <p:sp>
        <p:nvSpPr>
          <p:cNvPr id="6" name="Rectangle 10"/>
          <p:cNvSpPr>
            <a:spLocks noChangeArrowheads="1"/>
          </p:cNvSpPr>
          <p:nvPr/>
        </p:nvSpPr>
        <p:spPr bwMode="auto">
          <a:xfrm>
            <a:off x="525361" y="1210253"/>
            <a:ext cx="6140909" cy="369332"/>
          </a:xfrm>
          <a:prstGeom prst="rect">
            <a:avLst/>
          </a:prstGeom>
          <a:solidFill>
            <a:srgbClr val="FFFFFF"/>
          </a:solidFill>
          <a:ln w="12700">
            <a:solidFill>
              <a:srgbClr val="000000"/>
            </a:solidFill>
            <a:miter lim="800000"/>
            <a:headEnd type="none" w="sm" len="sm"/>
            <a:tailEnd type="none" w="sm" len="sm"/>
          </a:ln>
        </p:spPr>
        <p:txBody>
          <a:bodyPr wrap="square" lIns="0" tIns="0" rIns="0" bIns="0" anchor="ctr">
            <a:spAutoFit/>
          </a:bodyPr>
          <a:lstStyle/>
          <a:p>
            <a:pPr algn="ctr" fontAlgn="base">
              <a:spcBef>
                <a:spcPct val="0"/>
              </a:spcBef>
              <a:spcAft>
                <a:spcPct val="0"/>
              </a:spcAft>
            </a:pPr>
            <a:r>
              <a:rPr lang="en-US" altLang="zh-CN" sz="2400" b="1">
                <a:solidFill>
                  <a:srgbClr val="333333"/>
                </a:solidFill>
                <a:cs typeface="Arial" charset="0"/>
              </a:rPr>
              <a:t>OutboundOrder</a:t>
            </a:r>
            <a:endParaRPr lang="en-US" altLang="zh-CN" sz="2400">
              <a:solidFill>
                <a:prstClr val="black"/>
              </a:solidFill>
              <a:cs typeface="Arial" charset="0"/>
            </a:endParaRPr>
          </a:p>
        </p:txBody>
      </p:sp>
      <p:sp>
        <p:nvSpPr>
          <p:cNvPr id="7" name="Rectangle 11"/>
          <p:cNvSpPr>
            <a:spLocks noChangeArrowheads="1"/>
          </p:cNvSpPr>
          <p:nvPr/>
        </p:nvSpPr>
        <p:spPr bwMode="auto">
          <a:xfrm>
            <a:off x="525361" y="1579660"/>
            <a:ext cx="6140909" cy="664797"/>
          </a:xfrm>
          <a:prstGeom prst="rect">
            <a:avLst/>
          </a:prstGeom>
          <a:solidFill>
            <a:srgbClr val="FFFFFF"/>
          </a:solidFill>
          <a:ln w="12700">
            <a:solidFill>
              <a:srgbClr val="000000"/>
            </a:solidFill>
            <a:miter lim="800000"/>
            <a:headEnd type="none" w="sm" len="sm"/>
            <a:tailEnd type="none" w="sm" len="sm"/>
          </a:ln>
        </p:spPr>
        <p:txBody>
          <a:bodyPr wrap="square" lIns="54864" tIns="0" rIns="54864" bIns="0" anchor="ctr">
            <a:spAutoFit/>
          </a:bodyPr>
          <a:lstStyle/>
          <a:p>
            <a:pPr algn="just" fontAlgn="base">
              <a:lnSpc>
                <a:spcPct val="90000"/>
              </a:lnSpc>
              <a:spcBef>
                <a:spcPct val="0"/>
              </a:spcBef>
              <a:spcAft>
                <a:spcPct val="0"/>
              </a:spcAft>
            </a:pPr>
            <a:r>
              <a:rPr lang="en-US" altLang="zh-CN" sz="2400">
                <a:solidFill>
                  <a:srgbClr val="000000"/>
                </a:solidFill>
                <a:cs typeface="Arial" charset="0"/>
              </a:rPr>
              <a:t>-date</a:t>
            </a:r>
          </a:p>
          <a:p>
            <a:pPr algn="just" fontAlgn="base">
              <a:lnSpc>
                <a:spcPct val="90000"/>
              </a:lnSpc>
              <a:spcBef>
                <a:spcPct val="0"/>
              </a:spcBef>
              <a:spcAft>
                <a:spcPct val="0"/>
              </a:spcAft>
            </a:pPr>
            <a:r>
              <a:rPr lang="en-US" altLang="zh-CN" sz="2400">
                <a:solidFill>
                  <a:srgbClr val="000000"/>
                </a:solidFill>
                <a:cs typeface="Arial" charset="0"/>
              </a:rPr>
              <a:t>-time</a:t>
            </a:r>
            <a:endParaRPr lang="en-US" altLang="zh-CN" sz="2400">
              <a:solidFill>
                <a:prstClr val="black"/>
              </a:solidFill>
              <a:cs typeface="Arial" charset="0"/>
            </a:endParaRPr>
          </a:p>
        </p:txBody>
      </p:sp>
      <p:sp>
        <p:nvSpPr>
          <p:cNvPr id="8" name="Text Box 14"/>
          <p:cNvSpPr txBox="1">
            <a:spLocks noChangeArrowheads="1"/>
          </p:cNvSpPr>
          <p:nvPr/>
        </p:nvSpPr>
        <p:spPr bwMode="auto">
          <a:xfrm>
            <a:off x="2754210" y="3626442"/>
            <a:ext cx="504825" cy="364546"/>
          </a:xfrm>
          <a:prstGeom prst="rect">
            <a:avLst/>
          </a:prstGeom>
          <a:solidFill>
            <a:srgbClr val="FFFFFF"/>
          </a:solidFill>
          <a:ln w="9525">
            <a:noFill/>
            <a:miter lim="800000"/>
            <a:headEnd/>
            <a:tailEnd/>
          </a:ln>
        </p:spPr>
        <p:txBody>
          <a:bodyPr lIns="0" tIns="0" rIns="0" bIns="0"/>
          <a:lstStyle>
            <a:defPPr>
              <a:defRPr lang="zh-CN"/>
            </a:defPPr>
            <a:lvl1pPr fontAlgn="base">
              <a:spcBef>
                <a:spcPct val="0"/>
              </a:spcBef>
              <a:spcAft>
                <a:spcPct val="0"/>
              </a:spcAft>
              <a:defRPr b="1">
                <a:solidFill>
                  <a:prstClr val="black"/>
                </a:solidFill>
                <a:ea typeface="黑体" pitchFamily="2" charset="-122"/>
                <a:cs typeface="Arial" charset="0"/>
              </a:defRPr>
            </a:lvl1pPr>
          </a:lstStyle>
          <a:p>
            <a:r>
              <a:rPr lang="en-US" altLang="zh-CN"/>
              <a:t>1..*</a:t>
            </a:r>
          </a:p>
        </p:txBody>
      </p:sp>
      <p:sp>
        <p:nvSpPr>
          <p:cNvPr id="9" name="文本框 2"/>
          <p:cNvSpPr txBox="1">
            <a:spLocks noChangeArrowheads="1"/>
          </p:cNvSpPr>
          <p:nvPr/>
        </p:nvSpPr>
        <p:spPr bwMode="auto">
          <a:xfrm>
            <a:off x="2754210" y="3043006"/>
            <a:ext cx="287338" cy="276999"/>
          </a:xfrm>
          <a:prstGeom prst="rect">
            <a:avLst/>
          </a:prstGeom>
          <a:solidFill>
            <a:srgbClr val="FFFFFF"/>
          </a:solidFill>
          <a:ln w="9525">
            <a:noFill/>
            <a:miter lim="800000"/>
            <a:headEnd/>
            <a:tailEnd/>
          </a:ln>
        </p:spPr>
        <p:txBody>
          <a:bodyPr lIns="0" tIns="0" rIns="0" bIns="0"/>
          <a:lstStyle>
            <a:defPPr>
              <a:defRPr lang="zh-CN"/>
            </a:defPPr>
            <a:lvl1pPr fontAlgn="base">
              <a:spcBef>
                <a:spcPct val="0"/>
              </a:spcBef>
              <a:spcAft>
                <a:spcPct val="0"/>
              </a:spcAft>
              <a:defRPr b="1">
                <a:solidFill>
                  <a:prstClr val="black"/>
                </a:solidFill>
                <a:ea typeface="黑体" pitchFamily="2" charset="-122"/>
                <a:cs typeface="Arial" charset="0"/>
              </a:defRPr>
            </a:lvl1pPr>
          </a:lstStyle>
          <a:p>
            <a:r>
              <a:rPr lang="en-US" altLang="zh-CN"/>
              <a:t>1</a:t>
            </a:r>
          </a:p>
        </p:txBody>
      </p:sp>
      <p:sp>
        <p:nvSpPr>
          <p:cNvPr id="10" name="Text Box 16"/>
          <p:cNvSpPr txBox="1">
            <a:spLocks noChangeArrowheads="1"/>
          </p:cNvSpPr>
          <p:nvPr/>
        </p:nvSpPr>
        <p:spPr bwMode="auto">
          <a:xfrm>
            <a:off x="5509776" y="4033682"/>
            <a:ext cx="155575" cy="207962"/>
          </a:xfrm>
          <a:prstGeom prst="rect">
            <a:avLst/>
          </a:prstGeom>
          <a:solidFill>
            <a:srgbClr val="FFFFFF"/>
          </a:solidFill>
          <a:ln w="9525">
            <a:noFill/>
            <a:miter lim="800000"/>
            <a:headEnd/>
            <a:tailEnd/>
          </a:ln>
        </p:spPr>
        <p:txBody>
          <a:bodyPr lIns="0" tIns="0" rIns="0" bIns="0"/>
          <a:lstStyle>
            <a:defPPr>
              <a:defRPr lang="zh-CN"/>
            </a:defPPr>
            <a:lvl1pPr fontAlgn="base">
              <a:spcBef>
                <a:spcPct val="0"/>
              </a:spcBef>
              <a:spcAft>
                <a:spcPct val="0"/>
              </a:spcAft>
              <a:defRPr b="1">
                <a:solidFill>
                  <a:prstClr val="black"/>
                </a:solidFill>
                <a:ea typeface="黑体" pitchFamily="2" charset="-122"/>
                <a:cs typeface="Arial" charset="0"/>
              </a:defRPr>
            </a:lvl1pPr>
          </a:lstStyle>
          <a:p>
            <a:r>
              <a:rPr lang="en-US" altLang="zh-CN"/>
              <a:t>1</a:t>
            </a:r>
          </a:p>
        </p:txBody>
      </p:sp>
      <p:sp>
        <p:nvSpPr>
          <p:cNvPr id="11" name="Rectangle 20"/>
          <p:cNvSpPr>
            <a:spLocks noChangeArrowheads="1"/>
          </p:cNvSpPr>
          <p:nvPr/>
        </p:nvSpPr>
        <p:spPr bwMode="auto">
          <a:xfrm>
            <a:off x="523773" y="2244766"/>
            <a:ext cx="6142497" cy="794064"/>
          </a:xfrm>
          <a:prstGeom prst="rect">
            <a:avLst/>
          </a:prstGeom>
          <a:solidFill>
            <a:srgbClr val="FFFFFF"/>
          </a:solidFill>
          <a:ln w="12700">
            <a:solidFill>
              <a:srgbClr val="000000"/>
            </a:solidFill>
            <a:miter lim="800000"/>
            <a:headEnd type="none" w="sm" len="sm"/>
            <a:tailEnd type="none" w="sm" len="sm"/>
          </a:ln>
        </p:spPr>
        <p:txBody>
          <a:bodyPr wrap="square" lIns="18000" tIns="27432" rIns="18000" bIns="27432" anchor="ctr">
            <a:spAutoFit/>
          </a:bodyPr>
          <a:lstStyle/>
          <a:p>
            <a:pPr algn="just" fontAlgn="base">
              <a:spcBef>
                <a:spcPct val="0"/>
              </a:spcBef>
              <a:spcAft>
                <a:spcPct val="0"/>
              </a:spcAft>
            </a:pPr>
            <a:r>
              <a:rPr lang="en-US" altLang="zh-CN" sz="2400" dirty="0">
                <a:solidFill>
                  <a:srgbClr val="000000"/>
                </a:solidFill>
                <a:cs typeface="Arial" charset="0"/>
              </a:rPr>
              <a:t>+</a:t>
            </a:r>
            <a:r>
              <a:rPr lang="en-US" altLang="zh-CN" sz="2400" dirty="0" err="1">
                <a:solidFill>
                  <a:srgbClr val="000000"/>
                </a:solidFill>
                <a:cs typeface="Arial" charset="0"/>
              </a:rPr>
              <a:t>getTotalPrice</a:t>
            </a:r>
            <a:r>
              <a:rPr lang="en-US" altLang="zh-CN" sz="2400" dirty="0">
                <a:solidFill>
                  <a:srgbClr val="000000"/>
                </a:solidFill>
                <a:cs typeface="Arial" charset="0"/>
              </a:rPr>
              <a:t>()</a:t>
            </a:r>
          </a:p>
          <a:p>
            <a:pPr algn="just" fontAlgn="base">
              <a:spcBef>
                <a:spcPct val="0"/>
              </a:spcBef>
              <a:spcAft>
                <a:spcPct val="0"/>
              </a:spcAft>
            </a:pPr>
            <a:r>
              <a:rPr lang="en-US" altLang="zh-CN" sz="2400" b="1" dirty="0">
                <a:solidFill>
                  <a:srgbClr val="0000CC"/>
                </a:solidFill>
                <a:cs typeface="Arial" charset="0"/>
              </a:rPr>
              <a:t>+</a:t>
            </a:r>
            <a:r>
              <a:rPr lang="en-US" altLang="zh-CN" sz="2400" b="1" dirty="0" err="1">
                <a:solidFill>
                  <a:srgbClr val="0000CC"/>
                </a:solidFill>
                <a:cs typeface="Arial" charset="0"/>
              </a:rPr>
              <a:t>createEntry</a:t>
            </a:r>
            <a:r>
              <a:rPr lang="en-US" altLang="zh-CN" sz="2400" b="1" dirty="0">
                <a:solidFill>
                  <a:srgbClr val="0000CC"/>
                </a:solidFill>
                <a:cs typeface="Arial" charset="0"/>
              </a:rPr>
              <a:t>(name: String, quantity: </a:t>
            </a:r>
            <a:r>
              <a:rPr lang="en-US" altLang="zh-CN" sz="2400" b="1" dirty="0" err="1">
                <a:solidFill>
                  <a:srgbClr val="0000CC"/>
                </a:solidFill>
                <a:cs typeface="Arial" charset="0"/>
              </a:rPr>
              <a:t>int</a:t>
            </a:r>
            <a:r>
              <a:rPr lang="en-US" altLang="zh-CN" sz="2400" b="1" dirty="0">
                <a:solidFill>
                  <a:srgbClr val="0000CC"/>
                </a:solidFill>
                <a:cs typeface="Arial" charset="0"/>
              </a:rPr>
              <a:t>)</a:t>
            </a:r>
            <a:endParaRPr lang="zh-CN" altLang="en-US" sz="2400" b="1" dirty="0">
              <a:solidFill>
                <a:srgbClr val="0000CC"/>
              </a:solidFill>
              <a:cs typeface="Arial" charset="0"/>
            </a:endParaRPr>
          </a:p>
        </p:txBody>
      </p:sp>
      <p:sp>
        <p:nvSpPr>
          <p:cNvPr id="12" name="Rectangle 21"/>
          <p:cNvSpPr>
            <a:spLocks noChangeArrowheads="1"/>
          </p:cNvSpPr>
          <p:nvPr/>
        </p:nvSpPr>
        <p:spPr bwMode="auto">
          <a:xfrm>
            <a:off x="525361" y="5133552"/>
            <a:ext cx="4262949" cy="775015"/>
          </a:xfrm>
          <a:prstGeom prst="rect">
            <a:avLst/>
          </a:prstGeom>
          <a:solidFill>
            <a:srgbClr val="FFFFFF"/>
          </a:solidFill>
          <a:ln w="12700">
            <a:solidFill>
              <a:srgbClr val="000000"/>
            </a:solidFill>
            <a:miter lim="800000"/>
            <a:headEnd type="none" w="sm" len="sm"/>
            <a:tailEnd type="none" w="sm" len="sm"/>
          </a:ln>
        </p:spPr>
        <p:txBody>
          <a:bodyPr wrap="square" lIns="0" tIns="18000" rIns="0" bIns="18000" anchor="ctr">
            <a:spAutoFit/>
          </a:bodyPr>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sz="2400" b="0" i="0" u="none" strike="noStrike" kern="0" cap="none" spc="0" normalizeH="0" baseline="0" noProof="0" smtClean="0">
                <a:ln>
                  <a:noFill/>
                </a:ln>
                <a:solidFill>
                  <a:srgbClr val="000000"/>
                </a:solidFill>
                <a:effectLst/>
                <a:uLnTx/>
                <a:uFillTx/>
              </a:rPr>
              <a:t>+getSubTotal(): float</a:t>
            </a:r>
          </a:p>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smtClean="0">
                <a:ln>
                  <a:noFill/>
                </a:ln>
                <a:solidFill>
                  <a:srgbClr val="0000CC"/>
                </a:solidFill>
                <a:effectLst/>
                <a:uLnTx/>
                <a:uFillTx/>
              </a:rPr>
              <a:t>+createProduct(nm: String)</a:t>
            </a:r>
          </a:p>
        </p:txBody>
      </p:sp>
      <p:sp>
        <p:nvSpPr>
          <p:cNvPr id="13" name="Rectangle 13"/>
          <p:cNvSpPr>
            <a:spLocks noChangeArrowheads="1"/>
          </p:cNvSpPr>
          <p:nvPr/>
        </p:nvSpPr>
        <p:spPr bwMode="auto">
          <a:xfrm>
            <a:off x="5813890" y="3768331"/>
            <a:ext cx="2867993" cy="369332"/>
          </a:xfrm>
          <a:prstGeom prst="rect">
            <a:avLst/>
          </a:prstGeom>
          <a:solidFill>
            <a:srgbClr val="FFFFFF"/>
          </a:solidFill>
          <a:ln w="12700">
            <a:solidFill>
              <a:srgbClr val="000000"/>
            </a:solidFill>
            <a:miter lim="800000"/>
            <a:headEnd type="none" w="sm" len="sm"/>
            <a:tailEnd type="none" w="sm" len="sm"/>
          </a:ln>
        </p:spPr>
        <p:txBody>
          <a:bodyPr wrap="square" lIns="0" tIns="0" rIns="0" bIns="0" anchor="ctr">
            <a:spAutoFit/>
          </a:bodyPr>
          <a:lstStyle/>
          <a:p>
            <a:pPr algn="ctr" fontAlgn="base">
              <a:spcBef>
                <a:spcPct val="0"/>
              </a:spcBef>
              <a:spcAft>
                <a:spcPct val="0"/>
              </a:spcAft>
            </a:pPr>
            <a:r>
              <a:rPr lang="en-US" altLang="zh-CN" sz="2400" b="1">
                <a:solidFill>
                  <a:prstClr val="black"/>
                </a:solidFill>
                <a:cs typeface="Arial" charset="0"/>
              </a:rPr>
              <a:t>Product</a:t>
            </a:r>
            <a:endParaRPr lang="en-US" altLang="zh-CN" sz="2400">
              <a:solidFill>
                <a:prstClr val="black"/>
              </a:solidFill>
              <a:cs typeface="Arial" charset="0"/>
            </a:endParaRPr>
          </a:p>
        </p:txBody>
      </p:sp>
      <p:sp>
        <p:nvSpPr>
          <p:cNvPr id="14" name="Rectangle 12"/>
          <p:cNvSpPr>
            <a:spLocks noChangeArrowheads="1"/>
          </p:cNvSpPr>
          <p:nvPr/>
        </p:nvSpPr>
        <p:spPr bwMode="auto">
          <a:xfrm>
            <a:off x="5813890" y="4139423"/>
            <a:ext cx="2867993" cy="1002736"/>
          </a:xfrm>
          <a:prstGeom prst="rect">
            <a:avLst/>
          </a:prstGeom>
          <a:solidFill>
            <a:srgbClr val="FFFFFF"/>
          </a:solidFill>
          <a:ln w="12700">
            <a:solidFill>
              <a:srgbClr val="000000"/>
            </a:solidFill>
            <a:miter lim="800000"/>
            <a:headEnd type="none" w="sm" len="sm"/>
            <a:tailEnd type="none" w="sm" len="sm"/>
          </a:ln>
        </p:spPr>
        <p:txBody>
          <a:bodyPr wrap="square" lIns="0" tIns="30175" rIns="0" bIns="30175" anchor="ctr">
            <a:spAutoFit/>
          </a:bodyPr>
          <a:lstStyle/>
          <a:p>
            <a:pPr fontAlgn="base">
              <a:lnSpc>
                <a:spcPct val="85000"/>
              </a:lnSpc>
              <a:spcBef>
                <a:spcPct val="0"/>
              </a:spcBef>
              <a:spcAft>
                <a:spcPct val="0"/>
              </a:spcAft>
            </a:pPr>
            <a:r>
              <a:rPr lang="en-US" altLang="zh-CN" sz="2400">
                <a:solidFill>
                  <a:srgbClr val="000000"/>
                </a:solidFill>
                <a:cs typeface="Arial" charset="0"/>
              </a:rPr>
              <a:t>-name: String</a:t>
            </a:r>
            <a:endParaRPr lang="en-US" altLang="zh-CN" sz="2400">
              <a:solidFill>
                <a:prstClr val="black"/>
              </a:solidFill>
              <a:cs typeface="Arial" charset="0"/>
            </a:endParaRPr>
          </a:p>
          <a:p>
            <a:pPr eaLnBrk="0" fontAlgn="base" hangingPunct="0">
              <a:lnSpc>
                <a:spcPct val="85000"/>
              </a:lnSpc>
              <a:spcBef>
                <a:spcPct val="0"/>
              </a:spcBef>
              <a:spcAft>
                <a:spcPct val="0"/>
              </a:spcAft>
            </a:pPr>
            <a:r>
              <a:rPr lang="en-US" altLang="zh-CN" sz="2400">
                <a:solidFill>
                  <a:srgbClr val="000000"/>
                </a:solidFill>
                <a:cs typeface="Arial" charset="0"/>
              </a:rPr>
              <a:t>-price: float</a:t>
            </a:r>
            <a:endParaRPr lang="en-US" altLang="zh-CN" sz="2400">
              <a:solidFill>
                <a:prstClr val="black"/>
              </a:solidFill>
              <a:cs typeface="Arial" charset="0"/>
            </a:endParaRPr>
          </a:p>
          <a:p>
            <a:pPr eaLnBrk="0" fontAlgn="base" hangingPunct="0">
              <a:lnSpc>
                <a:spcPct val="85000"/>
              </a:lnSpc>
              <a:spcBef>
                <a:spcPct val="0"/>
              </a:spcBef>
              <a:spcAft>
                <a:spcPct val="0"/>
              </a:spcAft>
            </a:pPr>
            <a:r>
              <a:rPr lang="en-US" altLang="zh-CN" sz="2400">
                <a:solidFill>
                  <a:srgbClr val="000000"/>
                </a:solidFill>
                <a:cs typeface="Arial" charset="0"/>
              </a:rPr>
              <a:t>-ItemID: String</a:t>
            </a:r>
            <a:endParaRPr lang="en-US" altLang="zh-CN" sz="2400">
              <a:solidFill>
                <a:prstClr val="black"/>
              </a:solidFill>
              <a:cs typeface="Arial" charset="0"/>
            </a:endParaRPr>
          </a:p>
        </p:txBody>
      </p:sp>
      <p:sp>
        <p:nvSpPr>
          <p:cNvPr id="15" name="Rectangle 12"/>
          <p:cNvSpPr>
            <a:spLocks noChangeArrowheads="1"/>
          </p:cNvSpPr>
          <p:nvPr/>
        </p:nvSpPr>
        <p:spPr bwMode="auto">
          <a:xfrm>
            <a:off x="5813890" y="5146924"/>
            <a:ext cx="2867993" cy="1002736"/>
          </a:xfrm>
          <a:prstGeom prst="rect">
            <a:avLst/>
          </a:prstGeom>
          <a:solidFill>
            <a:srgbClr val="FFFFFF"/>
          </a:solidFill>
          <a:ln w="12700">
            <a:solidFill>
              <a:srgbClr val="000000"/>
            </a:solidFill>
            <a:miter lim="800000"/>
            <a:headEnd type="none" w="sm" len="sm"/>
            <a:tailEnd type="none" w="sm" len="sm"/>
          </a:ln>
        </p:spPr>
        <p:txBody>
          <a:bodyPr wrap="square" lIns="0" tIns="30175" rIns="0" bIns="30175" anchor="ctr">
            <a:spAutoFit/>
          </a:bodyPr>
          <a:lstStyle/>
          <a:p>
            <a:pPr fontAlgn="base">
              <a:lnSpc>
                <a:spcPct val="85000"/>
              </a:lnSpc>
              <a:spcBef>
                <a:spcPct val="0"/>
              </a:spcBef>
              <a:spcAft>
                <a:spcPct val="0"/>
              </a:spcAft>
            </a:pPr>
            <a:r>
              <a:rPr lang="en-US" altLang="zh-CN" sz="2400">
                <a:solidFill>
                  <a:srgbClr val="000000"/>
                </a:solidFill>
                <a:cs typeface="Arial" charset="0"/>
              </a:rPr>
              <a:t>+getName(): String</a:t>
            </a:r>
            <a:endParaRPr lang="en-US" altLang="zh-CN" sz="2400">
              <a:solidFill>
                <a:prstClr val="black"/>
              </a:solidFill>
              <a:cs typeface="Arial" charset="0"/>
            </a:endParaRPr>
          </a:p>
          <a:p>
            <a:pPr eaLnBrk="0" fontAlgn="base" hangingPunct="0">
              <a:lnSpc>
                <a:spcPct val="85000"/>
              </a:lnSpc>
              <a:spcBef>
                <a:spcPct val="0"/>
              </a:spcBef>
              <a:spcAft>
                <a:spcPct val="0"/>
              </a:spcAft>
            </a:pPr>
            <a:r>
              <a:rPr lang="en-US" altLang="zh-CN" sz="2400">
                <a:solidFill>
                  <a:srgbClr val="000000"/>
                </a:solidFill>
                <a:cs typeface="Arial" charset="0"/>
              </a:rPr>
              <a:t>+getPrice(): float</a:t>
            </a:r>
            <a:endParaRPr lang="en-US" altLang="zh-CN" sz="2400">
              <a:solidFill>
                <a:prstClr val="black"/>
              </a:solidFill>
              <a:cs typeface="Arial" charset="0"/>
            </a:endParaRPr>
          </a:p>
          <a:p>
            <a:pPr eaLnBrk="0" fontAlgn="base" hangingPunct="0">
              <a:lnSpc>
                <a:spcPct val="85000"/>
              </a:lnSpc>
              <a:spcBef>
                <a:spcPct val="0"/>
              </a:spcBef>
              <a:spcAft>
                <a:spcPct val="0"/>
              </a:spcAft>
            </a:pPr>
            <a:r>
              <a:rPr lang="en-US" altLang="zh-CN" sz="2400">
                <a:solidFill>
                  <a:srgbClr val="000000"/>
                </a:solidFill>
                <a:cs typeface="Arial" charset="0"/>
              </a:rPr>
              <a:t>+getItemID(): String</a:t>
            </a:r>
            <a:endParaRPr lang="en-US" altLang="zh-CN" sz="2400">
              <a:solidFill>
                <a:prstClr val="black"/>
              </a:solidFill>
              <a:cs typeface="Arial" charset="0"/>
            </a:endParaRPr>
          </a:p>
        </p:txBody>
      </p:sp>
      <p:grpSp>
        <p:nvGrpSpPr>
          <p:cNvPr id="16" name="组合 4"/>
          <p:cNvGrpSpPr>
            <a:grpSpLocks/>
          </p:cNvGrpSpPr>
          <p:nvPr/>
        </p:nvGrpSpPr>
        <p:grpSpPr bwMode="auto">
          <a:xfrm>
            <a:off x="2420836" y="3094271"/>
            <a:ext cx="252412" cy="927918"/>
            <a:chOff x="2030258" y="2270353"/>
            <a:chExt cx="252000" cy="1318761"/>
          </a:xfrm>
        </p:grpSpPr>
        <p:sp>
          <p:nvSpPr>
            <p:cNvPr id="17" name="菱形 16"/>
            <p:cNvSpPr/>
            <p:nvPr/>
          </p:nvSpPr>
          <p:spPr>
            <a:xfrm>
              <a:off x="2030258" y="2270353"/>
              <a:ext cx="252000" cy="320814"/>
            </a:xfrm>
            <a:prstGeom prst="diamond">
              <a:avLst/>
            </a:prstGeom>
            <a:solidFill>
              <a:sysClr val="window" lastClr="FFFFFF"/>
            </a:solidFill>
            <a:ln w="38100" cap="flat" cmpd="sng" algn="ctr">
              <a:solidFill>
                <a:srgbClr val="C0000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18" name="直接箭头连接符 17"/>
            <p:cNvCxnSpPr/>
            <p:nvPr/>
          </p:nvCxnSpPr>
          <p:spPr>
            <a:xfrm>
              <a:off x="2165588" y="2544900"/>
              <a:ext cx="0" cy="1044214"/>
            </a:xfrm>
            <a:prstGeom prst="straightConnector1">
              <a:avLst/>
            </a:prstGeom>
            <a:noFill/>
            <a:ln w="38100" cap="flat" cmpd="sng" algn="ctr">
              <a:solidFill>
                <a:srgbClr val="C00000"/>
              </a:solidFill>
              <a:prstDash val="solid"/>
              <a:tailEnd type="arrow"/>
            </a:ln>
            <a:effectLst/>
          </p:spPr>
        </p:cxnSp>
      </p:grpSp>
      <p:cxnSp>
        <p:nvCxnSpPr>
          <p:cNvPr id="19" name="直接箭头连接符 27"/>
          <p:cNvCxnSpPr>
            <a:cxnSpLocks noChangeShapeType="1"/>
          </p:cNvCxnSpPr>
          <p:nvPr/>
        </p:nvCxnSpPr>
        <p:spPr bwMode="auto">
          <a:xfrm flipV="1">
            <a:off x="4923302" y="4562210"/>
            <a:ext cx="877888" cy="17463"/>
          </a:xfrm>
          <a:prstGeom prst="straightConnector1">
            <a:avLst/>
          </a:prstGeom>
          <a:noFill/>
          <a:ln w="38100" algn="ctr">
            <a:solidFill>
              <a:srgbClr val="C00000"/>
            </a:solidFill>
            <a:round/>
            <a:headEnd/>
            <a:tailEnd type="arrow" w="med" len="med"/>
          </a:ln>
        </p:spPr>
      </p:cxnSp>
      <p:sp>
        <p:nvSpPr>
          <p:cNvPr id="20" name="菱形 19"/>
          <p:cNvSpPr>
            <a:spLocks noChangeArrowheads="1"/>
          </p:cNvSpPr>
          <p:nvPr/>
        </p:nvSpPr>
        <p:spPr bwMode="auto">
          <a:xfrm rot="-5400000">
            <a:off x="4810589" y="4441561"/>
            <a:ext cx="252413" cy="252412"/>
          </a:xfrm>
          <a:prstGeom prst="diamond">
            <a:avLst/>
          </a:prstGeom>
          <a:solidFill>
            <a:sysClr val="window" lastClr="FFFFFF"/>
          </a:solidFill>
          <a:ln w="38100" algn="ctr">
            <a:solidFill>
              <a:srgbClr val="C00000"/>
            </a:solidFill>
            <a:miter lim="800000"/>
            <a:headEnd/>
            <a:tailEnd/>
          </a:ln>
        </p:spPr>
        <p:txBody>
          <a:bodyPr vert="eaVert"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Calibri"/>
            </a:endParaRPr>
          </a:p>
        </p:txBody>
      </p:sp>
      <p:sp>
        <p:nvSpPr>
          <p:cNvPr id="21" name="文本框 2"/>
          <p:cNvSpPr txBox="1">
            <a:spLocks noChangeArrowheads="1"/>
          </p:cNvSpPr>
          <p:nvPr/>
        </p:nvSpPr>
        <p:spPr bwMode="auto">
          <a:xfrm>
            <a:off x="4916146" y="4036669"/>
            <a:ext cx="432593" cy="363537"/>
          </a:xfrm>
          <a:prstGeom prst="rect">
            <a:avLst/>
          </a:prstGeom>
          <a:solidFill>
            <a:srgbClr val="FFFFFF"/>
          </a:solidFill>
          <a:ln w="9525">
            <a:noFill/>
            <a:miter lim="800000"/>
            <a:headEnd/>
            <a:tailEnd/>
          </a:ln>
        </p:spPr>
        <p:txBody>
          <a:bodyPr lIns="0" tIns="0" rIns="0" bIns="0"/>
          <a:lstStyle/>
          <a:p>
            <a:pPr fontAlgn="base">
              <a:spcBef>
                <a:spcPct val="0"/>
              </a:spcBef>
              <a:spcAft>
                <a:spcPct val="0"/>
              </a:spcAft>
            </a:pPr>
            <a:r>
              <a:rPr lang="en-US" altLang="zh-CN" b="1" dirty="0" smtClean="0">
                <a:solidFill>
                  <a:prstClr val="black"/>
                </a:solidFill>
                <a:ea typeface="黑体" pitchFamily="2" charset="-122"/>
                <a:cs typeface="Arial" charset="0"/>
              </a:rPr>
              <a:t>0..1</a:t>
            </a:r>
            <a:endParaRPr lang="en-US" altLang="zh-CN" b="1" dirty="0">
              <a:solidFill>
                <a:prstClr val="black"/>
              </a:solidFill>
              <a:ea typeface="黑体" pitchFamily="2" charset="-122"/>
              <a:cs typeface="Arial" charset="0"/>
            </a:endParaRPr>
          </a:p>
        </p:txBody>
      </p:sp>
      <p:sp>
        <p:nvSpPr>
          <p:cNvPr id="22" name="矩形 21"/>
          <p:cNvSpPr/>
          <p:nvPr/>
        </p:nvSpPr>
        <p:spPr>
          <a:xfrm>
            <a:off x="6735096" y="1252068"/>
            <a:ext cx="2145379" cy="1754326"/>
          </a:xfrm>
          <a:prstGeom prst="rect">
            <a:avLst/>
          </a:prstGeom>
        </p:spPr>
        <p:txBody>
          <a:bodyPr wrap="square">
            <a:spAutoFit/>
          </a:bodyPr>
          <a:lstStyle/>
          <a:p>
            <a:r>
              <a:rPr lang="en-US" altLang="zh-CN" b="1" smtClean="0">
                <a:solidFill>
                  <a:srgbClr val="0000FF"/>
                </a:solidFill>
                <a:latin typeface="微软雅黑" panose="020B0503020204020204" pitchFamily="34" charset="-122"/>
                <a:ea typeface="微软雅黑" panose="020B0503020204020204" pitchFamily="34" charset="-122"/>
              </a:rPr>
              <a:t>1.</a:t>
            </a:r>
            <a:r>
              <a:rPr lang="zh-CN" altLang="en-US" b="1" smtClean="0">
                <a:solidFill>
                  <a:srgbClr val="0000FF"/>
                </a:solidFill>
                <a:latin typeface="微软雅黑" panose="020B0503020204020204" pitchFamily="34" charset="-122"/>
                <a:ea typeface="微软雅黑" panose="020B0503020204020204" pitchFamily="34" charset="-122"/>
              </a:rPr>
              <a:t>欲</a:t>
            </a:r>
            <a:r>
              <a:rPr lang="zh-CN" altLang="en-US" b="1">
                <a:solidFill>
                  <a:srgbClr val="0000FF"/>
                </a:solidFill>
                <a:latin typeface="微软雅黑" panose="020B0503020204020204" pitchFamily="34" charset="-122"/>
                <a:ea typeface="微软雅黑" panose="020B0503020204020204" pitchFamily="34" charset="-122"/>
              </a:rPr>
              <a:t>将每个出库单</a:t>
            </a:r>
            <a:r>
              <a:rPr lang="en-US" altLang="zh-CN" b="1">
                <a:solidFill>
                  <a:srgbClr val="0000FF"/>
                </a:solidFill>
                <a:latin typeface="微软雅黑" panose="020B0503020204020204" pitchFamily="34" charset="-122"/>
                <a:ea typeface="微软雅黑" panose="020B0503020204020204" pitchFamily="34" charset="-122"/>
              </a:rPr>
              <a:t>(OutboundOrder)</a:t>
            </a:r>
            <a:r>
              <a:rPr lang="zh-CN" altLang="en-US" b="1">
                <a:solidFill>
                  <a:srgbClr val="0000FF"/>
                </a:solidFill>
                <a:latin typeface="微软雅黑" panose="020B0503020204020204" pitchFamily="34" charset="-122"/>
                <a:ea typeface="微软雅黑" panose="020B0503020204020204" pitchFamily="34" charset="-122"/>
              </a:rPr>
              <a:t>对象所包含的数据保存到数据库中（需要增加一个</a:t>
            </a:r>
            <a:r>
              <a:rPr lang="en-US" altLang="zh-CN" b="1">
                <a:solidFill>
                  <a:srgbClr val="0000FF"/>
                </a:solidFill>
                <a:latin typeface="微软雅黑" panose="020B0503020204020204" pitchFamily="34" charset="-122"/>
                <a:ea typeface="微软雅黑" panose="020B0503020204020204" pitchFamily="34" charset="-122"/>
              </a:rPr>
              <a:t>BookKeeper</a:t>
            </a:r>
            <a:r>
              <a:rPr lang="zh-CN" altLang="en-US" b="1">
                <a:solidFill>
                  <a:srgbClr val="0000FF"/>
                </a:solidFill>
                <a:latin typeface="微软雅黑" panose="020B0503020204020204" pitchFamily="34" charset="-122"/>
                <a:ea typeface="微软雅黑" panose="020B0503020204020204" pitchFamily="34" charset="-122"/>
              </a:rPr>
              <a:t>类）</a:t>
            </a:r>
          </a:p>
        </p:txBody>
      </p:sp>
      <p:sp>
        <p:nvSpPr>
          <p:cNvPr id="23" name="矩形 22"/>
          <p:cNvSpPr/>
          <p:nvPr/>
        </p:nvSpPr>
        <p:spPr>
          <a:xfrm>
            <a:off x="3122510" y="3239309"/>
            <a:ext cx="5671304" cy="369332"/>
          </a:xfrm>
          <a:prstGeom prst="rect">
            <a:avLst/>
          </a:prstGeom>
        </p:spPr>
        <p:txBody>
          <a:bodyPr wrap="square">
            <a:spAutoFit/>
          </a:bodyPr>
          <a:lstStyle/>
          <a:p>
            <a:r>
              <a:rPr lang="en-US" altLang="zh-CN" b="1" smtClean="0">
                <a:solidFill>
                  <a:srgbClr val="0000FF"/>
                </a:solidFill>
                <a:latin typeface="微软雅黑" panose="020B0503020204020204" pitchFamily="34" charset="-122"/>
                <a:ea typeface="微软雅黑" panose="020B0503020204020204" pitchFamily="34" charset="-122"/>
              </a:rPr>
              <a:t>2.</a:t>
            </a:r>
            <a:r>
              <a:rPr lang="zh-CN" altLang="en-US" b="1" smtClean="0">
                <a:solidFill>
                  <a:srgbClr val="0000FF"/>
                </a:solidFill>
                <a:latin typeface="微软雅黑" panose="020B0503020204020204" pitchFamily="34" charset="-122"/>
                <a:ea typeface="微软雅黑" panose="020B0503020204020204" pitchFamily="34" charset="-122"/>
              </a:rPr>
              <a:t>创建</a:t>
            </a:r>
            <a:r>
              <a:rPr lang="zh-CN" altLang="en-US" b="1">
                <a:solidFill>
                  <a:srgbClr val="0000FF"/>
                </a:solidFill>
                <a:latin typeface="微软雅黑" panose="020B0503020204020204" pitchFamily="34" charset="-122"/>
                <a:ea typeface="微软雅黑" panose="020B0503020204020204" pitchFamily="34" charset="-122"/>
              </a:rPr>
              <a:t>一个</a:t>
            </a:r>
            <a:r>
              <a:rPr lang="en-US" altLang="zh-CN" b="1">
                <a:solidFill>
                  <a:srgbClr val="0000FF"/>
                </a:solidFill>
                <a:latin typeface="微软雅黑" panose="020B0503020204020204" pitchFamily="34" charset="-122"/>
                <a:ea typeface="微软雅黑" panose="020B0503020204020204" pitchFamily="34" charset="-122"/>
              </a:rPr>
              <a:t>StockManager</a:t>
            </a:r>
            <a:r>
              <a:rPr lang="zh-CN" altLang="en-US" b="1">
                <a:solidFill>
                  <a:srgbClr val="0000FF"/>
                </a:solidFill>
                <a:latin typeface="微软雅黑" panose="020B0503020204020204" pitchFamily="34" charset="-122"/>
                <a:ea typeface="微软雅黑" panose="020B0503020204020204" pitchFamily="34" charset="-122"/>
              </a:rPr>
              <a:t>类，以便管理出库活动</a:t>
            </a:r>
          </a:p>
        </p:txBody>
      </p:sp>
    </p:spTree>
    <p:extLst>
      <p:ext uri="{BB962C8B-B14F-4D97-AF65-F5344CB8AC3E}">
        <p14:creationId xmlns:p14="http://schemas.microsoft.com/office/powerpoint/2010/main" val="654248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randombar(horizontal)">
                                      <p:cBhvr>
                                        <p:cTn id="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Low Coupling</a:t>
            </a:r>
            <a:r>
              <a:rPr lang="zh-CN" altLang="en-US"/>
              <a:t>示例</a:t>
            </a:r>
          </a:p>
        </p:txBody>
      </p:sp>
      <p:sp>
        <p:nvSpPr>
          <p:cNvPr id="5" name="矩形 4"/>
          <p:cNvSpPr/>
          <p:nvPr/>
        </p:nvSpPr>
        <p:spPr>
          <a:xfrm>
            <a:off x="357188" y="1507187"/>
            <a:ext cx="8221611" cy="1292662"/>
          </a:xfrm>
          <a:prstGeom prst="rect">
            <a:avLst/>
          </a:prstGeom>
        </p:spPr>
        <p:txBody>
          <a:bodyPr wrap="square">
            <a:spAutoFit/>
          </a:bodyPr>
          <a:lstStyle/>
          <a:p>
            <a:pPr lvl="0" fontAlgn="base">
              <a:spcBef>
                <a:spcPct val="0"/>
              </a:spcBef>
              <a:spcAft>
                <a:spcPct val="0"/>
              </a:spcAft>
            </a:pPr>
            <a:r>
              <a:rPr lang="zh-CN" altLang="en-US" sz="2600">
                <a:solidFill>
                  <a:srgbClr val="0000CC"/>
                </a:solidFill>
                <a:latin typeface="微软雅黑" panose="020B0503020204020204" pitchFamily="34" charset="-122"/>
                <a:ea typeface="微软雅黑" panose="020B0503020204020204" pitchFamily="34" charset="-122"/>
              </a:rPr>
              <a:t>机制</a:t>
            </a:r>
            <a:r>
              <a:rPr lang="en-US" altLang="zh-CN" sz="2600">
                <a:solidFill>
                  <a:srgbClr val="0000CC"/>
                </a:solidFill>
                <a:latin typeface="微软雅黑" panose="020B0503020204020204" pitchFamily="34" charset="-122"/>
                <a:ea typeface="微软雅黑" panose="020B0503020204020204" pitchFamily="34" charset="-122"/>
              </a:rPr>
              <a:t>1</a:t>
            </a:r>
            <a:r>
              <a:rPr lang="zh-CN" altLang="en-US" sz="2600">
                <a:solidFill>
                  <a:srgbClr val="0000CC"/>
                </a:solidFill>
                <a:latin typeface="微软雅黑" panose="020B0503020204020204" pitchFamily="34" charset="-122"/>
                <a:ea typeface="微软雅黑" panose="020B0503020204020204" pitchFamily="34" charset="-122"/>
              </a:rPr>
              <a:t>：</a:t>
            </a:r>
            <a:r>
              <a:rPr lang="zh-CN" altLang="en-US" sz="2600">
                <a:solidFill>
                  <a:prstClr val="black"/>
                </a:solidFill>
                <a:latin typeface="微软雅黑" panose="020B0503020204020204" pitchFamily="34" charset="-122"/>
                <a:ea typeface="微软雅黑" panose="020B0503020204020204" pitchFamily="34" charset="-122"/>
              </a:rPr>
              <a:t>由</a:t>
            </a:r>
            <a:r>
              <a:rPr lang="en-US" altLang="zh-CN" sz="2600">
                <a:solidFill>
                  <a:srgbClr val="0000FF"/>
                </a:solidFill>
                <a:latin typeface="微软雅黑" panose="020B0503020204020204" pitchFamily="34" charset="-122"/>
                <a:ea typeface="微软雅黑" panose="020B0503020204020204" pitchFamily="34" charset="-122"/>
              </a:rPr>
              <a:t>StockManager</a:t>
            </a:r>
            <a:r>
              <a:rPr lang="zh-CN" altLang="en-US" sz="2600">
                <a:solidFill>
                  <a:prstClr val="black"/>
                </a:solidFill>
                <a:latin typeface="微软雅黑" panose="020B0503020204020204" pitchFamily="34" charset="-122"/>
                <a:ea typeface="微软雅黑" panose="020B0503020204020204" pitchFamily="34" charset="-122"/>
              </a:rPr>
              <a:t>对象负责创建</a:t>
            </a:r>
            <a:r>
              <a:rPr lang="en-US" altLang="zh-CN" sz="2600">
                <a:solidFill>
                  <a:prstClr val="black"/>
                </a:solidFill>
                <a:latin typeface="微软雅黑" panose="020B0503020204020204" pitchFamily="34" charset="-122"/>
                <a:ea typeface="微软雅黑" panose="020B0503020204020204" pitchFamily="34" charset="-122"/>
              </a:rPr>
              <a:t>BookKeeper</a:t>
            </a:r>
            <a:r>
              <a:rPr lang="zh-CN" altLang="en-US" sz="2600">
                <a:solidFill>
                  <a:prstClr val="black"/>
                </a:solidFill>
                <a:latin typeface="微软雅黑" panose="020B0503020204020204" pitchFamily="34" charset="-122"/>
                <a:ea typeface="微软雅黑" panose="020B0503020204020204" pitchFamily="34" charset="-122"/>
              </a:rPr>
              <a:t>对象</a:t>
            </a:r>
            <a:r>
              <a:rPr lang="en-US" altLang="zh-CN" sz="2600">
                <a:solidFill>
                  <a:prstClr val="black"/>
                </a:solidFill>
                <a:latin typeface="微软雅黑" panose="020B0503020204020204" pitchFamily="34" charset="-122"/>
                <a:ea typeface="微软雅黑" panose="020B0503020204020204" pitchFamily="34" charset="-122"/>
              </a:rPr>
              <a:t>b</a:t>
            </a:r>
            <a:r>
              <a:rPr lang="zh-CN" altLang="en-US" sz="2600">
                <a:solidFill>
                  <a:prstClr val="black"/>
                </a:solidFill>
                <a:latin typeface="微软雅黑" panose="020B0503020204020204" pitchFamily="34" charset="-122"/>
                <a:ea typeface="微软雅黑" panose="020B0503020204020204" pitchFamily="34" charset="-122"/>
              </a:rPr>
              <a:t>，然后在调用</a:t>
            </a:r>
            <a:r>
              <a:rPr lang="en-US" altLang="zh-CN" sz="2600">
                <a:solidFill>
                  <a:srgbClr val="0000FF"/>
                </a:solidFill>
                <a:latin typeface="微软雅黑" panose="020B0503020204020204" pitchFamily="34" charset="-122"/>
                <a:ea typeface="微软雅黑" panose="020B0503020204020204" pitchFamily="34" charset="-122"/>
              </a:rPr>
              <a:t>OutboundOrder</a:t>
            </a:r>
            <a:r>
              <a:rPr lang="zh-CN" altLang="en-US" sz="2600">
                <a:solidFill>
                  <a:prstClr val="black"/>
                </a:solidFill>
                <a:latin typeface="微软雅黑" panose="020B0503020204020204" pitchFamily="34" charset="-122"/>
                <a:ea typeface="微软雅黑" panose="020B0503020204020204" pitchFamily="34" charset="-122"/>
              </a:rPr>
              <a:t>对象的</a:t>
            </a:r>
            <a:r>
              <a:rPr lang="zh-CN" altLang="en-US" sz="2600" smtClean="0">
                <a:solidFill>
                  <a:prstClr val="black"/>
                </a:solidFill>
                <a:latin typeface="微软雅黑" panose="020B0503020204020204" pitchFamily="34" charset="-122"/>
                <a:ea typeface="微软雅黑" panose="020B0503020204020204" pitchFamily="34" charset="-122"/>
              </a:rPr>
              <a:t>方法时，</a:t>
            </a:r>
            <a:r>
              <a:rPr lang="zh-CN" altLang="en-US" sz="2600">
                <a:solidFill>
                  <a:prstClr val="black"/>
                </a:solidFill>
                <a:latin typeface="微软雅黑" panose="020B0503020204020204" pitchFamily="34" charset="-122"/>
                <a:ea typeface="微软雅黑" panose="020B0503020204020204" pitchFamily="34" charset="-122"/>
              </a:rPr>
              <a:t>将</a:t>
            </a:r>
            <a:r>
              <a:rPr lang="en-US" altLang="zh-CN" sz="2600">
                <a:solidFill>
                  <a:prstClr val="black"/>
                </a:solidFill>
                <a:latin typeface="微软雅黑" panose="020B0503020204020204" pitchFamily="34" charset="-122"/>
                <a:ea typeface="微软雅黑" panose="020B0503020204020204" pitchFamily="34" charset="-122"/>
              </a:rPr>
              <a:t>b</a:t>
            </a:r>
            <a:r>
              <a:rPr lang="zh-CN" altLang="en-US" sz="2600">
                <a:solidFill>
                  <a:prstClr val="black"/>
                </a:solidFill>
                <a:latin typeface="微软雅黑" panose="020B0503020204020204" pitchFamily="34" charset="-122"/>
                <a:ea typeface="微软雅黑" panose="020B0503020204020204" pitchFamily="34" charset="-122"/>
              </a:rPr>
              <a:t>传递给</a:t>
            </a:r>
            <a:r>
              <a:rPr lang="en-US" altLang="zh-CN" sz="2600">
                <a:solidFill>
                  <a:prstClr val="black"/>
                </a:solidFill>
                <a:latin typeface="微软雅黑" panose="020B0503020204020204" pitchFamily="34" charset="-122"/>
                <a:ea typeface="微软雅黑" panose="020B0503020204020204" pitchFamily="34" charset="-122"/>
              </a:rPr>
              <a:t>OutboundOrder</a:t>
            </a:r>
            <a:r>
              <a:rPr lang="zh-CN" altLang="en-US" sz="2600">
                <a:solidFill>
                  <a:prstClr val="black"/>
                </a:solidFill>
                <a:latin typeface="微软雅黑" panose="020B0503020204020204" pitchFamily="34" charset="-122"/>
                <a:ea typeface="微软雅黑" panose="020B0503020204020204" pitchFamily="34" charset="-122"/>
              </a:rPr>
              <a:t>对象。</a:t>
            </a:r>
            <a:endParaRPr lang="en-US" altLang="zh-CN" sz="2600" dirty="0">
              <a:solidFill>
                <a:prstClr val="black"/>
              </a:solidFill>
              <a:latin typeface="微软雅黑" panose="020B0503020204020204" pitchFamily="34" charset="-122"/>
              <a:ea typeface="微软雅黑" panose="020B0503020204020204" pitchFamily="34" charset="-122"/>
            </a:endParaRPr>
          </a:p>
        </p:txBody>
      </p:sp>
      <p:sp>
        <p:nvSpPr>
          <p:cNvPr id="6" name="Rectangle 6"/>
          <p:cNvSpPr>
            <a:spLocks noChangeArrowheads="1"/>
          </p:cNvSpPr>
          <p:nvPr/>
        </p:nvSpPr>
        <p:spPr bwMode="auto">
          <a:xfrm>
            <a:off x="6167438" y="3466817"/>
            <a:ext cx="2493963" cy="547687"/>
          </a:xfrm>
          <a:prstGeom prst="rect">
            <a:avLst/>
          </a:prstGeom>
          <a:solidFill>
            <a:srgbClr val="FFFFFF"/>
          </a:solidFill>
          <a:ln w="9525">
            <a:solidFill>
              <a:srgbClr val="000000"/>
            </a:solidFill>
            <a:miter lim="800000"/>
            <a:headEnd/>
            <a:tailEnd/>
          </a:ln>
        </p:spPr>
        <p:txBody>
          <a:bodyPr lIns="0" tIns="54000" rIns="0" bIns="61200" anchor="ctr">
            <a:spAutoFit/>
          </a:bodyPr>
          <a:lstStyle/>
          <a:p>
            <a:pPr algn="ctr" fontAlgn="base">
              <a:spcBef>
                <a:spcPct val="0"/>
              </a:spcBef>
              <a:spcAft>
                <a:spcPct val="0"/>
              </a:spcAft>
              <a:defRPr/>
            </a:pPr>
            <a:r>
              <a:rPr lang="en-US" altLang="zh-CN" sz="2800" b="1" u="sng" dirty="0" err="1">
                <a:solidFill>
                  <a:srgbClr val="000000"/>
                </a:solidFill>
                <a:latin typeface="Calibri"/>
              </a:rPr>
              <a:t>b:BookKeeper</a:t>
            </a:r>
            <a:endParaRPr lang="en-US" altLang="zh-CN" sz="2800" dirty="0">
              <a:solidFill>
                <a:prstClr val="black"/>
              </a:solidFill>
              <a:latin typeface="Calibri"/>
            </a:endParaRPr>
          </a:p>
        </p:txBody>
      </p:sp>
      <p:sp>
        <p:nvSpPr>
          <p:cNvPr id="7" name="Line 8"/>
          <p:cNvSpPr>
            <a:spLocks noChangeShapeType="1"/>
          </p:cNvSpPr>
          <p:nvPr/>
        </p:nvSpPr>
        <p:spPr bwMode="auto">
          <a:xfrm flipV="1">
            <a:off x="4303713" y="3750979"/>
            <a:ext cx="1866900" cy="3175"/>
          </a:xfrm>
          <a:prstGeom prst="line">
            <a:avLst/>
          </a:prstGeom>
          <a:noFill/>
          <a:ln w="12700">
            <a:solidFill>
              <a:srgbClr val="000000"/>
            </a:solidFill>
            <a:round/>
            <a:headEnd/>
            <a:tailEnd type="triangle"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8" name="Rectangle 18"/>
          <p:cNvSpPr>
            <a:spLocks noChangeArrowheads="1"/>
          </p:cNvSpPr>
          <p:nvPr/>
        </p:nvSpPr>
        <p:spPr bwMode="auto">
          <a:xfrm>
            <a:off x="3054351" y="4803492"/>
            <a:ext cx="1779587" cy="365125"/>
          </a:xfrm>
          <a:prstGeom prst="rect">
            <a:avLst/>
          </a:prstGeom>
          <a:noFill/>
          <a:ln w="9525">
            <a:noFill/>
            <a:miter lim="800000"/>
            <a:headEnd/>
            <a:tailEnd/>
          </a:ln>
        </p:spPr>
        <p:txBody>
          <a:bodyPr lIns="0" tIns="0" rIns="0" bIns="0">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smtClean="0">
              <a:ln>
                <a:noFill/>
              </a:ln>
              <a:solidFill>
                <a:prstClr val="black"/>
              </a:solidFill>
              <a:effectLst/>
              <a:uLnTx/>
              <a:uFillTx/>
            </a:endParaRPr>
          </a:p>
        </p:txBody>
      </p:sp>
      <p:sp>
        <p:nvSpPr>
          <p:cNvPr id="9" name="Text Box 22"/>
          <p:cNvSpPr txBox="1">
            <a:spLocks noChangeArrowheads="1"/>
          </p:cNvSpPr>
          <p:nvPr/>
        </p:nvSpPr>
        <p:spPr bwMode="auto">
          <a:xfrm>
            <a:off x="4413251" y="3225517"/>
            <a:ext cx="1581150" cy="431800"/>
          </a:xfrm>
          <a:prstGeom prst="rect">
            <a:avLst/>
          </a:prstGeom>
          <a:noFill/>
          <a:ln w="9525">
            <a:noFill/>
            <a:miter lim="800000"/>
            <a:headEnd/>
            <a:tailEnd/>
          </a:ln>
        </p:spPr>
        <p:txBody>
          <a:bodyPr lIns="0" tIns="0" rIns="0" bIns="0">
            <a:spAutoFit/>
          </a:bodyPr>
          <a:lstStyle/>
          <a:p>
            <a:pPr algn="ctr" fontAlgn="base">
              <a:spcBef>
                <a:spcPct val="0"/>
              </a:spcBef>
              <a:spcAft>
                <a:spcPct val="0"/>
              </a:spcAft>
              <a:defRPr/>
            </a:pPr>
            <a:r>
              <a:rPr lang="en-US" altLang="zh-CN" sz="2800" b="1" dirty="0">
                <a:solidFill>
                  <a:srgbClr val="000000"/>
                </a:solidFill>
                <a:latin typeface="Calibri"/>
                <a:ea typeface="黑体" pitchFamily="2" charset="-122"/>
              </a:rPr>
              <a:t>1. create()</a:t>
            </a:r>
            <a:endParaRPr lang="en-US" altLang="zh-CN" sz="2800" b="1" dirty="0">
              <a:solidFill>
                <a:prstClr val="black"/>
              </a:solidFill>
              <a:latin typeface="Calibri"/>
            </a:endParaRPr>
          </a:p>
        </p:txBody>
      </p:sp>
      <p:sp>
        <p:nvSpPr>
          <p:cNvPr id="10" name="Rectangle 5"/>
          <p:cNvSpPr>
            <a:spLocks noChangeArrowheads="1"/>
          </p:cNvSpPr>
          <p:nvPr/>
        </p:nvSpPr>
        <p:spPr bwMode="auto">
          <a:xfrm>
            <a:off x="1604963" y="3427129"/>
            <a:ext cx="2698750" cy="547688"/>
          </a:xfrm>
          <a:prstGeom prst="rect">
            <a:avLst/>
          </a:prstGeom>
          <a:solidFill>
            <a:srgbClr val="FFFFFF"/>
          </a:solidFill>
          <a:ln w="9525">
            <a:solidFill>
              <a:srgbClr val="000000"/>
            </a:solidFill>
            <a:miter lim="800000"/>
            <a:headEnd/>
            <a:tailEnd/>
          </a:ln>
        </p:spPr>
        <p:txBody>
          <a:bodyPr lIns="0" tIns="54000" rIns="0" bIns="61200" anchor="ctr">
            <a:spAutoFit/>
          </a:bodyPr>
          <a:lstStyle/>
          <a:p>
            <a:pPr algn="ctr" fontAlgn="base">
              <a:spcBef>
                <a:spcPct val="0"/>
              </a:spcBef>
              <a:spcAft>
                <a:spcPct val="0"/>
              </a:spcAft>
              <a:defRPr/>
            </a:pPr>
            <a:r>
              <a:rPr lang="en-US" altLang="zh-CN" sz="2800" b="1" u="sng" dirty="0">
                <a:solidFill>
                  <a:srgbClr val="000000"/>
                </a:solidFill>
                <a:latin typeface="Calibri"/>
              </a:rPr>
              <a:t>:</a:t>
            </a:r>
            <a:r>
              <a:rPr lang="en-US" altLang="zh-CN" sz="2800" b="1" u="sng" dirty="0" err="1">
                <a:solidFill>
                  <a:srgbClr val="000000"/>
                </a:solidFill>
                <a:latin typeface="Calibri"/>
              </a:rPr>
              <a:t>StockManager</a:t>
            </a:r>
            <a:endParaRPr lang="en-US" altLang="zh-CN" sz="2800" dirty="0">
              <a:solidFill>
                <a:prstClr val="black"/>
              </a:solidFill>
              <a:latin typeface="Calibri"/>
            </a:endParaRPr>
          </a:p>
        </p:txBody>
      </p:sp>
      <p:sp>
        <p:nvSpPr>
          <p:cNvPr id="11" name="Rectangle 6"/>
          <p:cNvSpPr>
            <a:spLocks noChangeArrowheads="1"/>
          </p:cNvSpPr>
          <p:nvPr/>
        </p:nvSpPr>
        <p:spPr bwMode="auto">
          <a:xfrm>
            <a:off x="5810251" y="4967004"/>
            <a:ext cx="2922587" cy="547688"/>
          </a:xfrm>
          <a:prstGeom prst="rect">
            <a:avLst/>
          </a:prstGeom>
          <a:solidFill>
            <a:srgbClr val="FFFFFF"/>
          </a:solidFill>
          <a:ln w="9525">
            <a:solidFill>
              <a:srgbClr val="000000"/>
            </a:solidFill>
            <a:miter lim="800000"/>
            <a:headEnd/>
            <a:tailEnd/>
          </a:ln>
        </p:spPr>
        <p:txBody>
          <a:bodyPr lIns="0" tIns="54000" rIns="0" bIns="61200" anchor="ctr">
            <a:spAutoFit/>
          </a:bodyPr>
          <a:lstStyle/>
          <a:p>
            <a:pPr algn="ctr" fontAlgn="base">
              <a:spcBef>
                <a:spcPct val="0"/>
              </a:spcBef>
              <a:spcAft>
                <a:spcPct val="0"/>
              </a:spcAft>
              <a:defRPr/>
            </a:pPr>
            <a:r>
              <a:rPr lang="en-US" altLang="zh-CN" sz="2800" b="1" u="sng" dirty="0">
                <a:solidFill>
                  <a:srgbClr val="000000"/>
                </a:solidFill>
                <a:latin typeface="Calibri"/>
              </a:rPr>
              <a:t>:</a:t>
            </a:r>
            <a:r>
              <a:rPr lang="en-US" altLang="zh-CN" sz="2800" b="1" u="sng" dirty="0">
                <a:solidFill>
                  <a:srgbClr val="333333"/>
                </a:solidFill>
                <a:latin typeface="Calibri"/>
              </a:rPr>
              <a:t> </a:t>
            </a:r>
            <a:r>
              <a:rPr lang="en-US" altLang="zh-CN" sz="2800" b="1" u="sng" dirty="0" err="1">
                <a:solidFill>
                  <a:srgbClr val="333333"/>
                </a:solidFill>
                <a:latin typeface="Calibri"/>
              </a:rPr>
              <a:t>OutboundOrder</a:t>
            </a:r>
            <a:endParaRPr lang="en-US" altLang="zh-CN" sz="2800" dirty="0">
              <a:solidFill>
                <a:prstClr val="black"/>
              </a:solidFill>
              <a:latin typeface="Calibri"/>
            </a:endParaRPr>
          </a:p>
        </p:txBody>
      </p:sp>
      <p:sp>
        <p:nvSpPr>
          <p:cNvPr id="12" name="Line 8"/>
          <p:cNvSpPr>
            <a:spLocks noChangeShapeType="1"/>
          </p:cNvSpPr>
          <p:nvPr/>
        </p:nvSpPr>
        <p:spPr bwMode="auto">
          <a:xfrm flipV="1">
            <a:off x="2932113" y="5187667"/>
            <a:ext cx="2879725" cy="1587"/>
          </a:xfrm>
          <a:prstGeom prst="line">
            <a:avLst/>
          </a:prstGeom>
          <a:noFill/>
          <a:ln w="12700">
            <a:solidFill>
              <a:srgbClr val="000000"/>
            </a:solidFill>
            <a:round/>
            <a:headEnd/>
            <a:tailEnd type="triangle"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cxnSp>
        <p:nvCxnSpPr>
          <p:cNvPr id="13" name="AutoShape 13"/>
          <p:cNvCxnSpPr>
            <a:cxnSpLocks noChangeShapeType="1"/>
          </p:cNvCxnSpPr>
          <p:nvPr/>
        </p:nvCxnSpPr>
        <p:spPr bwMode="auto">
          <a:xfrm>
            <a:off x="2932113" y="4016092"/>
            <a:ext cx="1588" cy="1173162"/>
          </a:xfrm>
          <a:prstGeom prst="straightConnector1">
            <a:avLst/>
          </a:prstGeom>
          <a:noFill/>
          <a:ln w="12700">
            <a:solidFill>
              <a:srgbClr val="000000"/>
            </a:solidFill>
            <a:round/>
            <a:headEnd/>
            <a:tailEnd/>
          </a:ln>
        </p:spPr>
      </p:cxnSp>
      <p:cxnSp>
        <p:nvCxnSpPr>
          <p:cNvPr id="14" name="AutoShape 14"/>
          <p:cNvCxnSpPr>
            <a:cxnSpLocks noChangeShapeType="1"/>
          </p:cNvCxnSpPr>
          <p:nvPr/>
        </p:nvCxnSpPr>
        <p:spPr bwMode="auto">
          <a:xfrm>
            <a:off x="236538" y="3750979"/>
            <a:ext cx="1292225" cy="1588"/>
          </a:xfrm>
          <a:prstGeom prst="straightConnector1">
            <a:avLst/>
          </a:prstGeom>
          <a:noFill/>
          <a:ln w="12700">
            <a:solidFill>
              <a:srgbClr val="000000"/>
            </a:solidFill>
            <a:round/>
            <a:headEnd/>
            <a:tailEnd type="triangle" w="med" len="med"/>
          </a:ln>
        </p:spPr>
      </p:cxnSp>
      <p:sp>
        <p:nvSpPr>
          <p:cNvPr id="15" name="Text Box 22"/>
          <p:cNvSpPr txBox="1">
            <a:spLocks noChangeArrowheads="1"/>
          </p:cNvSpPr>
          <p:nvPr/>
        </p:nvSpPr>
        <p:spPr bwMode="auto">
          <a:xfrm>
            <a:off x="357188" y="3214404"/>
            <a:ext cx="1171575" cy="431800"/>
          </a:xfrm>
          <a:prstGeom prst="rect">
            <a:avLst/>
          </a:prstGeom>
          <a:noFill/>
          <a:ln w="9525">
            <a:noFill/>
            <a:miter lim="800000"/>
            <a:headEnd/>
            <a:tailEnd/>
          </a:ln>
        </p:spPr>
        <p:txBody>
          <a:bodyPr lIns="0" tIns="0" rIns="0" bIns="0">
            <a:spAutoFit/>
          </a:bodyPr>
          <a:lstStyle/>
          <a:p>
            <a:pPr algn="ctr" fontAlgn="base">
              <a:spcBef>
                <a:spcPct val="0"/>
              </a:spcBef>
              <a:spcAft>
                <a:spcPct val="0"/>
              </a:spcAft>
              <a:defRPr/>
            </a:pPr>
            <a:r>
              <a:rPr lang="en-US" altLang="zh-CN" sz="2800" b="1" dirty="0">
                <a:solidFill>
                  <a:srgbClr val="000000"/>
                </a:solidFill>
                <a:latin typeface="Calibri"/>
                <a:ea typeface="黑体" pitchFamily="2" charset="-122"/>
              </a:rPr>
              <a:t>record</a:t>
            </a:r>
            <a:r>
              <a:rPr lang="en-US" altLang="zh-CN" sz="2400" dirty="0">
                <a:solidFill>
                  <a:srgbClr val="000000"/>
                </a:solidFill>
                <a:latin typeface="Calibri"/>
                <a:ea typeface="黑体" pitchFamily="2" charset="-122"/>
              </a:rPr>
              <a:t>()</a:t>
            </a:r>
            <a:endParaRPr lang="en-US" altLang="zh-CN" sz="2400" dirty="0">
              <a:solidFill>
                <a:prstClr val="black"/>
              </a:solidFill>
              <a:latin typeface="Calibri"/>
            </a:endParaRPr>
          </a:p>
        </p:txBody>
      </p:sp>
      <p:sp>
        <p:nvSpPr>
          <p:cNvPr id="16" name="Text Box 22"/>
          <p:cNvSpPr txBox="1">
            <a:spLocks noChangeArrowheads="1"/>
          </p:cNvSpPr>
          <p:nvPr/>
        </p:nvSpPr>
        <p:spPr bwMode="auto">
          <a:xfrm>
            <a:off x="3044826" y="4654267"/>
            <a:ext cx="2611437" cy="431800"/>
          </a:xfrm>
          <a:prstGeom prst="rect">
            <a:avLst/>
          </a:prstGeom>
          <a:noFill/>
          <a:ln w="9525">
            <a:noFill/>
            <a:miter lim="800000"/>
            <a:headEnd/>
            <a:tailEnd/>
          </a:ln>
        </p:spPr>
        <p:txBody>
          <a:bodyPr lIns="0" tIns="0" rIns="0" bIns="0">
            <a:spAutoFit/>
          </a:bodyPr>
          <a:lstStyle/>
          <a:p>
            <a:pPr algn="ctr" fontAlgn="base">
              <a:spcBef>
                <a:spcPct val="0"/>
              </a:spcBef>
              <a:spcAft>
                <a:spcPct val="0"/>
              </a:spcAft>
              <a:defRPr/>
            </a:pPr>
            <a:r>
              <a:rPr lang="en-US" altLang="zh-CN" sz="2800" b="1" dirty="0">
                <a:solidFill>
                  <a:srgbClr val="000000"/>
                </a:solidFill>
                <a:latin typeface="Calibri"/>
                <a:ea typeface="黑体" pitchFamily="2" charset="-122"/>
              </a:rPr>
              <a:t>2. </a:t>
            </a:r>
            <a:r>
              <a:rPr lang="en-US" altLang="zh-CN" sz="2800" b="1" dirty="0" err="1">
                <a:solidFill>
                  <a:srgbClr val="000000"/>
                </a:solidFill>
                <a:latin typeface="Calibri"/>
                <a:ea typeface="黑体" pitchFamily="2" charset="-122"/>
              </a:rPr>
              <a:t>recordData</a:t>
            </a:r>
            <a:r>
              <a:rPr lang="en-US" altLang="zh-CN" sz="2800" b="1" dirty="0">
                <a:solidFill>
                  <a:srgbClr val="000000"/>
                </a:solidFill>
                <a:latin typeface="Calibri"/>
                <a:ea typeface="黑体" pitchFamily="2" charset="-122"/>
              </a:rPr>
              <a:t>(b)</a:t>
            </a:r>
            <a:endParaRPr lang="en-US" altLang="zh-CN" sz="2800" b="1" dirty="0">
              <a:solidFill>
                <a:prstClr val="black"/>
              </a:solidFill>
              <a:latin typeface="Calibri"/>
            </a:endParaRPr>
          </a:p>
        </p:txBody>
      </p:sp>
    </p:spTree>
    <p:extLst>
      <p:ext uri="{BB962C8B-B14F-4D97-AF65-F5344CB8AC3E}">
        <p14:creationId xmlns:p14="http://schemas.microsoft.com/office/powerpoint/2010/main" val="207014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grpId="0" nodeType="withEffect" nodePh="1">
                                  <p:stCondLst>
                                    <p:cond delay="0"/>
                                  </p:stCondLst>
                                  <p:endCondLst>
                                    <p:cond evt="begin" delay="0">
                                      <p:tn val="11"/>
                                    </p:cond>
                                  </p:end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randombar(horizontal)">
                                      <p:cBhvr>
                                        <p:cTn id="16" dur="500"/>
                                        <p:tgtEl>
                                          <p:spTgt spid="9"/>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randombar(horizontal)">
                                      <p:cBhvr>
                                        <p:cTn id="19" dur="500"/>
                                        <p:tgtEl>
                                          <p:spTgt spid="10"/>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randombar(horizontal)">
                                      <p:cBhvr>
                                        <p:cTn id="22" dur="500"/>
                                        <p:tgtEl>
                                          <p:spTgt spid="11"/>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randombar(horizontal)">
                                      <p:cBhvr>
                                        <p:cTn id="25" dur="500"/>
                                        <p:tgtEl>
                                          <p:spTgt spid="12"/>
                                        </p:tgtEl>
                                      </p:cBhvr>
                                    </p:animEffect>
                                  </p:childTnLst>
                                </p:cTn>
                              </p:par>
                              <p:par>
                                <p:cTn id="26" presetID="14" presetClass="entr" presetSubtype="1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randombar(horizontal)">
                                      <p:cBhvr>
                                        <p:cTn id="28" dur="500"/>
                                        <p:tgtEl>
                                          <p:spTgt spid="13"/>
                                        </p:tgtEl>
                                      </p:cBhvr>
                                    </p:animEffect>
                                  </p:childTnLst>
                                </p:cTn>
                              </p:par>
                              <p:par>
                                <p:cTn id="29" presetID="14" presetClass="entr" presetSubtype="1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randombar(horizontal)">
                                      <p:cBhvr>
                                        <p:cTn id="31" dur="500"/>
                                        <p:tgtEl>
                                          <p:spTgt spid="14"/>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randombar(horizontal)">
                                      <p:cBhvr>
                                        <p:cTn id="34" dur="500"/>
                                        <p:tgtEl>
                                          <p:spTgt spid="15"/>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randombar(horizontal)">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animBg="1"/>
      <p:bldP spid="11" grpId="0" animBg="1"/>
      <p:bldP spid="12" grpId="0" animBg="1"/>
      <p:bldP spid="15" grpId="0"/>
      <p:bldP spid="1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Low Coupling</a:t>
            </a:r>
            <a:r>
              <a:rPr lang="zh-CN" altLang="en-US"/>
              <a:t>示例</a:t>
            </a:r>
          </a:p>
        </p:txBody>
      </p:sp>
      <p:sp>
        <p:nvSpPr>
          <p:cNvPr id="4" name="Rectangle 6"/>
          <p:cNvSpPr>
            <a:spLocks noChangeArrowheads="1"/>
          </p:cNvSpPr>
          <p:nvPr/>
        </p:nvSpPr>
        <p:spPr bwMode="auto">
          <a:xfrm>
            <a:off x="1714398" y="4175863"/>
            <a:ext cx="5221031" cy="369332"/>
          </a:xfrm>
          <a:prstGeom prst="rect">
            <a:avLst/>
          </a:prstGeom>
          <a:solidFill>
            <a:srgbClr val="FFFFFF"/>
          </a:solidFill>
          <a:ln w="12700">
            <a:solidFill>
              <a:srgbClr val="000000"/>
            </a:solidFill>
            <a:miter lim="800000"/>
            <a:headEnd type="none" w="sm" len="sm"/>
            <a:tailEnd type="none" w="sm" len="sm"/>
          </a:ln>
        </p:spPr>
        <p:txBody>
          <a:bodyPr wrap="square" lIns="0" tIns="0" rIns="0" bIns="0" anchor="ctr">
            <a:spAutoFit/>
          </a:bodyPr>
          <a:lstStyle/>
          <a:p>
            <a:pPr algn="ctr" fontAlgn="base">
              <a:spcBef>
                <a:spcPct val="0"/>
              </a:spcBef>
              <a:spcAft>
                <a:spcPct val="0"/>
              </a:spcAft>
            </a:pPr>
            <a:r>
              <a:rPr lang="en-US" altLang="zh-CN" sz="2400" b="1" dirty="0" err="1">
                <a:solidFill>
                  <a:srgbClr val="333333"/>
                </a:solidFill>
                <a:latin typeface="微软雅黑" panose="020B0503020204020204" pitchFamily="34" charset="-122"/>
                <a:ea typeface="微软雅黑" panose="020B0503020204020204" pitchFamily="34" charset="-122"/>
              </a:rPr>
              <a:t>OutboundOrder</a:t>
            </a:r>
            <a:endParaRPr lang="en-US" altLang="zh-CN" sz="2400" dirty="0">
              <a:solidFill>
                <a:prstClr val="black"/>
              </a:solidFill>
              <a:latin typeface="微软雅黑" panose="020B0503020204020204" pitchFamily="34" charset="-122"/>
              <a:ea typeface="微软雅黑" panose="020B0503020204020204" pitchFamily="34" charset="-122"/>
            </a:endParaRPr>
          </a:p>
        </p:txBody>
      </p:sp>
      <p:sp>
        <p:nvSpPr>
          <p:cNvPr id="5" name="Rectangle 7"/>
          <p:cNvSpPr>
            <a:spLocks noChangeArrowheads="1"/>
          </p:cNvSpPr>
          <p:nvPr/>
        </p:nvSpPr>
        <p:spPr bwMode="auto">
          <a:xfrm>
            <a:off x="1714398" y="4544638"/>
            <a:ext cx="5221031" cy="627864"/>
          </a:xfrm>
          <a:prstGeom prst="rect">
            <a:avLst/>
          </a:prstGeom>
          <a:solidFill>
            <a:srgbClr val="FFFFFF"/>
          </a:solidFill>
          <a:ln w="12700">
            <a:solidFill>
              <a:srgbClr val="000000"/>
            </a:solidFill>
            <a:miter lim="800000"/>
            <a:headEnd type="none" w="sm" len="sm"/>
            <a:tailEnd type="none" w="sm" len="sm"/>
          </a:ln>
        </p:spPr>
        <p:txBody>
          <a:bodyPr wrap="square" lIns="0" tIns="0" rIns="0" bIns="0" anchor="ctr">
            <a:spAutoFit/>
          </a:bodyPr>
          <a:lstStyle/>
          <a:p>
            <a:pPr marL="0" marR="0" lvl="0" indent="0" algn="just" defTabSz="914400" eaLnBrk="1" fontAlgn="base" latinLnBrk="0" hangingPunct="1">
              <a:lnSpc>
                <a:spcPct val="85000"/>
              </a:lnSpc>
              <a:spcBef>
                <a:spcPct val="0"/>
              </a:spcBef>
              <a:spcAft>
                <a:spcPct val="0"/>
              </a:spcAft>
              <a:buClrTx/>
              <a:buSzTx/>
              <a:buFontTx/>
              <a:buNone/>
              <a:tabLst/>
              <a:defRPr/>
            </a:pPr>
            <a:r>
              <a:rPr kumimoji="0" lang="en-US" altLang="zh-CN" sz="2400" b="0" i="0" u="none" strike="noStrike" kern="0" cap="none" spc="0" normalizeH="0" baseline="0" noProof="0" smtClean="0">
                <a:ln>
                  <a:noFill/>
                </a:ln>
                <a:solidFill>
                  <a:srgbClr val="000000"/>
                </a:solidFill>
                <a:effectLst/>
                <a:uLnTx/>
                <a:uFillTx/>
                <a:latin typeface="Times New Roman" pitchFamily="18" charset="0"/>
              </a:rPr>
              <a:t>-date</a:t>
            </a:r>
          </a:p>
          <a:p>
            <a:pPr marL="0" marR="0" lvl="0" indent="0" algn="just" defTabSz="914400" eaLnBrk="1" fontAlgn="base" latinLnBrk="0" hangingPunct="1">
              <a:lnSpc>
                <a:spcPct val="85000"/>
              </a:lnSpc>
              <a:spcBef>
                <a:spcPct val="0"/>
              </a:spcBef>
              <a:spcAft>
                <a:spcPct val="0"/>
              </a:spcAft>
              <a:buClrTx/>
              <a:buSzTx/>
              <a:buFontTx/>
              <a:buNone/>
              <a:tabLst/>
              <a:defRPr/>
            </a:pPr>
            <a:r>
              <a:rPr kumimoji="0" lang="en-US" altLang="zh-CN" sz="2400" b="0" i="0" u="none" strike="noStrike" kern="0" cap="none" spc="0" normalizeH="0" baseline="0" noProof="0" smtClean="0">
                <a:ln>
                  <a:noFill/>
                </a:ln>
                <a:solidFill>
                  <a:srgbClr val="000000"/>
                </a:solidFill>
                <a:effectLst/>
                <a:uLnTx/>
                <a:uFillTx/>
                <a:latin typeface="Times New Roman" pitchFamily="18" charset="0"/>
              </a:rPr>
              <a:t>-time</a:t>
            </a:r>
            <a:endParaRPr kumimoji="0" lang="en-US" altLang="zh-CN" sz="2400" b="0" i="0" u="none" strike="noStrike" kern="0" cap="none" spc="0" normalizeH="0" baseline="0" noProof="0" smtClean="0">
              <a:ln>
                <a:noFill/>
              </a:ln>
              <a:solidFill>
                <a:prstClr val="black"/>
              </a:solidFill>
              <a:effectLst/>
              <a:uLnTx/>
              <a:uFillTx/>
            </a:endParaRPr>
          </a:p>
        </p:txBody>
      </p:sp>
      <p:sp>
        <p:nvSpPr>
          <p:cNvPr id="6" name="Rectangle 8"/>
          <p:cNvSpPr>
            <a:spLocks noChangeArrowheads="1"/>
          </p:cNvSpPr>
          <p:nvPr/>
        </p:nvSpPr>
        <p:spPr bwMode="auto">
          <a:xfrm>
            <a:off x="1714398" y="5159428"/>
            <a:ext cx="5221031" cy="941796"/>
          </a:xfrm>
          <a:prstGeom prst="rect">
            <a:avLst/>
          </a:prstGeom>
          <a:solidFill>
            <a:srgbClr val="FFFFFF"/>
          </a:solidFill>
          <a:ln w="12700">
            <a:solidFill>
              <a:srgbClr val="000000"/>
            </a:solidFill>
            <a:miter lim="800000"/>
            <a:headEnd type="none" w="sm" len="sm"/>
            <a:tailEnd type="none" w="sm" len="sm"/>
          </a:ln>
        </p:spPr>
        <p:txBody>
          <a:bodyPr wrap="square" lIns="0" tIns="0" rIns="0" bIns="0" anchor="ctr">
            <a:spAutoFit/>
          </a:bodyPr>
          <a:lstStyle/>
          <a:p>
            <a:pPr marL="0" marR="0" lvl="0" indent="0" algn="just" defTabSz="914400" eaLnBrk="1" fontAlgn="base" latinLnBrk="0" hangingPunct="1">
              <a:lnSpc>
                <a:spcPct val="85000"/>
              </a:lnSpc>
              <a:spcBef>
                <a:spcPct val="0"/>
              </a:spcBef>
              <a:spcAft>
                <a:spcPct val="0"/>
              </a:spcAft>
              <a:buClrTx/>
              <a:buSzTx/>
              <a:buFontTx/>
              <a:buNone/>
              <a:tabLst/>
              <a:defRPr/>
            </a:pPr>
            <a:r>
              <a:rPr kumimoji="0" lang="en-US" altLang="zh-CN" sz="2400" b="0" i="0" u="none" strike="noStrike" kern="0" cap="none" spc="0" normalizeH="0" baseline="0" noProof="0" smtClean="0">
                <a:ln>
                  <a:noFill/>
                </a:ln>
                <a:solidFill>
                  <a:srgbClr val="000000"/>
                </a:solidFill>
                <a:effectLst/>
                <a:uLnTx/>
                <a:uFillTx/>
                <a:latin typeface="Times New Roman" pitchFamily="18" charset="0"/>
              </a:rPr>
              <a:t>+getTotalPrice()</a:t>
            </a:r>
          </a:p>
          <a:p>
            <a:pPr marL="0" marR="0" lvl="0" indent="0" algn="just" defTabSz="914400" eaLnBrk="1" fontAlgn="base" latinLnBrk="0" hangingPunct="1">
              <a:lnSpc>
                <a:spcPct val="85000"/>
              </a:lnSpc>
              <a:spcBef>
                <a:spcPct val="0"/>
              </a:spcBef>
              <a:spcAft>
                <a:spcPct val="0"/>
              </a:spcAft>
              <a:buClrTx/>
              <a:buSzTx/>
              <a:buFontTx/>
              <a:buNone/>
              <a:tabLst/>
              <a:defRPr/>
            </a:pPr>
            <a:r>
              <a:rPr kumimoji="0" lang="en-US" altLang="zh-CN" sz="2400" b="0" i="0" u="none" strike="noStrike" kern="0" cap="none" spc="0" normalizeH="0" baseline="0" noProof="0" smtClean="0">
                <a:ln>
                  <a:noFill/>
                </a:ln>
                <a:solidFill>
                  <a:srgbClr val="000000"/>
                </a:solidFill>
                <a:effectLst/>
                <a:uLnTx/>
                <a:uFillTx/>
                <a:latin typeface="Times New Roman" pitchFamily="18" charset="0"/>
              </a:rPr>
              <a:t>+</a:t>
            </a:r>
            <a:r>
              <a:rPr kumimoji="0" lang="en-US" altLang="zh-CN" sz="2400" b="0" i="0" u="none" strike="noStrike" kern="0" cap="none" spc="0" normalizeH="0" baseline="0" noProof="0" smtClean="0">
                <a:ln>
                  <a:noFill/>
                </a:ln>
                <a:solidFill>
                  <a:srgbClr val="333333"/>
                </a:solidFill>
                <a:effectLst/>
                <a:uLnTx/>
                <a:uFillTx/>
                <a:latin typeface="Times New Roman" pitchFamily="18" charset="0"/>
              </a:rPr>
              <a:t>createEntry(name: String, quantity: int</a:t>
            </a:r>
            <a:r>
              <a:rPr kumimoji="0" lang="zh-CN" altLang="en-US" sz="2400" b="0" i="0" u="none" strike="noStrike" kern="0" cap="none" spc="0" normalizeH="0" baseline="0" noProof="0" smtClean="0">
                <a:ln>
                  <a:noFill/>
                </a:ln>
                <a:solidFill>
                  <a:srgbClr val="333333"/>
                </a:solidFill>
                <a:effectLst/>
                <a:uLnTx/>
                <a:uFillTx/>
                <a:latin typeface="Times New Roman" pitchFamily="18" charset="0"/>
              </a:rPr>
              <a:t>）</a:t>
            </a:r>
            <a:endParaRPr kumimoji="0" lang="en-US" altLang="zh-CN" sz="2400" b="0" i="0" u="none" strike="noStrike" kern="0" cap="none" spc="0" normalizeH="0" baseline="0" noProof="0" smtClean="0">
              <a:ln>
                <a:noFill/>
              </a:ln>
              <a:solidFill>
                <a:srgbClr val="000000"/>
              </a:solidFill>
              <a:effectLst/>
              <a:uLnTx/>
              <a:uFillTx/>
              <a:latin typeface="Times New Roman" pitchFamily="18" charset="0"/>
              <a:ea typeface="黑体" pitchFamily="2" charset="-122"/>
            </a:endParaRPr>
          </a:p>
          <a:p>
            <a:pPr marL="0" marR="0" lvl="0" indent="0" algn="just" defTabSz="914400" eaLnBrk="1" fontAlgn="base" latinLnBrk="0" hangingPunct="1">
              <a:lnSpc>
                <a:spcPct val="85000"/>
              </a:lnSpc>
              <a:spcBef>
                <a:spcPct val="0"/>
              </a:spcBef>
              <a:spcAft>
                <a:spcPct val="0"/>
              </a:spcAft>
              <a:buClrTx/>
              <a:buSzTx/>
              <a:buFontTx/>
              <a:buNone/>
              <a:tabLst/>
              <a:defRPr/>
            </a:pPr>
            <a:r>
              <a:rPr kumimoji="0" lang="en-US" altLang="zh-CN" sz="2400" b="0" i="0" u="none" strike="noStrike" kern="0" cap="none" spc="0" normalizeH="0" baseline="0" noProof="0" smtClean="0">
                <a:ln>
                  <a:noFill/>
                </a:ln>
                <a:solidFill>
                  <a:srgbClr val="000000"/>
                </a:solidFill>
                <a:effectLst/>
                <a:uLnTx/>
                <a:uFillTx/>
                <a:latin typeface="Times New Roman" pitchFamily="18" charset="0"/>
                <a:ea typeface="黑体" pitchFamily="2" charset="-122"/>
              </a:rPr>
              <a:t>+recordData(b: BookKeeper)</a:t>
            </a:r>
            <a:endParaRPr kumimoji="0" lang="en-US" altLang="zh-CN" sz="2400" b="0" i="0" u="none" strike="noStrike" kern="0" cap="none" spc="0" normalizeH="0" baseline="0" noProof="0" smtClean="0">
              <a:ln>
                <a:noFill/>
              </a:ln>
              <a:solidFill>
                <a:prstClr val="black"/>
              </a:solidFill>
              <a:effectLst/>
              <a:uLnTx/>
              <a:uFillTx/>
            </a:endParaRPr>
          </a:p>
        </p:txBody>
      </p:sp>
      <p:sp>
        <p:nvSpPr>
          <p:cNvPr id="7" name="Rectangle 12"/>
          <p:cNvSpPr>
            <a:spLocks noChangeArrowheads="1"/>
          </p:cNvSpPr>
          <p:nvPr/>
        </p:nvSpPr>
        <p:spPr bwMode="auto">
          <a:xfrm>
            <a:off x="4406798" y="2577505"/>
            <a:ext cx="3394075" cy="369332"/>
          </a:xfrm>
          <a:prstGeom prst="rect">
            <a:avLst/>
          </a:prstGeom>
          <a:solidFill>
            <a:srgbClr val="FFFFFF"/>
          </a:solidFill>
          <a:ln w="12700">
            <a:solidFill>
              <a:srgbClr val="000000"/>
            </a:solidFill>
            <a:miter lim="800000"/>
            <a:headEnd type="none" w="sm" len="sm"/>
            <a:tailEnd type="none" w="sm" len="sm"/>
          </a:ln>
        </p:spPr>
        <p:txBody>
          <a:bodyPr lIns="0" tIns="0" rIns="0" bIns="0" anchor="ctr">
            <a:spAutoFit/>
          </a:bodyPr>
          <a:lstStyle/>
          <a:p>
            <a:pPr algn="ctr" fontAlgn="base">
              <a:spcBef>
                <a:spcPct val="0"/>
              </a:spcBef>
              <a:spcAft>
                <a:spcPct val="0"/>
              </a:spcAft>
            </a:pPr>
            <a:r>
              <a:rPr lang="en-US" altLang="zh-CN" sz="2400" b="1" dirty="0" err="1">
                <a:solidFill>
                  <a:prstClr val="black"/>
                </a:solidFill>
                <a:latin typeface="微软雅黑" panose="020B0503020204020204" pitchFamily="34" charset="-122"/>
                <a:ea typeface="微软雅黑" panose="020B0503020204020204" pitchFamily="34" charset="-122"/>
              </a:rPr>
              <a:t>BookKeeper</a:t>
            </a:r>
            <a:endParaRPr lang="en-US" altLang="zh-CN" sz="2400" dirty="0">
              <a:solidFill>
                <a:prstClr val="black"/>
              </a:solidFill>
              <a:latin typeface="微软雅黑" panose="020B0503020204020204" pitchFamily="34" charset="-122"/>
              <a:ea typeface="微软雅黑" panose="020B0503020204020204" pitchFamily="34" charset="-122"/>
            </a:endParaRPr>
          </a:p>
        </p:txBody>
      </p:sp>
      <p:sp>
        <p:nvSpPr>
          <p:cNvPr id="8" name="Rectangle 13"/>
          <p:cNvSpPr>
            <a:spLocks noChangeArrowheads="1"/>
          </p:cNvSpPr>
          <p:nvPr/>
        </p:nvSpPr>
        <p:spPr bwMode="auto">
          <a:xfrm>
            <a:off x="4406798" y="2949600"/>
            <a:ext cx="3394075" cy="405683"/>
          </a:xfrm>
          <a:prstGeom prst="rect">
            <a:avLst/>
          </a:prstGeom>
          <a:solidFill>
            <a:srgbClr val="FFFFFF"/>
          </a:solidFill>
          <a:ln w="12700">
            <a:solidFill>
              <a:srgbClr val="000000"/>
            </a:solidFill>
            <a:miter lim="800000"/>
            <a:headEnd type="none" w="sm" len="sm"/>
            <a:tailEnd type="none" w="sm" len="sm"/>
          </a:ln>
        </p:spPr>
        <p:txBody>
          <a:bodyPr lIns="0" tIns="18000" rIns="0" bIns="18000" anchor="ctr">
            <a:spAutoFit/>
          </a:bodyPr>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sz="2400" b="0" i="0" u="none" strike="noStrike" kern="0" cap="none" spc="0" normalizeH="0" baseline="0" noProof="0" smtClean="0">
                <a:ln>
                  <a:noFill/>
                </a:ln>
                <a:solidFill>
                  <a:srgbClr val="000000"/>
                </a:solidFill>
                <a:effectLst/>
                <a:uLnTx/>
                <a:uFillTx/>
                <a:latin typeface="Times New Roman" pitchFamily="18" charset="0"/>
              </a:rPr>
              <a:t>+saveData()</a:t>
            </a:r>
            <a:endParaRPr kumimoji="0" lang="en-US" altLang="zh-CN" sz="2400" b="0" i="0" u="none" strike="noStrike" kern="0" cap="none" spc="0" normalizeH="0" baseline="0" noProof="0" smtClean="0">
              <a:ln>
                <a:noFill/>
              </a:ln>
              <a:solidFill>
                <a:prstClr val="black"/>
              </a:solidFill>
              <a:effectLst/>
              <a:uLnTx/>
              <a:uFillTx/>
            </a:endParaRPr>
          </a:p>
        </p:txBody>
      </p:sp>
      <p:sp>
        <p:nvSpPr>
          <p:cNvPr id="9" name="Line 8"/>
          <p:cNvSpPr>
            <a:spLocks noChangeShapeType="1"/>
          </p:cNvSpPr>
          <p:nvPr/>
        </p:nvSpPr>
        <p:spPr bwMode="auto">
          <a:xfrm flipV="1">
            <a:off x="2831998" y="3042111"/>
            <a:ext cx="1574800" cy="0"/>
          </a:xfrm>
          <a:prstGeom prst="line">
            <a:avLst/>
          </a:prstGeom>
          <a:noFill/>
          <a:ln w="38100">
            <a:solidFill>
              <a:srgbClr val="0000FF"/>
            </a:solidFill>
            <a:round/>
            <a:headEnd/>
            <a:tailEnd type="triangle"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smtClean="0">
              <a:ln>
                <a:noFill/>
              </a:ln>
              <a:solidFill>
                <a:prstClr val="black"/>
              </a:solidFill>
              <a:effectLst/>
              <a:uLnTx/>
              <a:uFillTx/>
            </a:endParaRPr>
          </a:p>
        </p:txBody>
      </p:sp>
      <p:sp>
        <p:nvSpPr>
          <p:cNvPr id="10" name="Line 8"/>
          <p:cNvSpPr>
            <a:spLocks noChangeShapeType="1"/>
          </p:cNvSpPr>
          <p:nvPr/>
        </p:nvSpPr>
        <p:spPr bwMode="auto">
          <a:xfrm>
            <a:off x="1176236" y="5172500"/>
            <a:ext cx="538162" cy="1"/>
          </a:xfrm>
          <a:prstGeom prst="line">
            <a:avLst/>
          </a:prstGeom>
          <a:noFill/>
          <a:ln w="38100">
            <a:solidFill>
              <a:srgbClr val="0000FF"/>
            </a:solidFill>
            <a:round/>
            <a:headEnd/>
            <a:tailEnd type="triangle"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smtClean="0">
              <a:ln>
                <a:noFill/>
              </a:ln>
              <a:solidFill>
                <a:prstClr val="black"/>
              </a:solidFill>
              <a:effectLst/>
              <a:uLnTx/>
              <a:uFillTx/>
            </a:endParaRPr>
          </a:p>
        </p:txBody>
      </p:sp>
      <p:cxnSp>
        <p:nvCxnSpPr>
          <p:cNvPr id="11" name="AutoShape 16"/>
          <p:cNvCxnSpPr>
            <a:cxnSpLocks noChangeShapeType="1"/>
          </p:cNvCxnSpPr>
          <p:nvPr/>
        </p:nvCxnSpPr>
        <p:spPr bwMode="auto">
          <a:xfrm>
            <a:off x="1176236" y="3695700"/>
            <a:ext cx="0" cy="1464136"/>
          </a:xfrm>
          <a:prstGeom prst="straightConnector1">
            <a:avLst/>
          </a:prstGeom>
          <a:noFill/>
          <a:ln w="38100">
            <a:solidFill>
              <a:srgbClr val="0000FF"/>
            </a:solidFill>
            <a:round/>
            <a:headEnd/>
            <a:tailEnd/>
          </a:ln>
        </p:spPr>
      </p:cxnSp>
      <p:sp>
        <p:nvSpPr>
          <p:cNvPr id="12" name="Line 19"/>
          <p:cNvSpPr>
            <a:spLocks noChangeShapeType="1"/>
          </p:cNvSpPr>
          <p:nvPr/>
        </p:nvSpPr>
        <p:spPr bwMode="auto">
          <a:xfrm flipV="1">
            <a:off x="5500586" y="3355283"/>
            <a:ext cx="0" cy="720725"/>
          </a:xfrm>
          <a:prstGeom prst="line">
            <a:avLst/>
          </a:prstGeom>
          <a:noFill/>
          <a:ln w="38100">
            <a:solidFill>
              <a:srgbClr val="0000FF"/>
            </a:solidFill>
            <a:round/>
            <a:headEnd/>
            <a:tailEnd type="triangle"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smtClean="0">
              <a:ln>
                <a:noFill/>
              </a:ln>
              <a:solidFill>
                <a:prstClr val="black"/>
              </a:solidFill>
              <a:effectLst/>
              <a:uLnTx/>
              <a:uFillTx/>
            </a:endParaRPr>
          </a:p>
        </p:txBody>
      </p:sp>
      <p:sp>
        <p:nvSpPr>
          <p:cNvPr id="13" name="Rectangle 9"/>
          <p:cNvSpPr>
            <a:spLocks noChangeArrowheads="1"/>
          </p:cNvSpPr>
          <p:nvPr/>
        </p:nvSpPr>
        <p:spPr bwMode="auto">
          <a:xfrm>
            <a:off x="361949" y="2559736"/>
            <a:ext cx="2709762" cy="369332"/>
          </a:xfrm>
          <a:prstGeom prst="rect">
            <a:avLst/>
          </a:prstGeom>
          <a:solidFill>
            <a:sysClr val="window" lastClr="FFFFFF"/>
          </a:solidFill>
          <a:ln w="12700">
            <a:solidFill>
              <a:srgbClr val="000000"/>
            </a:solidFill>
            <a:miter lim="800000"/>
            <a:headEnd type="none" w="sm" len="sm"/>
            <a:tailEnd type="none" w="sm" len="sm"/>
          </a:ln>
        </p:spPr>
        <p:txBody>
          <a:bodyPr wrap="square" lIns="0" tIns="0" rIns="0" bIns="0" anchor="ct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dirty="0" err="1" smtClean="0">
                <a:ln>
                  <a:noFill/>
                </a:ln>
                <a:solidFill>
                  <a:prstClr val="black"/>
                </a:solidFill>
                <a:effectLst/>
                <a:uLnTx/>
                <a:uFillTx/>
                <a:latin typeface="微软雅黑" panose="020B0503020204020204" pitchFamily="34" charset="-122"/>
                <a:ea typeface="微软雅黑" panose="020B0503020204020204" pitchFamily="34" charset="-122"/>
              </a:rPr>
              <a:t>StockManager</a:t>
            </a:r>
            <a:endParaRPr kumimoji="0" lang="en-US" altLang="zh-CN" sz="24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 name="Rectangle 10"/>
          <p:cNvSpPr>
            <a:spLocks noChangeArrowheads="1"/>
          </p:cNvSpPr>
          <p:nvPr/>
        </p:nvSpPr>
        <p:spPr bwMode="auto">
          <a:xfrm>
            <a:off x="361949" y="2935134"/>
            <a:ext cx="2709761" cy="344128"/>
          </a:xfrm>
          <a:prstGeom prst="rect">
            <a:avLst/>
          </a:prstGeom>
          <a:solidFill>
            <a:sysClr val="window" lastClr="FFFFFF"/>
          </a:solidFill>
          <a:ln w="12700">
            <a:solidFill>
              <a:srgbClr val="000000"/>
            </a:solidFill>
            <a:miter lim="800000"/>
            <a:headEnd type="none" w="sm" len="sm"/>
            <a:tailEnd type="none" w="sm" len="sm"/>
          </a:ln>
        </p:spPr>
        <p:txBody>
          <a:bodyPr wrap="square" lIns="0" tIns="18000" rIns="0" bIns="18000" anchor="ct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prstClr val="black"/>
              </a:solidFill>
              <a:effectLst/>
              <a:uLnTx/>
              <a:uFillTx/>
            </a:endParaRPr>
          </a:p>
        </p:txBody>
      </p:sp>
      <p:sp>
        <p:nvSpPr>
          <p:cNvPr id="15" name="Rectangle 11"/>
          <p:cNvSpPr>
            <a:spLocks noChangeArrowheads="1"/>
          </p:cNvSpPr>
          <p:nvPr/>
        </p:nvSpPr>
        <p:spPr bwMode="auto">
          <a:xfrm>
            <a:off x="361949" y="3192488"/>
            <a:ext cx="2709762" cy="405683"/>
          </a:xfrm>
          <a:prstGeom prst="rect">
            <a:avLst/>
          </a:prstGeom>
          <a:solidFill>
            <a:sysClr val="window" lastClr="FFFFFF"/>
          </a:solidFill>
          <a:ln w="12700">
            <a:solidFill>
              <a:srgbClr val="000000"/>
            </a:solidFill>
            <a:miter lim="800000"/>
            <a:headEnd type="none" w="sm" len="sm"/>
            <a:tailEnd type="none" w="sm" len="sm"/>
          </a:ln>
        </p:spPr>
        <p:txBody>
          <a:bodyPr wrap="square" lIns="0" tIns="18000" rIns="0" bIns="18000" anchor="ctr">
            <a:spAutoFit/>
          </a:bodyPr>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+record(): void</a:t>
            </a:r>
            <a:endParaRPr kumimoji="0" lang="en-US" altLang="zh-CN" sz="24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 name="椭圆 15"/>
          <p:cNvSpPr/>
          <p:nvPr/>
        </p:nvSpPr>
        <p:spPr>
          <a:xfrm>
            <a:off x="2687536" y="3324686"/>
            <a:ext cx="180975" cy="179387"/>
          </a:xfrm>
          <a:prstGeom prst="ellipse">
            <a:avLst/>
          </a:prstGeom>
          <a:noFill/>
          <a:ln w="25400" cap="flat" cmpd="sng" algn="ctr">
            <a:solidFill>
              <a:srgbClr val="C0000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椭圆 16"/>
          <p:cNvSpPr/>
          <p:nvPr/>
        </p:nvSpPr>
        <p:spPr>
          <a:xfrm>
            <a:off x="5667274" y="5848832"/>
            <a:ext cx="179387" cy="179388"/>
          </a:xfrm>
          <a:prstGeom prst="ellipse">
            <a:avLst/>
          </a:prstGeom>
          <a:noFill/>
          <a:ln w="25400" cap="flat" cmpd="sng" algn="ctr">
            <a:solidFill>
              <a:srgbClr val="C0000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18" name="直接连接符 17"/>
          <p:cNvCxnSpPr>
            <a:stCxn id="17" idx="6"/>
          </p:cNvCxnSpPr>
          <p:nvPr/>
        </p:nvCxnSpPr>
        <p:spPr>
          <a:xfrm>
            <a:off x="5846661" y="5938526"/>
            <a:ext cx="1187829" cy="0"/>
          </a:xfrm>
          <a:prstGeom prst="line">
            <a:avLst/>
          </a:prstGeom>
          <a:noFill/>
          <a:ln w="25400" cap="flat" cmpd="sng" algn="ctr">
            <a:solidFill>
              <a:srgbClr val="C00000"/>
            </a:solidFill>
            <a:prstDash val="solid"/>
          </a:ln>
          <a:effectLst/>
        </p:spPr>
      </p:cxnSp>
      <p:sp>
        <p:nvSpPr>
          <p:cNvPr id="19" name="折角形 18"/>
          <p:cNvSpPr/>
          <p:nvPr/>
        </p:nvSpPr>
        <p:spPr>
          <a:xfrm>
            <a:off x="7047190" y="5757551"/>
            <a:ext cx="1792646" cy="361950"/>
          </a:xfrm>
          <a:prstGeom prst="foldedCorner">
            <a:avLst/>
          </a:prstGeom>
          <a:solidFill>
            <a:sysClr val="window" lastClr="FFFFFF"/>
          </a:solidFill>
          <a:ln w="15875" cap="flat" cmpd="sng" algn="ctr">
            <a:solidFill>
              <a:srgbClr val="0000FF"/>
            </a:solidFill>
            <a:prstDash val="sysDash"/>
          </a:ln>
          <a:effectLst/>
        </p:spPr>
        <p:txBody>
          <a:bodyPr anchor="ct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400" b="0" i="0" u="none" strike="noStrike" kern="0" cap="none" spc="0" normalizeH="0" baseline="0" noProof="0" dirty="0" err="1">
                <a:ln>
                  <a:noFill/>
                </a:ln>
                <a:solidFill>
                  <a:prstClr val="black"/>
                </a:solidFill>
                <a:effectLst/>
                <a:uLnTx/>
                <a:uFillTx/>
                <a:latin typeface="Calibri"/>
                <a:ea typeface="宋体" panose="02010600030101010101" pitchFamily="2" charset="-122"/>
                <a:cs typeface="+mn-cs"/>
              </a:rPr>
              <a:t>b.saveData</a:t>
            </a:r>
            <a:r>
              <a:rPr kumimoji="0" lang="en-US" altLang="zh-CN" sz="240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rPr>
              <a:t>()</a:t>
            </a:r>
            <a:endParaRPr kumimoji="0" lang="zh-CN" altLang="en-US" sz="240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31" name="折角形 30"/>
          <p:cNvSpPr/>
          <p:nvPr/>
        </p:nvSpPr>
        <p:spPr>
          <a:xfrm>
            <a:off x="361949" y="1277023"/>
            <a:ext cx="6878638" cy="1088758"/>
          </a:xfrm>
          <a:prstGeom prst="foldedCorner">
            <a:avLst/>
          </a:prstGeom>
          <a:solidFill>
            <a:sysClr val="window" lastClr="FFFFFF"/>
          </a:solidFill>
          <a:ln w="15875" cap="flat" cmpd="sng" algn="ctr">
            <a:solidFill>
              <a:srgbClr val="0000FF"/>
            </a:solidFill>
            <a:prstDash val="sysDash"/>
          </a:ln>
          <a:effectLst/>
        </p:spPr>
        <p:txBody>
          <a:bodyPr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zh-CN" sz="2000" b="1" i="0" u="none" strike="noStrike" kern="0" cap="none" spc="0" normalizeH="0" baseline="0" noProof="0" smtClean="0">
              <a:ln>
                <a:noFill/>
              </a:ln>
              <a:solidFill>
                <a:prstClr val="black"/>
              </a:solidFill>
              <a:effectLst/>
              <a:uLnTx/>
              <a:uFillTx/>
              <a:latin typeface="Calibri"/>
              <a:ea typeface="宋体" panose="02010600030101010101" pitchFamily="2" charset="-122"/>
              <a:cs typeface="+mn-cs"/>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smtClean="0">
                <a:ln>
                  <a:noFill/>
                </a:ln>
                <a:solidFill>
                  <a:prstClr val="black"/>
                </a:solidFill>
                <a:effectLst/>
                <a:uLnTx/>
                <a:uFillTx/>
                <a:latin typeface="Consolas" panose="020B0609020204030204" pitchFamily="49" charset="0"/>
                <a:ea typeface="宋体" panose="02010600030101010101" pitchFamily="2" charset="-122"/>
              </a:rPr>
              <a:t>BookKeeper </a:t>
            </a:r>
            <a:r>
              <a:rPr kumimoji="0" lang="en-US" altLang="zh-CN" sz="2000" b="1" i="0" u="none" strike="noStrike" kern="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b = new </a:t>
            </a:r>
            <a:r>
              <a:rPr kumimoji="0" lang="en-US" altLang="zh-CN" sz="2000" b="1" i="0" u="none" strike="noStrike" kern="0" cap="none" spc="0" normalizeH="0" baseline="0" noProof="0" dirty="0" err="1">
                <a:ln>
                  <a:noFill/>
                </a:ln>
                <a:solidFill>
                  <a:prstClr val="black"/>
                </a:solidFill>
                <a:effectLst/>
                <a:uLnTx/>
                <a:uFillTx/>
                <a:latin typeface="Consolas" panose="020B0609020204030204" pitchFamily="49" charset="0"/>
                <a:ea typeface="宋体" panose="02010600030101010101" pitchFamily="2" charset="-122"/>
              </a:rPr>
              <a:t>BookKeeper</a:t>
            </a:r>
            <a:r>
              <a:rPr kumimoji="0" lang="en-US" altLang="zh-CN" sz="2000" b="1" i="0" u="none" strike="noStrike" kern="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dirty="0" err="1">
                <a:ln>
                  <a:noFill/>
                </a:ln>
                <a:solidFill>
                  <a:srgbClr val="333333"/>
                </a:solidFill>
                <a:effectLst/>
                <a:uLnTx/>
                <a:uFillTx/>
                <a:latin typeface="Consolas" panose="020B0609020204030204" pitchFamily="49" charset="0"/>
                <a:ea typeface="宋体" panose="02010600030101010101" pitchFamily="2" charset="-122"/>
              </a:rPr>
              <a:t>OutboundOrder</a:t>
            </a:r>
            <a:r>
              <a:rPr kumimoji="0" lang="zh-CN" altLang="en-US" sz="2000" b="1" i="0" u="none" strike="noStrike" kern="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 </a:t>
            </a:r>
            <a:r>
              <a:rPr kumimoji="0" lang="en-US" altLang="zh-CN" sz="2000" b="1" i="0" u="none" strike="noStrike" kern="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o = new </a:t>
            </a:r>
            <a:r>
              <a:rPr kumimoji="0" lang="en-US" altLang="zh-CN" sz="2000" b="1" i="0" u="none" strike="noStrike" kern="0" cap="none" spc="0" normalizeH="0" baseline="0" noProof="0" dirty="0" err="1">
                <a:ln>
                  <a:noFill/>
                </a:ln>
                <a:solidFill>
                  <a:srgbClr val="333333"/>
                </a:solidFill>
                <a:effectLst/>
                <a:uLnTx/>
                <a:uFillTx/>
                <a:latin typeface="Consolas" panose="020B0609020204030204" pitchFamily="49" charset="0"/>
                <a:ea typeface="宋体" panose="02010600030101010101" pitchFamily="2" charset="-122"/>
              </a:rPr>
              <a:t>OutboundOrder</a:t>
            </a:r>
            <a:r>
              <a:rPr kumimoji="0" lang="en-US" altLang="zh-CN" sz="2000" b="1" i="0" u="none" strike="noStrike" kern="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000" b="1" i="0" u="none" strike="noStrike" kern="0" cap="none" spc="0" normalizeH="0" baseline="0" noProof="0" dirty="0">
                <a:ln>
                  <a:noFill/>
                </a:ln>
                <a:solidFill>
                  <a:prstClr val="black"/>
                </a:solidFill>
                <a:effectLst/>
                <a:uLnTx/>
                <a:uFillTx/>
                <a:latin typeface="Consolas" panose="020B0609020204030204" pitchFamily="49" charset="0"/>
                <a:ea typeface="宋体" panose="02010600030101010101" pitchFamily="2" charset="-122"/>
              </a:rPr>
              <a:t>o.</a:t>
            </a:r>
            <a:r>
              <a:rPr kumimoji="0" lang="en-US" altLang="zh-CN" sz="2000" b="1" i="0" u="none" strike="noStrike" kern="0" cap="none" spc="0" normalizeH="0" baseline="0" noProof="0" dirty="0">
                <a:ln>
                  <a:noFill/>
                </a:ln>
                <a:solidFill>
                  <a:srgbClr val="000000"/>
                </a:solidFill>
                <a:effectLst/>
                <a:uLnTx/>
                <a:uFillTx/>
                <a:latin typeface="Consolas" panose="020B0609020204030204" pitchFamily="49" charset="0"/>
                <a:ea typeface="黑体" pitchFamily="2" charset="-122"/>
              </a:rPr>
              <a:t> </a:t>
            </a:r>
            <a:r>
              <a:rPr kumimoji="0" lang="en-US" altLang="zh-CN" sz="2000" b="1" i="0" u="none" strike="noStrike" kern="0" cap="none" spc="0" normalizeH="0" baseline="0" noProof="0" dirty="0" err="1">
                <a:ln>
                  <a:noFill/>
                </a:ln>
                <a:solidFill>
                  <a:srgbClr val="000000"/>
                </a:solidFill>
                <a:effectLst/>
                <a:uLnTx/>
                <a:uFillTx/>
                <a:latin typeface="Consolas" panose="020B0609020204030204" pitchFamily="49" charset="0"/>
                <a:ea typeface="黑体" pitchFamily="2" charset="-122"/>
              </a:rPr>
              <a:t>recordData</a:t>
            </a:r>
            <a:r>
              <a:rPr kumimoji="0" lang="en-US" altLang="zh-CN" sz="2000" b="1" i="0" u="none" strike="noStrike" kern="0" cap="none" spc="0" normalizeH="0" baseline="0" noProof="0" dirty="0">
                <a:ln>
                  <a:noFill/>
                </a:ln>
                <a:solidFill>
                  <a:srgbClr val="000000"/>
                </a:solidFill>
                <a:effectLst/>
                <a:uLnTx/>
                <a:uFillTx/>
                <a:latin typeface="Consolas" panose="020B0609020204030204" pitchFamily="49" charset="0"/>
                <a:ea typeface="黑体" pitchFamily="2" charset="-122"/>
              </a:rPr>
              <a:t>(b)</a:t>
            </a:r>
            <a:endParaRPr kumimoji="0" lang="en-US" altLang="zh-CN" sz="2000" b="1" i="0" u="none" strike="noStrike" kern="0" cap="none" spc="0" normalizeH="0" baseline="0" noProof="0" dirty="0">
              <a:ln>
                <a:noFill/>
              </a:ln>
              <a:solidFill>
                <a:prstClr val="white"/>
              </a:solidFill>
              <a:effectLst/>
              <a:uLnTx/>
              <a:uFillTx/>
              <a:latin typeface="Consolas" panose="020B0609020204030204" pitchFamily="49" charset="0"/>
              <a:ea typeface="宋体" panose="02010600030101010101" pitchFamily="2" charset="-122"/>
            </a:endParaRPr>
          </a:p>
        </p:txBody>
      </p:sp>
      <p:cxnSp>
        <p:nvCxnSpPr>
          <p:cNvPr id="32" name="直接连接符 31"/>
          <p:cNvCxnSpPr/>
          <p:nvPr/>
        </p:nvCxnSpPr>
        <p:spPr>
          <a:xfrm flipV="1">
            <a:off x="2778023" y="2352897"/>
            <a:ext cx="449608" cy="967374"/>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7047190" y="4095957"/>
            <a:ext cx="1893467" cy="830997"/>
          </a:xfrm>
          <a:prstGeom prst="rect">
            <a:avLst/>
          </a:prstGeom>
        </p:spPr>
        <p:txBody>
          <a:bodyPr wrap="none">
            <a:spAutoFit/>
          </a:bodyPr>
          <a:lstStyle/>
          <a:p>
            <a:r>
              <a:rPr lang="zh-CN" altLang="en-US" sz="2400" smtClean="0">
                <a:solidFill>
                  <a:srgbClr val="C00000"/>
                </a:solidFill>
                <a:latin typeface="华文细黑" panose="02010600040101010101" pitchFamily="2" charset="-122"/>
                <a:ea typeface="华文细黑" panose="02010600040101010101" pitchFamily="2" charset="-122"/>
              </a:rPr>
              <a:t>机制</a:t>
            </a:r>
            <a:r>
              <a:rPr lang="en-US" altLang="zh-CN" sz="2400" smtClean="0">
                <a:solidFill>
                  <a:srgbClr val="C00000"/>
                </a:solidFill>
                <a:latin typeface="华文细黑" panose="02010600040101010101" pitchFamily="2" charset="-122"/>
                <a:ea typeface="华文细黑" panose="02010600040101010101" pitchFamily="2" charset="-122"/>
              </a:rPr>
              <a:t>1</a:t>
            </a:r>
            <a:r>
              <a:rPr lang="zh-CN" altLang="en-US" sz="2400" smtClean="0">
                <a:solidFill>
                  <a:srgbClr val="C00000"/>
                </a:solidFill>
                <a:latin typeface="华文细黑" panose="02010600040101010101" pitchFamily="2" charset="-122"/>
                <a:ea typeface="华文细黑" panose="02010600040101010101" pitchFamily="2" charset="-122"/>
              </a:rPr>
              <a:t>对应的</a:t>
            </a:r>
            <a:endParaRPr lang="en-US" altLang="zh-CN" sz="2400" smtClean="0">
              <a:solidFill>
                <a:srgbClr val="C00000"/>
              </a:solidFill>
              <a:latin typeface="华文细黑" panose="02010600040101010101" pitchFamily="2" charset="-122"/>
              <a:ea typeface="华文细黑" panose="02010600040101010101" pitchFamily="2" charset="-122"/>
            </a:endParaRPr>
          </a:p>
          <a:p>
            <a:r>
              <a:rPr lang="zh-CN" altLang="en-US" sz="2400" smtClean="0">
                <a:solidFill>
                  <a:srgbClr val="C00000"/>
                </a:solidFill>
                <a:latin typeface="华文细黑" panose="02010600040101010101" pitchFamily="2" charset="-122"/>
                <a:ea typeface="华文细黑" panose="02010600040101010101" pitchFamily="2" charset="-122"/>
              </a:rPr>
              <a:t>类</a:t>
            </a:r>
            <a:r>
              <a:rPr lang="zh-CN" altLang="en-US" sz="2400">
                <a:solidFill>
                  <a:srgbClr val="C00000"/>
                </a:solidFill>
                <a:latin typeface="华文细黑" panose="02010600040101010101" pitchFamily="2" charset="-122"/>
                <a:ea typeface="华文细黑" panose="02010600040101010101" pitchFamily="2" charset="-122"/>
              </a:rPr>
              <a:t>间关系</a:t>
            </a:r>
            <a:endParaRPr lang="zh-CN" altLang="en-US" sz="1600">
              <a:solidFill>
                <a:srgbClr val="C00000"/>
              </a:solidFill>
            </a:endParaRPr>
          </a:p>
        </p:txBody>
      </p:sp>
    </p:spTree>
    <p:extLst>
      <p:ext uri="{BB962C8B-B14F-4D97-AF65-F5344CB8AC3E}">
        <p14:creationId xmlns:p14="http://schemas.microsoft.com/office/powerpoint/2010/main" val="10037560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软件设计的四个方面</a:t>
            </a:r>
            <a:endParaRPr lang="zh-CN" altLang="en-US"/>
          </a:p>
        </p:txBody>
      </p:sp>
      <p:sp>
        <p:nvSpPr>
          <p:cNvPr id="4" name="Freeform 71">
            <a:extLst>
              <a:ext uri="{FF2B5EF4-FFF2-40B4-BE49-F238E27FC236}">
                <a16:creationId xmlns:a16="http://schemas.microsoft.com/office/drawing/2014/main" xmlns="" id="{FFD4C826-270C-4F3E-8B4A-7E8BD58AA5F8}"/>
              </a:ext>
            </a:extLst>
          </p:cNvPr>
          <p:cNvSpPr>
            <a:spLocks/>
          </p:cNvSpPr>
          <p:nvPr/>
        </p:nvSpPr>
        <p:spPr bwMode="auto">
          <a:xfrm>
            <a:off x="1220489" y="1370694"/>
            <a:ext cx="7455922" cy="4608512"/>
          </a:xfrm>
          <a:custGeom>
            <a:avLst/>
            <a:gdLst>
              <a:gd name="T0" fmla="*/ 0 w 4899"/>
              <a:gd name="T1" fmla="*/ 2147483646 h 3220"/>
              <a:gd name="T2" fmla="*/ 0 w 4899"/>
              <a:gd name="T3" fmla="*/ 2147483646 h 3220"/>
              <a:gd name="T4" fmla="*/ 2147483646 w 4899"/>
              <a:gd name="T5" fmla="*/ 2147483646 h 3220"/>
              <a:gd name="T6" fmla="*/ 2147483646 w 4899"/>
              <a:gd name="T7" fmla="*/ 2147483646 h 3220"/>
              <a:gd name="T8" fmla="*/ 2147483646 w 4899"/>
              <a:gd name="T9" fmla="*/ 2147483646 h 3220"/>
              <a:gd name="T10" fmla="*/ 2147483646 w 4899"/>
              <a:gd name="T11" fmla="*/ 0 h 3220"/>
              <a:gd name="T12" fmla="*/ 0 w 4899"/>
              <a:gd name="T13" fmla="*/ 0 h 3220"/>
              <a:gd name="T14" fmla="*/ 0 w 4899"/>
              <a:gd name="T15" fmla="*/ 2147483646 h 32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899" h="3220">
                <a:moveTo>
                  <a:pt x="0" y="90"/>
                </a:moveTo>
                <a:lnTo>
                  <a:pt x="0" y="3220"/>
                </a:lnTo>
                <a:lnTo>
                  <a:pt x="3629" y="3220"/>
                </a:lnTo>
                <a:lnTo>
                  <a:pt x="3629" y="1406"/>
                </a:lnTo>
                <a:lnTo>
                  <a:pt x="4899" y="1360"/>
                </a:lnTo>
                <a:lnTo>
                  <a:pt x="4899" y="0"/>
                </a:lnTo>
                <a:lnTo>
                  <a:pt x="0" y="0"/>
                </a:lnTo>
                <a:lnTo>
                  <a:pt x="0" y="90"/>
                </a:lnTo>
                <a:close/>
              </a:path>
            </a:pathLst>
          </a:custGeom>
          <a:solidFill>
            <a:srgbClr val="FFCC99">
              <a:alpha val="50195"/>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nvGrpSpPr>
          <p:cNvPr id="5" name="Group 11">
            <a:extLst>
              <a:ext uri="{FF2B5EF4-FFF2-40B4-BE49-F238E27FC236}">
                <a16:creationId xmlns:a16="http://schemas.microsoft.com/office/drawing/2014/main" xmlns="" id="{022AC50F-D32E-4728-8A9F-BC7E9D6F5F8D}"/>
              </a:ext>
            </a:extLst>
          </p:cNvPr>
          <p:cNvGrpSpPr>
            <a:grpSpLocks/>
          </p:cNvGrpSpPr>
          <p:nvPr/>
        </p:nvGrpSpPr>
        <p:grpSpPr bwMode="auto">
          <a:xfrm>
            <a:off x="285451" y="2267631"/>
            <a:ext cx="800100" cy="1042988"/>
            <a:chOff x="826" y="1298"/>
            <a:chExt cx="504" cy="657"/>
          </a:xfrm>
        </p:grpSpPr>
        <p:grpSp>
          <p:nvGrpSpPr>
            <p:cNvPr id="6" name="Group 9">
              <a:extLst>
                <a:ext uri="{FF2B5EF4-FFF2-40B4-BE49-F238E27FC236}">
                  <a16:creationId xmlns:a16="http://schemas.microsoft.com/office/drawing/2014/main" xmlns="" id="{88563C91-85C5-4E81-AA19-A76A295B7B96}"/>
                </a:ext>
              </a:extLst>
            </p:cNvPr>
            <p:cNvGrpSpPr>
              <a:grpSpLocks/>
            </p:cNvGrpSpPr>
            <p:nvPr/>
          </p:nvGrpSpPr>
          <p:grpSpPr bwMode="auto">
            <a:xfrm>
              <a:off x="892" y="1298"/>
              <a:ext cx="272" cy="408"/>
              <a:chOff x="884" y="1298"/>
              <a:chExt cx="272" cy="408"/>
            </a:xfrm>
          </p:grpSpPr>
          <p:sp>
            <p:nvSpPr>
              <p:cNvPr id="8" name="Oval 4">
                <a:extLst>
                  <a:ext uri="{FF2B5EF4-FFF2-40B4-BE49-F238E27FC236}">
                    <a16:creationId xmlns:a16="http://schemas.microsoft.com/office/drawing/2014/main" xmlns="" id="{9DFA66FD-9BFF-47F9-ABFF-558F0D928193}"/>
                  </a:ext>
                </a:extLst>
              </p:cNvPr>
              <p:cNvSpPr>
                <a:spLocks noChangeArrowheads="1"/>
              </p:cNvSpPr>
              <p:nvPr/>
            </p:nvSpPr>
            <p:spPr bwMode="auto">
              <a:xfrm>
                <a:off x="930" y="1298"/>
                <a:ext cx="181" cy="13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Tx/>
                  <a:buNone/>
                </a:pPr>
                <a:endParaRPr lang="zh-CN" altLang="en-US" sz="2400" b="0">
                  <a:latin typeface="Arial" panose="020B0604020202020204" pitchFamily="34" charset="0"/>
                </a:endParaRPr>
              </a:p>
            </p:txBody>
          </p:sp>
          <p:sp>
            <p:nvSpPr>
              <p:cNvPr id="9" name="Line 5">
                <a:extLst>
                  <a:ext uri="{FF2B5EF4-FFF2-40B4-BE49-F238E27FC236}">
                    <a16:creationId xmlns:a16="http://schemas.microsoft.com/office/drawing/2014/main" xmlns="" id="{3B21A49D-171A-4970-81A6-EA7DEE744BAB}"/>
                  </a:ext>
                </a:extLst>
              </p:cNvPr>
              <p:cNvSpPr>
                <a:spLocks noChangeShapeType="1"/>
              </p:cNvSpPr>
              <p:nvPr/>
            </p:nvSpPr>
            <p:spPr bwMode="auto">
              <a:xfrm>
                <a:off x="930" y="1525"/>
                <a:ext cx="18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10" name="Line 6">
                <a:extLst>
                  <a:ext uri="{FF2B5EF4-FFF2-40B4-BE49-F238E27FC236}">
                    <a16:creationId xmlns:a16="http://schemas.microsoft.com/office/drawing/2014/main" xmlns="" id="{B26AA9C2-F8C0-452C-82C5-B9264D630A86}"/>
                  </a:ext>
                </a:extLst>
              </p:cNvPr>
              <p:cNvSpPr>
                <a:spLocks noChangeShapeType="1"/>
              </p:cNvSpPr>
              <p:nvPr/>
            </p:nvSpPr>
            <p:spPr bwMode="auto">
              <a:xfrm>
                <a:off x="1020" y="1434"/>
                <a:ext cx="0" cy="1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11" name="Line 7">
                <a:extLst>
                  <a:ext uri="{FF2B5EF4-FFF2-40B4-BE49-F238E27FC236}">
                    <a16:creationId xmlns:a16="http://schemas.microsoft.com/office/drawing/2014/main" xmlns="" id="{37560FE5-6D7F-48FC-B009-B7BD61E0A487}"/>
                  </a:ext>
                </a:extLst>
              </p:cNvPr>
              <p:cNvSpPr>
                <a:spLocks noChangeShapeType="1"/>
              </p:cNvSpPr>
              <p:nvPr/>
            </p:nvSpPr>
            <p:spPr bwMode="auto">
              <a:xfrm flipH="1">
                <a:off x="884" y="1616"/>
                <a:ext cx="136" cy="9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12" name="Line 8">
                <a:extLst>
                  <a:ext uri="{FF2B5EF4-FFF2-40B4-BE49-F238E27FC236}">
                    <a16:creationId xmlns:a16="http://schemas.microsoft.com/office/drawing/2014/main" xmlns="" id="{476877BB-3676-441B-BB34-1D817F86D446}"/>
                  </a:ext>
                </a:extLst>
              </p:cNvPr>
              <p:cNvSpPr>
                <a:spLocks noChangeShapeType="1"/>
              </p:cNvSpPr>
              <p:nvPr/>
            </p:nvSpPr>
            <p:spPr bwMode="auto">
              <a:xfrm>
                <a:off x="1020" y="1616"/>
                <a:ext cx="136" cy="9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sp>
          <p:nvSpPr>
            <p:cNvPr id="7" name="Text Box 10">
              <a:extLst>
                <a:ext uri="{FF2B5EF4-FFF2-40B4-BE49-F238E27FC236}">
                  <a16:creationId xmlns:a16="http://schemas.microsoft.com/office/drawing/2014/main" xmlns="" id="{71675547-1CEE-4F16-A547-4406AACD1B0B}"/>
                </a:ext>
              </a:extLst>
            </p:cNvPr>
            <p:cNvSpPr txBox="1">
              <a:spLocks noChangeArrowheads="1"/>
            </p:cNvSpPr>
            <p:nvPr/>
          </p:nvSpPr>
          <p:spPr bwMode="auto">
            <a:xfrm>
              <a:off x="826" y="1664"/>
              <a:ext cx="50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Tx/>
                <a:buNone/>
              </a:pPr>
              <a:r>
                <a:rPr lang="zh-CN" altLang="en-US" sz="2400" b="0"/>
                <a:t>用户</a:t>
              </a:r>
            </a:p>
          </p:txBody>
        </p:sp>
      </p:grpSp>
      <p:sp>
        <p:nvSpPr>
          <p:cNvPr id="14" name="Text Box 19">
            <a:extLst>
              <a:ext uri="{FF2B5EF4-FFF2-40B4-BE49-F238E27FC236}">
                <a16:creationId xmlns:a16="http://schemas.microsoft.com/office/drawing/2014/main" xmlns="" id="{509EA2F4-8BB6-46EF-A67A-885C23A465CD}"/>
              </a:ext>
            </a:extLst>
          </p:cNvPr>
          <p:cNvSpPr txBox="1">
            <a:spLocks noChangeArrowheads="1"/>
          </p:cNvSpPr>
          <p:nvPr/>
        </p:nvSpPr>
        <p:spPr bwMode="auto">
          <a:xfrm>
            <a:off x="4389138" y="1956481"/>
            <a:ext cx="16017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Tx/>
              <a:buNone/>
            </a:pPr>
            <a:r>
              <a:rPr lang="zh-CN" altLang="en-US" sz="2400" b="0"/>
              <a:t>模块</a:t>
            </a:r>
            <a:r>
              <a:rPr lang="en-US" altLang="zh-CN" sz="2400" b="0"/>
              <a:t>+</a:t>
            </a:r>
            <a:r>
              <a:rPr lang="zh-CN" altLang="en-US" sz="2400" b="0"/>
              <a:t>模块</a:t>
            </a:r>
          </a:p>
        </p:txBody>
      </p:sp>
      <p:sp>
        <p:nvSpPr>
          <p:cNvPr id="15" name="Text Box 20">
            <a:extLst>
              <a:ext uri="{FF2B5EF4-FFF2-40B4-BE49-F238E27FC236}">
                <a16:creationId xmlns:a16="http://schemas.microsoft.com/office/drawing/2014/main" xmlns="" id="{C10D6720-2223-47EB-BEE3-C7289B4432F0}"/>
              </a:ext>
            </a:extLst>
          </p:cNvPr>
          <p:cNvSpPr txBox="1">
            <a:spLocks noChangeArrowheads="1"/>
          </p:cNvSpPr>
          <p:nvPr/>
        </p:nvSpPr>
        <p:spPr bwMode="auto">
          <a:xfrm>
            <a:off x="3349867" y="5459972"/>
            <a:ext cx="185178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Tx/>
              <a:buNone/>
            </a:pPr>
            <a:r>
              <a:rPr lang="en-US" altLang="zh-CN" sz="2400" b="0"/>
              <a:t>(4) </a:t>
            </a:r>
            <a:r>
              <a:rPr lang="zh-CN" altLang="en-US" sz="2400" b="0" smtClean="0"/>
              <a:t>模块设计</a:t>
            </a:r>
            <a:endParaRPr lang="zh-CN" altLang="en-US" sz="2400" b="0"/>
          </a:p>
        </p:txBody>
      </p:sp>
      <p:grpSp>
        <p:nvGrpSpPr>
          <p:cNvPr id="16" name="Group 28">
            <a:extLst>
              <a:ext uri="{FF2B5EF4-FFF2-40B4-BE49-F238E27FC236}">
                <a16:creationId xmlns:a16="http://schemas.microsoft.com/office/drawing/2014/main" xmlns="" id="{3747A939-3881-4387-A2F9-549B771621A4}"/>
              </a:ext>
            </a:extLst>
          </p:cNvPr>
          <p:cNvGrpSpPr>
            <a:grpSpLocks/>
          </p:cNvGrpSpPr>
          <p:nvPr/>
        </p:nvGrpSpPr>
        <p:grpSpPr bwMode="auto">
          <a:xfrm>
            <a:off x="4227213" y="4067856"/>
            <a:ext cx="576263" cy="1368425"/>
            <a:chOff x="1791" y="3475"/>
            <a:chExt cx="273" cy="681"/>
          </a:xfrm>
        </p:grpSpPr>
        <p:sp>
          <p:nvSpPr>
            <p:cNvPr id="17" name="Rectangle 29">
              <a:extLst>
                <a:ext uri="{FF2B5EF4-FFF2-40B4-BE49-F238E27FC236}">
                  <a16:creationId xmlns:a16="http://schemas.microsoft.com/office/drawing/2014/main" xmlns="" id="{B44C6C82-EC44-4691-BE1C-798032B2D95A}"/>
                </a:ext>
              </a:extLst>
            </p:cNvPr>
            <p:cNvSpPr>
              <a:spLocks noChangeArrowheads="1"/>
            </p:cNvSpPr>
            <p:nvPr/>
          </p:nvSpPr>
          <p:spPr bwMode="auto">
            <a:xfrm>
              <a:off x="1837" y="3475"/>
              <a:ext cx="181" cy="91"/>
            </a:xfrm>
            <a:prstGeom prst="rect">
              <a:avLst/>
            </a:prstGeom>
            <a:solidFill>
              <a:srgbClr val="00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Tx/>
                <a:buNone/>
              </a:pPr>
              <a:endParaRPr lang="zh-CN" altLang="en-US" sz="2400" b="0">
                <a:latin typeface="Arial" panose="020B0604020202020204" pitchFamily="34" charset="0"/>
              </a:endParaRPr>
            </a:p>
          </p:txBody>
        </p:sp>
        <p:sp>
          <p:nvSpPr>
            <p:cNvPr id="18" name="Rectangle 30">
              <a:extLst>
                <a:ext uri="{FF2B5EF4-FFF2-40B4-BE49-F238E27FC236}">
                  <a16:creationId xmlns:a16="http://schemas.microsoft.com/office/drawing/2014/main" xmlns="" id="{CD7D5789-2423-47A9-BDA8-0124E33F6A09}"/>
                </a:ext>
              </a:extLst>
            </p:cNvPr>
            <p:cNvSpPr>
              <a:spLocks noChangeArrowheads="1"/>
            </p:cNvSpPr>
            <p:nvPr/>
          </p:nvSpPr>
          <p:spPr bwMode="auto">
            <a:xfrm>
              <a:off x="1837" y="3884"/>
              <a:ext cx="181" cy="91"/>
            </a:xfrm>
            <a:prstGeom prst="rect">
              <a:avLst/>
            </a:prstGeom>
            <a:solidFill>
              <a:srgbClr val="00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Tx/>
                <a:buNone/>
              </a:pPr>
              <a:endParaRPr lang="zh-CN" altLang="en-US" sz="2400" b="0">
                <a:latin typeface="Arial" panose="020B0604020202020204" pitchFamily="34" charset="0"/>
              </a:endParaRPr>
            </a:p>
          </p:txBody>
        </p:sp>
        <p:sp>
          <p:nvSpPr>
            <p:cNvPr id="19" name="AutoShape 31">
              <a:extLst>
                <a:ext uri="{FF2B5EF4-FFF2-40B4-BE49-F238E27FC236}">
                  <a16:creationId xmlns:a16="http://schemas.microsoft.com/office/drawing/2014/main" xmlns="" id="{7AFFCA4A-FAB8-4D49-A526-A96CFD3E83E9}"/>
                </a:ext>
              </a:extLst>
            </p:cNvPr>
            <p:cNvSpPr>
              <a:spLocks noChangeArrowheads="1"/>
            </p:cNvSpPr>
            <p:nvPr/>
          </p:nvSpPr>
          <p:spPr bwMode="auto">
            <a:xfrm>
              <a:off x="1791" y="3679"/>
              <a:ext cx="273" cy="91"/>
            </a:xfrm>
            <a:prstGeom prst="diamond">
              <a:avLst/>
            </a:prstGeom>
            <a:solidFill>
              <a:srgbClr val="00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Tx/>
                <a:buNone/>
              </a:pPr>
              <a:endParaRPr lang="zh-CN" altLang="en-US" sz="2400" b="0">
                <a:latin typeface="Arial" panose="020B0604020202020204" pitchFamily="34" charset="0"/>
              </a:endParaRPr>
            </a:p>
          </p:txBody>
        </p:sp>
        <p:cxnSp>
          <p:nvCxnSpPr>
            <p:cNvPr id="20" name="AutoShape 32">
              <a:extLst>
                <a:ext uri="{FF2B5EF4-FFF2-40B4-BE49-F238E27FC236}">
                  <a16:creationId xmlns:a16="http://schemas.microsoft.com/office/drawing/2014/main" xmlns="" id="{0A2F4E4D-37A4-4110-8883-5CF52FC697C8}"/>
                </a:ext>
              </a:extLst>
            </p:cNvPr>
            <p:cNvCxnSpPr>
              <a:cxnSpLocks noChangeShapeType="1"/>
              <a:stCxn id="17" idx="2"/>
              <a:endCxn id="19" idx="0"/>
            </p:cNvCxnSpPr>
            <p:nvPr/>
          </p:nvCxnSpPr>
          <p:spPr bwMode="auto">
            <a:xfrm>
              <a:off x="1928" y="3566"/>
              <a:ext cx="0" cy="1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AutoShape 33">
              <a:extLst>
                <a:ext uri="{FF2B5EF4-FFF2-40B4-BE49-F238E27FC236}">
                  <a16:creationId xmlns:a16="http://schemas.microsoft.com/office/drawing/2014/main" xmlns="" id="{BF191628-C068-4E75-811E-A0D15B8C9133}"/>
                </a:ext>
              </a:extLst>
            </p:cNvPr>
            <p:cNvCxnSpPr>
              <a:cxnSpLocks noChangeShapeType="1"/>
              <a:stCxn id="19" idx="2"/>
              <a:endCxn id="18" idx="0"/>
            </p:cNvCxnSpPr>
            <p:nvPr/>
          </p:nvCxnSpPr>
          <p:spPr bwMode="auto">
            <a:xfrm>
              <a:off x="1928" y="3770"/>
              <a:ext cx="0" cy="11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Rectangle 34">
              <a:extLst>
                <a:ext uri="{FF2B5EF4-FFF2-40B4-BE49-F238E27FC236}">
                  <a16:creationId xmlns:a16="http://schemas.microsoft.com/office/drawing/2014/main" xmlns="" id="{D5BCE893-8EC6-4FF9-98FA-8601B922DFA6}"/>
                </a:ext>
              </a:extLst>
            </p:cNvPr>
            <p:cNvSpPr>
              <a:spLocks noChangeArrowheads="1"/>
            </p:cNvSpPr>
            <p:nvPr/>
          </p:nvSpPr>
          <p:spPr bwMode="auto">
            <a:xfrm>
              <a:off x="1837" y="4065"/>
              <a:ext cx="181" cy="91"/>
            </a:xfrm>
            <a:prstGeom prst="rect">
              <a:avLst/>
            </a:prstGeom>
            <a:solidFill>
              <a:srgbClr val="00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Tx/>
                <a:buNone/>
              </a:pPr>
              <a:endParaRPr lang="zh-CN" altLang="en-US" sz="2400" b="0">
                <a:latin typeface="Arial" panose="020B0604020202020204" pitchFamily="34" charset="0"/>
              </a:endParaRPr>
            </a:p>
          </p:txBody>
        </p:sp>
        <p:cxnSp>
          <p:nvCxnSpPr>
            <p:cNvPr id="23" name="AutoShape 35">
              <a:extLst>
                <a:ext uri="{FF2B5EF4-FFF2-40B4-BE49-F238E27FC236}">
                  <a16:creationId xmlns:a16="http://schemas.microsoft.com/office/drawing/2014/main" xmlns="" id="{D95EA9B2-523C-4616-AF6F-5D1AD38D7532}"/>
                </a:ext>
              </a:extLst>
            </p:cNvPr>
            <p:cNvCxnSpPr>
              <a:cxnSpLocks noChangeShapeType="1"/>
              <a:stCxn id="19" idx="1"/>
              <a:endCxn id="22" idx="1"/>
            </p:cNvCxnSpPr>
            <p:nvPr/>
          </p:nvCxnSpPr>
          <p:spPr bwMode="auto">
            <a:xfrm rot="10800000" flipH="1" flipV="1">
              <a:off x="1791" y="3725"/>
              <a:ext cx="46" cy="386"/>
            </a:xfrm>
            <a:prstGeom prst="bentConnector3">
              <a:avLst>
                <a:gd name="adj1" fmla="val -313042"/>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AutoShape 36">
              <a:extLst>
                <a:ext uri="{FF2B5EF4-FFF2-40B4-BE49-F238E27FC236}">
                  <a16:creationId xmlns:a16="http://schemas.microsoft.com/office/drawing/2014/main" xmlns="" id="{3FFF6F22-B26F-405A-91F0-224A74F4AA18}"/>
                </a:ext>
              </a:extLst>
            </p:cNvPr>
            <p:cNvCxnSpPr>
              <a:cxnSpLocks noChangeShapeType="1"/>
              <a:stCxn id="18" idx="2"/>
              <a:endCxn id="22" idx="0"/>
            </p:cNvCxnSpPr>
            <p:nvPr/>
          </p:nvCxnSpPr>
          <p:spPr bwMode="auto">
            <a:xfrm>
              <a:off x="1928" y="3975"/>
              <a:ext cx="0" cy="9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5" name="Group 37">
            <a:extLst>
              <a:ext uri="{FF2B5EF4-FFF2-40B4-BE49-F238E27FC236}">
                <a16:creationId xmlns:a16="http://schemas.microsoft.com/office/drawing/2014/main" xmlns="" id="{681A9077-54AB-41E3-9E6B-CC76DEFCC1CF}"/>
              </a:ext>
            </a:extLst>
          </p:cNvPr>
          <p:cNvGrpSpPr>
            <a:grpSpLocks/>
          </p:cNvGrpSpPr>
          <p:nvPr/>
        </p:nvGrpSpPr>
        <p:grpSpPr bwMode="auto">
          <a:xfrm>
            <a:off x="5830588" y="4212319"/>
            <a:ext cx="431800" cy="360362"/>
            <a:chOff x="703" y="3566"/>
            <a:chExt cx="363" cy="318"/>
          </a:xfrm>
        </p:grpSpPr>
        <p:sp>
          <p:nvSpPr>
            <p:cNvPr id="26" name="AutoShape 38">
              <a:extLst>
                <a:ext uri="{FF2B5EF4-FFF2-40B4-BE49-F238E27FC236}">
                  <a16:creationId xmlns:a16="http://schemas.microsoft.com/office/drawing/2014/main" xmlns="" id="{6A0D82EF-0D80-44A8-B62E-5112674C7117}"/>
                </a:ext>
              </a:extLst>
            </p:cNvPr>
            <p:cNvSpPr>
              <a:spLocks noChangeArrowheads="1"/>
            </p:cNvSpPr>
            <p:nvPr/>
          </p:nvSpPr>
          <p:spPr bwMode="auto">
            <a:xfrm>
              <a:off x="703" y="3566"/>
              <a:ext cx="363" cy="318"/>
            </a:xfrm>
            <a:prstGeom prst="flowChartDocumen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Tx/>
                <a:buNone/>
              </a:pPr>
              <a:endParaRPr lang="zh-CN" altLang="en-US" sz="2400" b="0">
                <a:latin typeface="Arial" panose="020B0604020202020204" pitchFamily="34" charset="0"/>
              </a:endParaRPr>
            </a:p>
          </p:txBody>
        </p:sp>
        <p:sp>
          <p:nvSpPr>
            <p:cNvPr id="27" name="Line 39">
              <a:extLst>
                <a:ext uri="{FF2B5EF4-FFF2-40B4-BE49-F238E27FC236}">
                  <a16:creationId xmlns:a16="http://schemas.microsoft.com/office/drawing/2014/main" xmlns="" id="{F2CDE291-1250-4489-BF9C-8B775AE65647}"/>
                </a:ext>
              </a:extLst>
            </p:cNvPr>
            <p:cNvSpPr>
              <a:spLocks noChangeShapeType="1"/>
            </p:cNvSpPr>
            <p:nvPr/>
          </p:nvSpPr>
          <p:spPr bwMode="auto">
            <a:xfrm>
              <a:off x="748" y="3612"/>
              <a:ext cx="27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28" name="Line 40">
              <a:extLst>
                <a:ext uri="{FF2B5EF4-FFF2-40B4-BE49-F238E27FC236}">
                  <a16:creationId xmlns:a16="http://schemas.microsoft.com/office/drawing/2014/main" xmlns="" id="{1362F294-5DEF-4598-B517-8967536CEDA8}"/>
                </a:ext>
              </a:extLst>
            </p:cNvPr>
            <p:cNvSpPr>
              <a:spLocks noChangeShapeType="1"/>
            </p:cNvSpPr>
            <p:nvPr/>
          </p:nvSpPr>
          <p:spPr bwMode="auto">
            <a:xfrm>
              <a:off x="754" y="3657"/>
              <a:ext cx="2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29" name="Line 41">
              <a:extLst>
                <a:ext uri="{FF2B5EF4-FFF2-40B4-BE49-F238E27FC236}">
                  <a16:creationId xmlns:a16="http://schemas.microsoft.com/office/drawing/2014/main" xmlns="" id="{16E98A2A-9714-4F44-A6EA-C5CA0975D2DD}"/>
                </a:ext>
              </a:extLst>
            </p:cNvPr>
            <p:cNvSpPr>
              <a:spLocks noChangeShapeType="1"/>
            </p:cNvSpPr>
            <p:nvPr/>
          </p:nvSpPr>
          <p:spPr bwMode="auto">
            <a:xfrm>
              <a:off x="748" y="3702"/>
              <a:ext cx="2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30" name="Line 42">
              <a:extLst>
                <a:ext uri="{FF2B5EF4-FFF2-40B4-BE49-F238E27FC236}">
                  <a16:creationId xmlns:a16="http://schemas.microsoft.com/office/drawing/2014/main" xmlns="" id="{15FA217F-EC45-473C-8736-C9D5806ED8FB}"/>
                </a:ext>
              </a:extLst>
            </p:cNvPr>
            <p:cNvSpPr>
              <a:spLocks noChangeShapeType="1"/>
            </p:cNvSpPr>
            <p:nvPr/>
          </p:nvSpPr>
          <p:spPr bwMode="auto">
            <a:xfrm>
              <a:off x="748" y="3748"/>
              <a:ext cx="13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sp>
        <p:nvSpPr>
          <p:cNvPr id="31" name="Line 43">
            <a:extLst>
              <a:ext uri="{FF2B5EF4-FFF2-40B4-BE49-F238E27FC236}">
                <a16:creationId xmlns:a16="http://schemas.microsoft.com/office/drawing/2014/main" xmlns="" id="{12B36A5F-DC68-4C97-82B4-D8D40F15A5A1}"/>
              </a:ext>
            </a:extLst>
          </p:cNvPr>
          <p:cNvSpPr>
            <a:spLocks noChangeShapeType="1"/>
          </p:cNvSpPr>
          <p:nvPr/>
        </p:nvSpPr>
        <p:spPr bwMode="auto">
          <a:xfrm flipH="1">
            <a:off x="4317701" y="3491594"/>
            <a:ext cx="504825" cy="433387"/>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32" name="Line 44">
            <a:extLst>
              <a:ext uri="{FF2B5EF4-FFF2-40B4-BE49-F238E27FC236}">
                <a16:creationId xmlns:a16="http://schemas.microsoft.com/office/drawing/2014/main" xmlns="" id="{17C54875-0620-4BBB-9F49-2687D1986394}"/>
              </a:ext>
            </a:extLst>
          </p:cNvPr>
          <p:cNvSpPr>
            <a:spLocks noChangeShapeType="1"/>
          </p:cNvSpPr>
          <p:nvPr/>
        </p:nvSpPr>
        <p:spPr bwMode="auto">
          <a:xfrm>
            <a:off x="5397201" y="3491594"/>
            <a:ext cx="576262" cy="433387"/>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grpSp>
        <p:nvGrpSpPr>
          <p:cNvPr id="33" name="Group 51">
            <a:extLst>
              <a:ext uri="{FF2B5EF4-FFF2-40B4-BE49-F238E27FC236}">
                <a16:creationId xmlns:a16="http://schemas.microsoft.com/office/drawing/2014/main" xmlns="" id="{7A6DBE21-F643-46A7-B05A-335B90627259}"/>
              </a:ext>
            </a:extLst>
          </p:cNvPr>
          <p:cNvGrpSpPr>
            <a:grpSpLocks/>
          </p:cNvGrpSpPr>
          <p:nvPr/>
        </p:nvGrpSpPr>
        <p:grpSpPr bwMode="auto">
          <a:xfrm>
            <a:off x="4173238" y="2339069"/>
            <a:ext cx="1873250" cy="1081087"/>
            <a:chOff x="3333" y="1388"/>
            <a:chExt cx="499" cy="318"/>
          </a:xfrm>
        </p:grpSpPr>
        <p:grpSp>
          <p:nvGrpSpPr>
            <p:cNvPr id="34" name="Group 21">
              <a:extLst>
                <a:ext uri="{FF2B5EF4-FFF2-40B4-BE49-F238E27FC236}">
                  <a16:creationId xmlns:a16="http://schemas.microsoft.com/office/drawing/2014/main" xmlns="" id="{00ADDB9C-DB71-4371-9B7B-FC14B72DF338}"/>
                </a:ext>
              </a:extLst>
            </p:cNvPr>
            <p:cNvGrpSpPr>
              <a:grpSpLocks/>
            </p:cNvGrpSpPr>
            <p:nvPr/>
          </p:nvGrpSpPr>
          <p:grpSpPr bwMode="auto">
            <a:xfrm>
              <a:off x="3333" y="1388"/>
              <a:ext cx="499" cy="318"/>
              <a:chOff x="1655" y="3339"/>
              <a:chExt cx="499" cy="318"/>
            </a:xfrm>
          </p:grpSpPr>
          <p:sp>
            <p:nvSpPr>
              <p:cNvPr id="41" name="Rectangle 22">
                <a:extLst>
                  <a:ext uri="{FF2B5EF4-FFF2-40B4-BE49-F238E27FC236}">
                    <a16:creationId xmlns:a16="http://schemas.microsoft.com/office/drawing/2014/main" xmlns="" id="{D10610EF-C9AA-45EA-9EFD-A14723808ECD}"/>
                  </a:ext>
                </a:extLst>
              </p:cNvPr>
              <p:cNvSpPr>
                <a:spLocks noChangeArrowheads="1"/>
              </p:cNvSpPr>
              <p:nvPr/>
            </p:nvSpPr>
            <p:spPr bwMode="auto">
              <a:xfrm>
                <a:off x="1655" y="3339"/>
                <a:ext cx="136" cy="136"/>
              </a:xfrm>
              <a:prstGeom prst="rect">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Tx/>
                  <a:buNone/>
                </a:pPr>
                <a:endParaRPr lang="zh-CN" altLang="en-US" sz="2400" b="0">
                  <a:latin typeface="Arial" panose="020B0604020202020204" pitchFamily="34" charset="0"/>
                </a:endParaRPr>
              </a:p>
            </p:txBody>
          </p:sp>
          <p:sp>
            <p:nvSpPr>
              <p:cNvPr id="42" name="Rectangle 23">
                <a:extLst>
                  <a:ext uri="{FF2B5EF4-FFF2-40B4-BE49-F238E27FC236}">
                    <a16:creationId xmlns:a16="http://schemas.microsoft.com/office/drawing/2014/main" xmlns="" id="{AB2D99DE-3EBD-4747-9003-1E98D2127269}"/>
                  </a:ext>
                </a:extLst>
              </p:cNvPr>
              <p:cNvSpPr>
                <a:spLocks noChangeArrowheads="1"/>
              </p:cNvSpPr>
              <p:nvPr/>
            </p:nvSpPr>
            <p:spPr bwMode="auto">
              <a:xfrm>
                <a:off x="1837" y="3339"/>
                <a:ext cx="136" cy="136"/>
              </a:xfrm>
              <a:prstGeom prst="rect">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Tx/>
                  <a:buNone/>
                </a:pPr>
                <a:endParaRPr lang="zh-CN" altLang="en-US" sz="2400" b="0">
                  <a:latin typeface="Arial" panose="020B0604020202020204" pitchFamily="34" charset="0"/>
                </a:endParaRPr>
              </a:p>
            </p:txBody>
          </p:sp>
          <p:sp>
            <p:nvSpPr>
              <p:cNvPr id="43" name="Rectangle 24">
                <a:extLst>
                  <a:ext uri="{FF2B5EF4-FFF2-40B4-BE49-F238E27FC236}">
                    <a16:creationId xmlns:a16="http://schemas.microsoft.com/office/drawing/2014/main" xmlns="" id="{913DB0D3-4FBC-4E0F-9E14-FBD872F2692D}"/>
                  </a:ext>
                </a:extLst>
              </p:cNvPr>
              <p:cNvSpPr>
                <a:spLocks noChangeArrowheads="1"/>
              </p:cNvSpPr>
              <p:nvPr/>
            </p:nvSpPr>
            <p:spPr bwMode="auto">
              <a:xfrm>
                <a:off x="2018" y="3339"/>
                <a:ext cx="136" cy="136"/>
              </a:xfrm>
              <a:prstGeom prst="rect">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Tx/>
                  <a:buNone/>
                </a:pPr>
                <a:endParaRPr lang="zh-CN" altLang="en-US" sz="2400" b="0">
                  <a:latin typeface="Arial" panose="020B0604020202020204" pitchFamily="34" charset="0"/>
                </a:endParaRPr>
              </a:p>
            </p:txBody>
          </p:sp>
          <p:sp>
            <p:nvSpPr>
              <p:cNvPr id="44" name="Rectangle 25">
                <a:extLst>
                  <a:ext uri="{FF2B5EF4-FFF2-40B4-BE49-F238E27FC236}">
                    <a16:creationId xmlns:a16="http://schemas.microsoft.com/office/drawing/2014/main" xmlns="" id="{D594F0B7-3EAA-41AD-8E03-18914CD96274}"/>
                  </a:ext>
                </a:extLst>
              </p:cNvPr>
              <p:cNvSpPr>
                <a:spLocks noChangeArrowheads="1"/>
              </p:cNvSpPr>
              <p:nvPr/>
            </p:nvSpPr>
            <p:spPr bwMode="auto">
              <a:xfrm>
                <a:off x="1655" y="3521"/>
                <a:ext cx="136" cy="136"/>
              </a:xfrm>
              <a:prstGeom prst="rect">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Tx/>
                  <a:buNone/>
                </a:pPr>
                <a:endParaRPr lang="zh-CN" altLang="en-US" sz="2400" b="0">
                  <a:latin typeface="Arial" panose="020B0604020202020204" pitchFamily="34" charset="0"/>
                </a:endParaRPr>
              </a:p>
            </p:txBody>
          </p:sp>
          <p:sp>
            <p:nvSpPr>
              <p:cNvPr id="45" name="Rectangle 26">
                <a:extLst>
                  <a:ext uri="{FF2B5EF4-FFF2-40B4-BE49-F238E27FC236}">
                    <a16:creationId xmlns:a16="http://schemas.microsoft.com/office/drawing/2014/main" xmlns="" id="{C7B9A325-D756-4DFB-956C-29573F54FADC}"/>
                  </a:ext>
                </a:extLst>
              </p:cNvPr>
              <p:cNvSpPr>
                <a:spLocks noChangeArrowheads="1"/>
              </p:cNvSpPr>
              <p:nvPr/>
            </p:nvSpPr>
            <p:spPr bwMode="auto">
              <a:xfrm>
                <a:off x="1837" y="3521"/>
                <a:ext cx="136" cy="136"/>
              </a:xfrm>
              <a:prstGeom prst="rect">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Tx/>
                  <a:buNone/>
                </a:pPr>
                <a:endParaRPr lang="zh-CN" altLang="en-US" sz="2400" b="0">
                  <a:latin typeface="Arial" panose="020B0604020202020204" pitchFamily="34" charset="0"/>
                </a:endParaRPr>
              </a:p>
            </p:txBody>
          </p:sp>
          <p:sp>
            <p:nvSpPr>
              <p:cNvPr id="46" name="Rectangle 27">
                <a:extLst>
                  <a:ext uri="{FF2B5EF4-FFF2-40B4-BE49-F238E27FC236}">
                    <a16:creationId xmlns:a16="http://schemas.microsoft.com/office/drawing/2014/main" xmlns="" id="{9756E17A-108C-437D-883A-437C31E0BCE4}"/>
                  </a:ext>
                </a:extLst>
              </p:cNvPr>
              <p:cNvSpPr>
                <a:spLocks noChangeArrowheads="1"/>
              </p:cNvSpPr>
              <p:nvPr/>
            </p:nvSpPr>
            <p:spPr bwMode="auto">
              <a:xfrm>
                <a:off x="2018" y="3521"/>
                <a:ext cx="136" cy="136"/>
              </a:xfrm>
              <a:prstGeom prst="rect">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Tx/>
                  <a:buNone/>
                </a:pPr>
                <a:endParaRPr lang="zh-CN" altLang="en-US" sz="2400" b="0">
                  <a:latin typeface="Arial" panose="020B0604020202020204" pitchFamily="34" charset="0"/>
                </a:endParaRPr>
              </a:p>
            </p:txBody>
          </p:sp>
        </p:grpSp>
        <p:cxnSp>
          <p:nvCxnSpPr>
            <p:cNvPr id="35" name="AutoShape 45">
              <a:extLst>
                <a:ext uri="{FF2B5EF4-FFF2-40B4-BE49-F238E27FC236}">
                  <a16:creationId xmlns:a16="http://schemas.microsoft.com/office/drawing/2014/main" xmlns="" id="{68FD60D5-4D70-4B42-BA22-1C7727C509C8}"/>
                </a:ext>
              </a:extLst>
            </p:cNvPr>
            <p:cNvCxnSpPr>
              <a:cxnSpLocks noChangeShapeType="1"/>
              <a:stCxn id="41" idx="3"/>
              <a:endCxn id="42" idx="1"/>
            </p:cNvCxnSpPr>
            <p:nvPr/>
          </p:nvCxnSpPr>
          <p:spPr bwMode="auto">
            <a:xfrm>
              <a:off x="3469" y="1456"/>
              <a:ext cx="46"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AutoShape 46">
              <a:extLst>
                <a:ext uri="{FF2B5EF4-FFF2-40B4-BE49-F238E27FC236}">
                  <a16:creationId xmlns:a16="http://schemas.microsoft.com/office/drawing/2014/main" xmlns="" id="{951B1C5E-F147-47A8-990E-D02383A874DD}"/>
                </a:ext>
              </a:extLst>
            </p:cNvPr>
            <p:cNvCxnSpPr>
              <a:cxnSpLocks noChangeShapeType="1"/>
              <a:stCxn id="42" idx="3"/>
              <a:endCxn id="43" idx="1"/>
            </p:cNvCxnSpPr>
            <p:nvPr/>
          </p:nvCxnSpPr>
          <p:spPr bwMode="auto">
            <a:xfrm>
              <a:off x="3651" y="1456"/>
              <a:ext cx="45"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AutoShape 47">
              <a:extLst>
                <a:ext uri="{FF2B5EF4-FFF2-40B4-BE49-F238E27FC236}">
                  <a16:creationId xmlns:a16="http://schemas.microsoft.com/office/drawing/2014/main" xmlns="" id="{1D971AF7-E95D-4EBF-8D41-1DE04BC7417B}"/>
                </a:ext>
              </a:extLst>
            </p:cNvPr>
            <p:cNvCxnSpPr>
              <a:cxnSpLocks noChangeShapeType="1"/>
              <a:stCxn id="44" idx="3"/>
              <a:endCxn id="46" idx="1"/>
            </p:cNvCxnSpPr>
            <p:nvPr/>
          </p:nvCxnSpPr>
          <p:spPr bwMode="auto">
            <a:xfrm>
              <a:off x="3469" y="1638"/>
              <a:ext cx="227"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AutoShape 48">
              <a:extLst>
                <a:ext uri="{FF2B5EF4-FFF2-40B4-BE49-F238E27FC236}">
                  <a16:creationId xmlns:a16="http://schemas.microsoft.com/office/drawing/2014/main" xmlns="" id="{9018F879-FE67-44E8-AC98-A4BE150560E9}"/>
                </a:ext>
              </a:extLst>
            </p:cNvPr>
            <p:cNvCxnSpPr>
              <a:cxnSpLocks noChangeShapeType="1"/>
              <a:stCxn id="41" idx="2"/>
              <a:endCxn id="44" idx="0"/>
            </p:cNvCxnSpPr>
            <p:nvPr/>
          </p:nvCxnSpPr>
          <p:spPr bwMode="auto">
            <a:xfrm>
              <a:off x="3401" y="1524"/>
              <a:ext cx="0" cy="4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AutoShape 49">
              <a:extLst>
                <a:ext uri="{FF2B5EF4-FFF2-40B4-BE49-F238E27FC236}">
                  <a16:creationId xmlns:a16="http://schemas.microsoft.com/office/drawing/2014/main" xmlns="" id="{E83A8732-281C-4D5C-B01E-27B1A7260863}"/>
                </a:ext>
              </a:extLst>
            </p:cNvPr>
            <p:cNvCxnSpPr>
              <a:cxnSpLocks noChangeShapeType="1"/>
              <a:stCxn id="42" idx="2"/>
              <a:endCxn id="45" idx="0"/>
            </p:cNvCxnSpPr>
            <p:nvPr/>
          </p:nvCxnSpPr>
          <p:spPr bwMode="auto">
            <a:xfrm>
              <a:off x="3583" y="1524"/>
              <a:ext cx="0" cy="4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AutoShape 50">
              <a:extLst>
                <a:ext uri="{FF2B5EF4-FFF2-40B4-BE49-F238E27FC236}">
                  <a16:creationId xmlns:a16="http://schemas.microsoft.com/office/drawing/2014/main" xmlns="" id="{5760FAC5-16E0-4FF8-8DF3-C8B7F880FB89}"/>
                </a:ext>
              </a:extLst>
            </p:cNvPr>
            <p:cNvCxnSpPr>
              <a:cxnSpLocks noChangeShapeType="1"/>
              <a:stCxn id="43" idx="2"/>
              <a:endCxn id="46" idx="0"/>
            </p:cNvCxnSpPr>
            <p:nvPr/>
          </p:nvCxnSpPr>
          <p:spPr bwMode="auto">
            <a:xfrm>
              <a:off x="3764" y="1524"/>
              <a:ext cx="0" cy="4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7" name="Text Box 52">
            <a:extLst>
              <a:ext uri="{FF2B5EF4-FFF2-40B4-BE49-F238E27FC236}">
                <a16:creationId xmlns:a16="http://schemas.microsoft.com/office/drawing/2014/main" xmlns="" id="{1F741269-2E1F-4E1D-BFC1-7F5E6464D867}"/>
              </a:ext>
            </a:extLst>
          </p:cNvPr>
          <p:cNvSpPr txBox="1">
            <a:spLocks noChangeArrowheads="1"/>
          </p:cNvSpPr>
          <p:nvPr/>
        </p:nvSpPr>
        <p:spPr bwMode="auto">
          <a:xfrm>
            <a:off x="4938674" y="4829325"/>
            <a:ext cx="18510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Tx/>
              <a:buNone/>
            </a:pPr>
            <a:r>
              <a:rPr lang="en-US" altLang="zh-CN" sz="2400" b="0"/>
              <a:t>(3) </a:t>
            </a:r>
            <a:r>
              <a:rPr lang="zh-CN" altLang="en-US" sz="2400" b="0"/>
              <a:t>数据结构</a:t>
            </a:r>
          </a:p>
        </p:txBody>
      </p:sp>
      <p:sp>
        <p:nvSpPr>
          <p:cNvPr id="48" name="Text Box 53">
            <a:extLst>
              <a:ext uri="{FF2B5EF4-FFF2-40B4-BE49-F238E27FC236}">
                <a16:creationId xmlns:a16="http://schemas.microsoft.com/office/drawing/2014/main" xmlns="" id="{552F98F9-F390-462A-916D-6F164D245F17}"/>
              </a:ext>
            </a:extLst>
          </p:cNvPr>
          <p:cNvSpPr txBox="1">
            <a:spLocks noChangeArrowheads="1"/>
          </p:cNvSpPr>
          <p:nvPr/>
        </p:nvSpPr>
        <p:spPr bwMode="auto">
          <a:xfrm>
            <a:off x="1360188" y="3372531"/>
            <a:ext cx="2159000"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Tx/>
              <a:buNone/>
            </a:pPr>
            <a:r>
              <a:rPr lang="en-US" altLang="zh-CN" sz="2400" b="0"/>
              <a:t>(2) </a:t>
            </a:r>
            <a:r>
              <a:rPr lang="zh-CN" altLang="en-US" sz="2400" b="0"/>
              <a:t>接口设计：</a:t>
            </a:r>
            <a:endParaRPr lang="en-US" altLang="zh-CN" sz="2400" b="0"/>
          </a:p>
          <a:p>
            <a:pPr>
              <a:spcBef>
                <a:spcPct val="0"/>
              </a:spcBef>
              <a:spcAft>
                <a:spcPct val="0"/>
              </a:spcAft>
              <a:buClrTx/>
              <a:buFontTx/>
              <a:buNone/>
            </a:pPr>
            <a:r>
              <a:rPr lang="zh-CN" altLang="en-US" sz="2400" b="0"/>
              <a:t>人机界面</a:t>
            </a:r>
          </a:p>
        </p:txBody>
      </p:sp>
      <p:sp>
        <p:nvSpPr>
          <p:cNvPr id="49" name="Oval 54">
            <a:extLst>
              <a:ext uri="{FF2B5EF4-FFF2-40B4-BE49-F238E27FC236}">
                <a16:creationId xmlns:a16="http://schemas.microsoft.com/office/drawing/2014/main" xmlns="" id="{0DD86F82-09C5-476B-B6FA-BE4196773E91}"/>
              </a:ext>
            </a:extLst>
          </p:cNvPr>
          <p:cNvSpPr>
            <a:spLocks noChangeArrowheads="1"/>
          </p:cNvSpPr>
          <p:nvPr/>
        </p:nvSpPr>
        <p:spPr bwMode="auto">
          <a:xfrm>
            <a:off x="7052963" y="2485119"/>
            <a:ext cx="431800" cy="431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Tx/>
              <a:buNone/>
            </a:pPr>
            <a:endParaRPr lang="zh-CN" altLang="en-US" sz="2400" b="0">
              <a:latin typeface="Arial" panose="020B0604020202020204" pitchFamily="34" charset="0"/>
            </a:endParaRPr>
          </a:p>
        </p:txBody>
      </p:sp>
      <p:sp>
        <p:nvSpPr>
          <p:cNvPr id="50" name="Line 55">
            <a:extLst>
              <a:ext uri="{FF2B5EF4-FFF2-40B4-BE49-F238E27FC236}">
                <a16:creationId xmlns:a16="http://schemas.microsoft.com/office/drawing/2014/main" xmlns="" id="{9B12CA1C-4797-4150-A58B-8AAE488FE3F8}"/>
              </a:ext>
            </a:extLst>
          </p:cNvPr>
          <p:cNvSpPr>
            <a:spLocks noChangeShapeType="1"/>
          </p:cNvSpPr>
          <p:nvPr/>
        </p:nvSpPr>
        <p:spPr bwMode="auto">
          <a:xfrm>
            <a:off x="6549726" y="2701019"/>
            <a:ext cx="50323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1" name="AutoShape 57">
            <a:extLst>
              <a:ext uri="{FF2B5EF4-FFF2-40B4-BE49-F238E27FC236}">
                <a16:creationId xmlns:a16="http://schemas.microsoft.com/office/drawing/2014/main" xmlns="" id="{EA9A7019-C65D-4BD2-9388-12DFD5B6B74F}"/>
              </a:ext>
            </a:extLst>
          </p:cNvPr>
          <p:cNvSpPr>
            <a:spLocks noChangeArrowheads="1"/>
          </p:cNvSpPr>
          <p:nvPr/>
        </p:nvSpPr>
        <p:spPr bwMode="auto">
          <a:xfrm>
            <a:off x="5325763" y="4139294"/>
            <a:ext cx="433388" cy="576262"/>
          </a:xfrm>
          <a:prstGeom prst="can">
            <a:avLst>
              <a:gd name="adj" fmla="val 33242"/>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Tx/>
              <a:buNone/>
            </a:pPr>
            <a:endParaRPr lang="zh-CN" altLang="en-US" sz="2400" b="0">
              <a:latin typeface="Arial" panose="020B0604020202020204" pitchFamily="34" charset="0"/>
            </a:endParaRPr>
          </a:p>
        </p:txBody>
      </p:sp>
      <p:sp>
        <p:nvSpPr>
          <p:cNvPr id="52" name="Oval 58">
            <a:extLst>
              <a:ext uri="{FF2B5EF4-FFF2-40B4-BE49-F238E27FC236}">
                <a16:creationId xmlns:a16="http://schemas.microsoft.com/office/drawing/2014/main" xmlns="" id="{F84AF46D-A9D2-4E21-BE67-8BC1D8621BF7}"/>
              </a:ext>
            </a:extLst>
          </p:cNvPr>
          <p:cNvSpPr>
            <a:spLocks noChangeArrowheads="1"/>
          </p:cNvSpPr>
          <p:nvPr/>
        </p:nvSpPr>
        <p:spPr bwMode="auto">
          <a:xfrm>
            <a:off x="3525538" y="1837419"/>
            <a:ext cx="3024188" cy="1871662"/>
          </a:xfrm>
          <a:prstGeom prst="ellipse">
            <a:avLst/>
          </a:pr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Tx/>
              <a:buNone/>
            </a:pPr>
            <a:endParaRPr lang="zh-CN" altLang="en-US" sz="2400" b="0">
              <a:latin typeface="Arial" panose="020B0604020202020204" pitchFamily="34" charset="0"/>
            </a:endParaRPr>
          </a:p>
        </p:txBody>
      </p:sp>
      <p:sp>
        <p:nvSpPr>
          <p:cNvPr id="53" name="Text Box 59">
            <a:extLst>
              <a:ext uri="{FF2B5EF4-FFF2-40B4-BE49-F238E27FC236}">
                <a16:creationId xmlns:a16="http://schemas.microsoft.com/office/drawing/2014/main" xmlns="" id="{E566427A-7DD5-4825-B96B-112C1555C92C}"/>
              </a:ext>
            </a:extLst>
          </p:cNvPr>
          <p:cNvSpPr txBox="1">
            <a:spLocks noChangeArrowheads="1"/>
          </p:cNvSpPr>
          <p:nvPr/>
        </p:nvSpPr>
        <p:spPr bwMode="auto">
          <a:xfrm>
            <a:off x="4244676" y="1416731"/>
            <a:ext cx="1236662"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Tx/>
              <a:buNone/>
            </a:pPr>
            <a:r>
              <a:rPr lang="en-US" altLang="zh-CN" sz="2400" b="0"/>
              <a:t>(1) </a:t>
            </a:r>
            <a:r>
              <a:rPr lang="zh-CN" altLang="en-US" sz="2400" b="0"/>
              <a:t>架构</a:t>
            </a:r>
          </a:p>
        </p:txBody>
      </p:sp>
      <p:sp>
        <p:nvSpPr>
          <p:cNvPr id="54" name="Line 60">
            <a:extLst>
              <a:ext uri="{FF2B5EF4-FFF2-40B4-BE49-F238E27FC236}">
                <a16:creationId xmlns:a16="http://schemas.microsoft.com/office/drawing/2014/main" xmlns="" id="{2CC1E001-6EE1-41BB-AA1C-E6588CA6B815}"/>
              </a:ext>
            </a:extLst>
          </p:cNvPr>
          <p:cNvSpPr>
            <a:spLocks noChangeShapeType="1"/>
          </p:cNvSpPr>
          <p:nvPr/>
        </p:nvSpPr>
        <p:spPr bwMode="auto">
          <a:xfrm>
            <a:off x="3020713" y="2558144"/>
            <a:ext cx="3603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5" name="Line 61">
            <a:extLst>
              <a:ext uri="{FF2B5EF4-FFF2-40B4-BE49-F238E27FC236}">
                <a16:creationId xmlns:a16="http://schemas.microsoft.com/office/drawing/2014/main" xmlns="" id="{176DD521-497D-45A1-B79D-83479AA56E20}"/>
              </a:ext>
            </a:extLst>
          </p:cNvPr>
          <p:cNvSpPr>
            <a:spLocks noChangeShapeType="1"/>
          </p:cNvSpPr>
          <p:nvPr/>
        </p:nvSpPr>
        <p:spPr bwMode="auto">
          <a:xfrm>
            <a:off x="933151" y="2558144"/>
            <a:ext cx="7191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6" name="Line 62">
            <a:extLst>
              <a:ext uri="{FF2B5EF4-FFF2-40B4-BE49-F238E27FC236}">
                <a16:creationId xmlns:a16="http://schemas.microsoft.com/office/drawing/2014/main" xmlns="" id="{D870BEF5-44B1-4BF3-9866-69BE788BAD66}"/>
              </a:ext>
            </a:extLst>
          </p:cNvPr>
          <p:cNvSpPr>
            <a:spLocks noChangeShapeType="1"/>
          </p:cNvSpPr>
          <p:nvPr/>
        </p:nvSpPr>
        <p:spPr bwMode="auto">
          <a:xfrm>
            <a:off x="933151" y="2845481"/>
            <a:ext cx="719137"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7" name="Line 63">
            <a:extLst>
              <a:ext uri="{FF2B5EF4-FFF2-40B4-BE49-F238E27FC236}">
                <a16:creationId xmlns:a16="http://schemas.microsoft.com/office/drawing/2014/main" xmlns="" id="{066D6C54-7F52-466F-B221-44003774C73A}"/>
              </a:ext>
            </a:extLst>
          </p:cNvPr>
          <p:cNvSpPr>
            <a:spLocks noChangeShapeType="1"/>
          </p:cNvSpPr>
          <p:nvPr/>
        </p:nvSpPr>
        <p:spPr bwMode="auto">
          <a:xfrm>
            <a:off x="3020713" y="2845481"/>
            <a:ext cx="360363"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58" name="Text Box 64">
            <a:extLst>
              <a:ext uri="{FF2B5EF4-FFF2-40B4-BE49-F238E27FC236}">
                <a16:creationId xmlns:a16="http://schemas.microsoft.com/office/drawing/2014/main" xmlns="" id="{2381BA6F-F95C-4FD8-AFF5-F5C16AF0A2FE}"/>
              </a:ext>
            </a:extLst>
          </p:cNvPr>
          <p:cNvSpPr txBox="1">
            <a:spLocks noChangeArrowheads="1"/>
          </p:cNvSpPr>
          <p:nvPr/>
        </p:nvSpPr>
        <p:spPr bwMode="auto">
          <a:xfrm>
            <a:off x="6660851" y="1642156"/>
            <a:ext cx="2159000"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spcBef>
                <a:spcPct val="0"/>
              </a:spcBef>
              <a:spcAft>
                <a:spcPct val="0"/>
              </a:spcAft>
              <a:buClrTx/>
              <a:buFontTx/>
              <a:buNone/>
            </a:pPr>
            <a:r>
              <a:rPr lang="en-US" altLang="zh-CN" sz="2400" b="0"/>
              <a:t>(2) </a:t>
            </a:r>
            <a:r>
              <a:rPr lang="zh-CN" altLang="en-US" sz="2400" b="0"/>
              <a:t>接口设计：</a:t>
            </a:r>
            <a:endParaRPr lang="en-US" altLang="zh-CN" sz="2400" b="0"/>
          </a:p>
          <a:p>
            <a:pPr>
              <a:spcBef>
                <a:spcPct val="0"/>
              </a:spcBef>
              <a:spcAft>
                <a:spcPct val="0"/>
              </a:spcAft>
              <a:buClrTx/>
              <a:buFontTx/>
              <a:buNone/>
            </a:pPr>
            <a:r>
              <a:rPr lang="en-US" altLang="zh-CN" sz="2400" b="0"/>
              <a:t>     </a:t>
            </a:r>
            <a:r>
              <a:rPr lang="zh-CN" altLang="en-US" sz="2400" b="0"/>
              <a:t>通讯接口</a:t>
            </a:r>
          </a:p>
        </p:txBody>
      </p:sp>
      <p:sp>
        <p:nvSpPr>
          <p:cNvPr id="59" name="AutoShape 66">
            <a:extLst>
              <a:ext uri="{FF2B5EF4-FFF2-40B4-BE49-F238E27FC236}">
                <a16:creationId xmlns:a16="http://schemas.microsoft.com/office/drawing/2014/main" xmlns="" id="{EDB01DC2-CF34-463F-898B-CFFC5722ACE0}"/>
              </a:ext>
            </a:extLst>
          </p:cNvPr>
          <p:cNvSpPr>
            <a:spLocks noChangeArrowheads="1"/>
          </p:cNvSpPr>
          <p:nvPr/>
        </p:nvSpPr>
        <p:spPr bwMode="auto">
          <a:xfrm>
            <a:off x="7091205" y="3747181"/>
            <a:ext cx="1512887" cy="936625"/>
          </a:xfrm>
          <a:prstGeom prst="cube">
            <a:avLst>
              <a:gd name="adj" fmla="val 25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marL="742950" indent="-285750">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1143000" indent="-228600">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1600200"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20574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algn="ctr">
              <a:spcBef>
                <a:spcPct val="0"/>
              </a:spcBef>
              <a:spcAft>
                <a:spcPct val="0"/>
              </a:spcAft>
              <a:buClrTx/>
              <a:buFontTx/>
              <a:buNone/>
            </a:pPr>
            <a:r>
              <a:rPr lang="zh-CN" altLang="en-US" b="0"/>
              <a:t>其他软硬件</a:t>
            </a:r>
          </a:p>
        </p:txBody>
      </p:sp>
      <p:sp>
        <p:nvSpPr>
          <p:cNvPr id="60" name="Line 67">
            <a:extLst>
              <a:ext uri="{FF2B5EF4-FFF2-40B4-BE49-F238E27FC236}">
                <a16:creationId xmlns:a16="http://schemas.microsoft.com/office/drawing/2014/main" xmlns="" id="{47586749-9672-4C41-9312-F9D2BE60D20F}"/>
              </a:ext>
            </a:extLst>
          </p:cNvPr>
          <p:cNvSpPr>
            <a:spLocks noChangeShapeType="1"/>
          </p:cNvSpPr>
          <p:nvPr/>
        </p:nvSpPr>
        <p:spPr bwMode="auto">
          <a:xfrm>
            <a:off x="7413326" y="2881994"/>
            <a:ext cx="504825" cy="7921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61" name="Line 69">
            <a:extLst>
              <a:ext uri="{FF2B5EF4-FFF2-40B4-BE49-F238E27FC236}">
                <a16:creationId xmlns:a16="http://schemas.microsoft.com/office/drawing/2014/main" xmlns="" id="{D714D239-D9E1-4DCA-80D6-B754F36B8B5A}"/>
              </a:ext>
            </a:extLst>
          </p:cNvPr>
          <p:cNvSpPr>
            <a:spLocks noChangeShapeType="1"/>
          </p:cNvSpPr>
          <p:nvPr/>
        </p:nvSpPr>
        <p:spPr bwMode="auto">
          <a:xfrm>
            <a:off x="7268863" y="2955019"/>
            <a:ext cx="504825" cy="792162"/>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pic>
        <p:nvPicPr>
          <p:cNvPr id="62" name="Picture 11" descr="9ae4a631e0e442925ad8291ef1b9430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85626" y="2063980"/>
            <a:ext cx="1338098" cy="1128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80612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Low Coupling</a:t>
            </a:r>
            <a:r>
              <a:rPr lang="zh-CN" altLang="en-US"/>
              <a:t>示例</a:t>
            </a:r>
          </a:p>
        </p:txBody>
      </p:sp>
      <p:sp>
        <p:nvSpPr>
          <p:cNvPr id="5" name="矩形 4"/>
          <p:cNvSpPr/>
          <p:nvPr/>
        </p:nvSpPr>
        <p:spPr>
          <a:xfrm>
            <a:off x="357188" y="1507187"/>
            <a:ext cx="8221611" cy="1292662"/>
          </a:xfrm>
          <a:prstGeom prst="rect">
            <a:avLst/>
          </a:prstGeom>
        </p:spPr>
        <p:txBody>
          <a:bodyPr wrap="square">
            <a:spAutoFit/>
          </a:bodyPr>
          <a:lstStyle/>
          <a:p>
            <a:pPr lvl="0" fontAlgn="base">
              <a:spcBef>
                <a:spcPct val="0"/>
              </a:spcBef>
              <a:spcAft>
                <a:spcPct val="0"/>
              </a:spcAft>
            </a:pPr>
            <a:r>
              <a:rPr lang="zh-CN" altLang="en-US" sz="2600">
                <a:latin typeface="微软雅黑" panose="020B0503020204020204" pitchFamily="34" charset="-122"/>
                <a:ea typeface="微软雅黑" panose="020B0503020204020204" pitchFamily="34" charset="-122"/>
              </a:rPr>
              <a:t>机制</a:t>
            </a:r>
            <a:r>
              <a:rPr lang="en-US" altLang="zh-CN" sz="2600">
                <a:latin typeface="微软雅黑" panose="020B0503020204020204" pitchFamily="34" charset="-122"/>
                <a:ea typeface="微软雅黑" panose="020B0503020204020204" pitchFamily="34" charset="-122"/>
              </a:rPr>
              <a:t>2</a:t>
            </a:r>
            <a:r>
              <a:rPr lang="zh-CN" altLang="en-US" sz="2600">
                <a:latin typeface="微软雅黑" panose="020B0503020204020204" pitchFamily="34" charset="-122"/>
                <a:ea typeface="微软雅黑" panose="020B0503020204020204" pitchFamily="34" charset="-122"/>
              </a:rPr>
              <a:t>：由</a:t>
            </a:r>
            <a:r>
              <a:rPr lang="en-US" altLang="zh-CN" sz="2600">
                <a:solidFill>
                  <a:srgbClr val="0000FF"/>
                </a:solidFill>
                <a:latin typeface="微软雅黑" panose="020B0503020204020204" pitchFamily="34" charset="-122"/>
                <a:ea typeface="微软雅黑" panose="020B0503020204020204" pitchFamily="34" charset="-122"/>
              </a:rPr>
              <a:t>StockManager</a:t>
            </a:r>
            <a:r>
              <a:rPr lang="zh-CN" altLang="en-US" sz="2600">
                <a:latin typeface="微软雅黑" panose="020B0503020204020204" pitchFamily="34" charset="-122"/>
                <a:ea typeface="微软雅黑" panose="020B0503020204020204" pitchFamily="34" charset="-122"/>
              </a:rPr>
              <a:t>对象调用</a:t>
            </a:r>
            <a:r>
              <a:rPr lang="en-US" altLang="zh-CN" sz="2600">
                <a:solidFill>
                  <a:srgbClr val="0000FF"/>
                </a:solidFill>
                <a:latin typeface="微软雅黑" panose="020B0503020204020204" pitchFamily="34" charset="-122"/>
                <a:ea typeface="微软雅黑" panose="020B0503020204020204" pitchFamily="34" charset="-122"/>
              </a:rPr>
              <a:t>OutboundOrder</a:t>
            </a:r>
            <a:r>
              <a:rPr lang="zh-CN" altLang="en-US" sz="2600">
                <a:latin typeface="微软雅黑" panose="020B0503020204020204" pitchFamily="34" charset="-122"/>
                <a:ea typeface="微软雅黑" panose="020B0503020204020204" pitchFamily="34" charset="-122"/>
              </a:rPr>
              <a:t>对象的方法</a:t>
            </a:r>
            <a:r>
              <a:rPr lang="en-US" altLang="zh-CN" sz="2600">
                <a:latin typeface="微软雅黑" panose="020B0503020204020204" pitchFamily="34" charset="-122"/>
                <a:ea typeface="微软雅黑" panose="020B0503020204020204" pitchFamily="34" charset="-122"/>
              </a:rPr>
              <a:t>record</a:t>
            </a:r>
            <a:r>
              <a:rPr lang="zh-CN" altLang="en-US" sz="2600">
                <a:latin typeface="微软雅黑" panose="020B0503020204020204" pitchFamily="34" charset="-122"/>
                <a:ea typeface="微软雅黑" panose="020B0503020204020204" pitchFamily="34" charset="-122"/>
              </a:rPr>
              <a:t>，然后</a:t>
            </a:r>
            <a:r>
              <a:rPr lang="en-US" altLang="zh-CN" sz="2600">
                <a:latin typeface="微软雅黑" panose="020B0503020204020204" pitchFamily="34" charset="-122"/>
                <a:ea typeface="微软雅黑" panose="020B0503020204020204" pitchFamily="34" charset="-122"/>
              </a:rPr>
              <a:t>OutboundOrder</a:t>
            </a:r>
            <a:r>
              <a:rPr lang="zh-CN" altLang="en-US" sz="2600">
                <a:latin typeface="微软雅黑" panose="020B0503020204020204" pitchFamily="34" charset="-122"/>
                <a:ea typeface="微软雅黑" panose="020B0503020204020204" pitchFamily="34" charset="-122"/>
              </a:rPr>
              <a:t>对象负责创建</a:t>
            </a:r>
            <a:r>
              <a:rPr lang="en-US" altLang="zh-CN" sz="2600">
                <a:latin typeface="微软雅黑" panose="020B0503020204020204" pitchFamily="34" charset="-122"/>
                <a:ea typeface="微软雅黑" panose="020B0503020204020204" pitchFamily="34" charset="-122"/>
              </a:rPr>
              <a:t>BookKeeper</a:t>
            </a:r>
            <a:r>
              <a:rPr lang="zh-CN" altLang="en-US" sz="2600">
                <a:latin typeface="微软雅黑" panose="020B0503020204020204" pitchFamily="34" charset="-122"/>
                <a:ea typeface="微软雅黑" panose="020B0503020204020204" pitchFamily="34" charset="-122"/>
              </a:rPr>
              <a:t>对象</a:t>
            </a:r>
            <a:r>
              <a:rPr lang="en-US" altLang="zh-CN" sz="2600">
                <a:latin typeface="微软雅黑" panose="020B0503020204020204" pitchFamily="34" charset="-122"/>
                <a:ea typeface="微软雅黑" panose="020B0503020204020204" pitchFamily="34" charset="-122"/>
              </a:rPr>
              <a:t>b</a:t>
            </a:r>
            <a:r>
              <a:rPr lang="zh-CN" altLang="en-US" sz="2600">
                <a:latin typeface="微软雅黑" panose="020B0503020204020204" pitchFamily="34" charset="-122"/>
                <a:ea typeface="微软雅黑" panose="020B0503020204020204" pitchFamily="34" charset="-122"/>
              </a:rPr>
              <a:t>。</a:t>
            </a:r>
          </a:p>
        </p:txBody>
      </p:sp>
      <p:sp>
        <p:nvSpPr>
          <p:cNvPr id="17" name="Rectangle 6"/>
          <p:cNvSpPr>
            <a:spLocks noChangeArrowheads="1"/>
          </p:cNvSpPr>
          <p:nvPr/>
        </p:nvSpPr>
        <p:spPr bwMode="auto">
          <a:xfrm>
            <a:off x="5349875" y="5314518"/>
            <a:ext cx="2749550" cy="546100"/>
          </a:xfrm>
          <a:prstGeom prst="rect">
            <a:avLst/>
          </a:prstGeom>
          <a:solidFill>
            <a:srgbClr val="FFFFFF"/>
          </a:solidFill>
          <a:ln w="9525">
            <a:solidFill>
              <a:srgbClr val="000000"/>
            </a:solidFill>
            <a:miter lim="800000"/>
            <a:headEnd/>
            <a:tailEnd/>
          </a:ln>
        </p:spPr>
        <p:txBody>
          <a:bodyPr lIns="0" tIns="54000" rIns="0" bIns="61200" anchor="ctr">
            <a:spAutoFit/>
          </a:bodyPr>
          <a:lstStyle/>
          <a:p>
            <a:pPr algn="ctr" fontAlgn="base">
              <a:spcBef>
                <a:spcPct val="0"/>
              </a:spcBef>
              <a:spcAft>
                <a:spcPct val="0"/>
              </a:spcAft>
            </a:pPr>
            <a:r>
              <a:rPr lang="en-US" altLang="zh-CN" sz="2800" b="1" u="sng">
                <a:solidFill>
                  <a:srgbClr val="000000"/>
                </a:solidFill>
                <a:cs typeface="Arial" charset="0"/>
              </a:rPr>
              <a:t>b:BookKeeper</a:t>
            </a:r>
            <a:endParaRPr lang="en-US" altLang="zh-CN" sz="2800">
              <a:solidFill>
                <a:prstClr val="black"/>
              </a:solidFill>
              <a:cs typeface="Arial" charset="0"/>
            </a:endParaRPr>
          </a:p>
        </p:txBody>
      </p:sp>
      <p:sp>
        <p:nvSpPr>
          <p:cNvPr id="18" name="Line 8"/>
          <p:cNvSpPr>
            <a:spLocks noChangeShapeType="1"/>
          </p:cNvSpPr>
          <p:nvPr/>
        </p:nvSpPr>
        <p:spPr bwMode="auto">
          <a:xfrm flipV="1">
            <a:off x="3201988" y="4186386"/>
            <a:ext cx="2079625" cy="1587"/>
          </a:xfrm>
          <a:prstGeom prst="line">
            <a:avLst/>
          </a:prstGeom>
          <a:noFill/>
          <a:ln w="12700">
            <a:solidFill>
              <a:srgbClr val="000000"/>
            </a:solidFill>
            <a:round/>
            <a:headEnd/>
            <a:tailEnd type="triangle"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19" name="Text Box 22"/>
          <p:cNvSpPr txBox="1">
            <a:spLocks noChangeArrowheads="1"/>
          </p:cNvSpPr>
          <p:nvPr/>
        </p:nvSpPr>
        <p:spPr bwMode="auto">
          <a:xfrm>
            <a:off x="3532188" y="3729186"/>
            <a:ext cx="1543050" cy="430212"/>
          </a:xfrm>
          <a:prstGeom prst="rect">
            <a:avLst/>
          </a:prstGeom>
          <a:noFill/>
          <a:ln w="9525">
            <a:noFill/>
            <a:miter lim="800000"/>
            <a:headEnd/>
            <a:tailEnd/>
          </a:ln>
        </p:spPr>
        <p:txBody>
          <a:bodyPr lIns="0" tIns="0" rIns="0" bIns="0">
            <a:spAutoFit/>
          </a:bodyPr>
          <a:lstStyle/>
          <a:p>
            <a:pPr algn="ctr" fontAlgn="base">
              <a:spcBef>
                <a:spcPct val="0"/>
              </a:spcBef>
              <a:spcAft>
                <a:spcPct val="0"/>
              </a:spcAft>
              <a:defRPr/>
            </a:pPr>
            <a:r>
              <a:rPr lang="en-US" altLang="zh-CN" sz="2800" b="1" dirty="0">
                <a:solidFill>
                  <a:srgbClr val="000000"/>
                </a:solidFill>
                <a:latin typeface="Calibri"/>
                <a:ea typeface="黑体" pitchFamily="2" charset="-122"/>
              </a:rPr>
              <a:t>1. record()</a:t>
            </a:r>
            <a:endParaRPr lang="en-US" altLang="zh-CN" sz="2800" b="1" dirty="0">
              <a:solidFill>
                <a:prstClr val="black"/>
              </a:solidFill>
              <a:latin typeface="Calibri"/>
            </a:endParaRPr>
          </a:p>
        </p:txBody>
      </p:sp>
      <p:sp>
        <p:nvSpPr>
          <p:cNvPr id="20" name="Rectangle 5"/>
          <p:cNvSpPr>
            <a:spLocks noChangeArrowheads="1"/>
          </p:cNvSpPr>
          <p:nvPr/>
        </p:nvSpPr>
        <p:spPr bwMode="auto">
          <a:xfrm>
            <a:off x="1965325" y="3022749"/>
            <a:ext cx="2820988" cy="546100"/>
          </a:xfrm>
          <a:prstGeom prst="rect">
            <a:avLst/>
          </a:prstGeom>
          <a:solidFill>
            <a:srgbClr val="FFFFFF"/>
          </a:solidFill>
          <a:ln w="9525">
            <a:solidFill>
              <a:srgbClr val="000000"/>
            </a:solidFill>
            <a:miter lim="800000"/>
            <a:headEnd/>
            <a:tailEnd/>
          </a:ln>
        </p:spPr>
        <p:txBody>
          <a:bodyPr lIns="0" tIns="54000" rIns="0" bIns="61200" anchor="ctr">
            <a:spAutoFit/>
          </a:bodyPr>
          <a:lstStyle/>
          <a:p>
            <a:pPr algn="ctr" fontAlgn="base">
              <a:spcBef>
                <a:spcPct val="0"/>
              </a:spcBef>
              <a:spcAft>
                <a:spcPct val="0"/>
              </a:spcAft>
            </a:pPr>
            <a:r>
              <a:rPr lang="en-US" altLang="zh-CN" sz="2800" b="1" u="sng">
                <a:solidFill>
                  <a:srgbClr val="000000"/>
                </a:solidFill>
                <a:cs typeface="Arial" charset="0"/>
              </a:rPr>
              <a:t>:StockManager</a:t>
            </a:r>
            <a:endParaRPr lang="en-US" altLang="zh-CN" sz="2800">
              <a:solidFill>
                <a:prstClr val="black"/>
              </a:solidFill>
              <a:cs typeface="Arial" charset="0"/>
            </a:endParaRPr>
          </a:p>
        </p:txBody>
      </p:sp>
      <p:sp>
        <p:nvSpPr>
          <p:cNvPr id="21" name="Rectangle 6"/>
          <p:cNvSpPr>
            <a:spLocks noChangeArrowheads="1"/>
          </p:cNvSpPr>
          <p:nvPr/>
        </p:nvSpPr>
        <p:spPr bwMode="auto">
          <a:xfrm>
            <a:off x="5254625" y="3894286"/>
            <a:ext cx="3060700" cy="546100"/>
          </a:xfrm>
          <a:prstGeom prst="rect">
            <a:avLst/>
          </a:prstGeom>
          <a:solidFill>
            <a:srgbClr val="FFFFFF"/>
          </a:solidFill>
          <a:ln w="9525">
            <a:solidFill>
              <a:srgbClr val="000000"/>
            </a:solidFill>
            <a:miter lim="800000"/>
            <a:headEnd/>
            <a:tailEnd/>
          </a:ln>
        </p:spPr>
        <p:txBody>
          <a:bodyPr lIns="0" tIns="54000" rIns="0" bIns="61200" anchor="ctr">
            <a:spAutoFit/>
          </a:bodyPr>
          <a:lstStyle/>
          <a:p>
            <a:pPr algn="ctr" fontAlgn="base">
              <a:spcBef>
                <a:spcPct val="0"/>
              </a:spcBef>
              <a:spcAft>
                <a:spcPct val="0"/>
              </a:spcAft>
            </a:pPr>
            <a:r>
              <a:rPr lang="en-US" altLang="zh-CN" sz="2800" b="1" u="sng">
                <a:solidFill>
                  <a:srgbClr val="000000"/>
                </a:solidFill>
                <a:cs typeface="Arial" charset="0"/>
              </a:rPr>
              <a:t>:</a:t>
            </a:r>
            <a:r>
              <a:rPr lang="en-US" altLang="zh-CN" sz="2800" b="1" u="sng">
                <a:solidFill>
                  <a:srgbClr val="333333"/>
                </a:solidFill>
                <a:cs typeface="Arial" charset="0"/>
              </a:rPr>
              <a:t> OutboundOrder</a:t>
            </a:r>
            <a:endParaRPr lang="en-US" altLang="zh-CN" sz="2800">
              <a:solidFill>
                <a:prstClr val="black"/>
              </a:solidFill>
              <a:cs typeface="Arial" charset="0"/>
            </a:endParaRPr>
          </a:p>
        </p:txBody>
      </p:sp>
      <p:sp>
        <p:nvSpPr>
          <p:cNvPr id="22" name="Line 8"/>
          <p:cNvSpPr>
            <a:spLocks noChangeShapeType="1"/>
          </p:cNvSpPr>
          <p:nvPr/>
        </p:nvSpPr>
        <p:spPr bwMode="auto">
          <a:xfrm>
            <a:off x="6889173" y="4440387"/>
            <a:ext cx="0" cy="874132"/>
          </a:xfrm>
          <a:prstGeom prst="line">
            <a:avLst/>
          </a:prstGeom>
          <a:noFill/>
          <a:ln w="12700">
            <a:solidFill>
              <a:srgbClr val="000000"/>
            </a:solidFill>
            <a:round/>
            <a:headEnd/>
            <a:tailEnd type="triangle"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cxnSp>
        <p:nvCxnSpPr>
          <p:cNvPr id="23" name="AutoShape 12"/>
          <p:cNvCxnSpPr>
            <a:cxnSpLocks noChangeShapeType="1"/>
          </p:cNvCxnSpPr>
          <p:nvPr/>
        </p:nvCxnSpPr>
        <p:spPr bwMode="auto">
          <a:xfrm>
            <a:off x="466725" y="3340249"/>
            <a:ext cx="1489075" cy="0"/>
          </a:xfrm>
          <a:prstGeom prst="straightConnector1">
            <a:avLst/>
          </a:prstGeom>
          <a:noFill/>
          <a:ln w="12700">
            <a:solidFill>
              <a:srgbClr val="000000"/>
            </a:solidFill>
            <a:round/>
            <a:headEnd/>
            <a:tailEnd type="triangle" w="med" len="med"/>
          </a:ln>
        </p:spPr>
      </p:cxnSp>
      <p:sp>
        <p:nvSpPr>
          <p:cNvPr id="24" name="Text Box 22"/>
          <p:cNvSpPr txBox="1">
            <a:spLocks noChangeArrowheads="1"/>
          </p:cNvSpPr>
          <p:nvPr/>
        </p:nvSpPr>
        <p:spPr bwMode="auto">
          <a:xfrm>
            <a:off x="606425" y="2875112"/>
            <a:ext cx="1181100" cy="430212"/>
          </a:xfrm>
          <a:prstGeom prst="rect">
            <a:avLst/>
          </a:prstGeom>
          <a:noFill/>
          <a:ln w="9525">
            <a:noFill/>
            <a:miter lim="800000"/>
            <a:headEnd/>
            <a:tailEnd/>
          </a:ln>
        </p:spPr>
        <p:txBody>
          <a:bodyPr lIns="0" tIns="0" rIns="0" bIns="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00"/>
                </a:solidFill>
                <a:effectLst/>
                <a:uLnTx/>
                <a:uFillTx/>
                <a:latin typeface="Calibri"/>
                <a:ea typeface="黑体" pitchFamily="2" charset="-122"/>
              </a:rPr>
              <a:t>record</a:t>
            </a:r>
            <a:r>
              <a:rPr kumimoji="0" lang="en-US" altLang="zh-CN" sz="2400" b="0" i="0" u="none" strike="noStrike" kern="0" cap="none" spc="0" normalizeH="0" baseline="0" noProof="0" dirty="0">
                <a:ln>
                  <a:noFill/>
                </a:ln>
                <a:solidFill>
                  <a:srgbClr val="000000"/>
                </a:solidFill>
                <a:effectLst/>
                <a:uLnTx/>
                <a:uFillTx/>
                <a:latin typeface="Times New Roman" pitchFamily="18" charset="0"/>
                <a:ea typeface="黑体" pitchFamily="2" charset="-122"/>
              </a:rPr>
              <a:t>()</a:t>
            </a:r>
            <a:endParaRPr kumimoji="0" lang="en-US" altLang="zh-CN" sz="2400" b="0" i="0" u="none" strike="noStrike" kern="0" cap="none" spc="0" normalizeH="0" baseline="0" noProof="0" dirty="0">
              <a:ln>
                <a:noFill/>
              </a:ln>
              <a:solidFill>
                <a:prstClr val="black"/>
              </a:solidFill>
              <a:effectLst/>
              <a:uLnTx/>
              <a:uFillTx/>
            </a:endParaRPr>
          </a:p>
        </p:txBody>
      </p:sp>
      <p:sp>
        <p:nvSpPr>
          <p:cNvPr id="25" name="Text Box 22"/>
          <p:cNvSpPr txBox="1">
            <a:spLocks noChangeArrowheads="1"/>
          </p:cNvSpPr>
          <p:nvPr/>
        </p:nvSpPr>
        <p:spPr bwMode="auto">
          <a:xfrm>
            <a:off x="5024438" y="4811861"/>
            <a:ext cx="1706562" cy="430212"/>
          </a:xfrm>
          <a:prstGeom prst="rect">
            <a:avLst/>
          </a:prstGeom>
          <a:noFill/>
          <a:ln w="9525">
            <a:noFill/>
            <a:miter lim="800000"/>
            <a:headEnd/>
            <a:tailEnd/>
          </a:ln>
        </p:spPr>
        <p:txBody>
          <a:bodyPr lIns="0" tIns="0" rIns="0" bIns="0">
            <a:spAutoFit/>
          </a:bodyPr>
          <a:lstStyle/>
          <a:p>
            <a:pPr algn="ctr" fontAlgn="base">
              <a:spcBef>
                <a:spcPct val="0"/>
              </a:spcBef>
              <a:spcAft>
                <a:spcPct val="0"/>
              </a:spcAft>
              <a:defRPr/>
            </a:pPr>
            <a:r>
              <a:rPr lang="en-US" altLang="zh-CN" sz="2800" b="1" dirty="0">
                <a:solidFill>
                  <a:srgbClr val="000000"/>
                </a:solidFill>
                <a:latin typeface="Calibri"/>
                <a:ea typeface="黑体" pitchFamily="2" charset="-122"/>
              </a:rPr>
              <a:t>1.1. create</a:t>
            </a:r>
            <a:endParaRPr lang="en-US" altLang="zh-CN" sz="2800" b="1" dirty="0">
              <a:solidFill>
                <a:prstClr val="black"/>
              </a:solidFill>
              <a:latin typeface="Calibri"/>
            </a:endParaRPr>
          </a:p>
        </p:txBody>
      </p:sp>
      <p:cxnSp>
        <p:nvCxnSpPr>
          <p:cNvPr id="26" name="直接连接符 25"/>
          <p:cNvCxnSpPr>
            <a:endCxn id="18" idx="0"/>
          </p:cNvCxnSpPr>
          <p:nvPr/>
        </p:nvCxnSpPr>
        <p:spPr>
          <a:xfrm>
            <a:off x="3201988" y="3568849"/>
            <a:ext cx="0" cy="619124"/>
          </a:xfrm>
          <a:prstGeom prst="line">
            <a:avLst/>
          </a:prstGeom>
          <a:noFill/>
          <a:ln w="9525" cap="flat" cmpd="sng" algn="ctr">
            <a:solidFill>
              <a:srgbClr val="4F81BD">
                <a:shade val="95000"/>
                <a:satMod val="105000"/>
              </a:srgbClr>
            </a:solidFill>
            <a:prstDash val="solid"/>
          </a:ln>
          <a:effectLst/>
        </p:spPr>
      </p:cxnSp>
    </p:spTree>
    <p:extLst>
      <p:ext uri="{BB962C8B-B14F-4D97-AF65-F5344CB8AC3E}">
        <p14:creationId xmlns:p14="http://schemas.microsoft.com/office/powerpoint/2010/main" val="2718035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randombar(horizontal)">
                                      <p:cBhvr>
                                        <p:cTn id="10" dur="500"/>
                                        <p:tgtEl>
                                          <p:spTgt spid="18"/>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randombar(horizontal)">
                                      <p:cBhvr>
                                        <p:cTn id="13" dur="500"/>
                                        <p:tgtEl>
                                          <p:spTgt spid="19"/>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randombar(horizontal)">
                                      <p:cBhvr>
                                        <p:cTn id="16" dur="500"/>
                                        <p:tgtEl>
                                          <p:spTgt spid="20"/>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randombar(horizontal)">
                                      <p:cBhvr>
                                        <p:cTn id="19" dur="500"/>
                                        <p:tgtEl>
                                          <p:spTgt spid="21"/>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randombar(horizontal)">
                                      <p:cBhvr>
                                        <p:cTn id="22" dur="500"/>
                                        <p:tgtEl>
                                          <p:spTgt spid="22"/>
                                        </p:tgtEl>
                                      </p:cBhvr>
                                    </p:animEffect>
                                  </p:childTnLst>
                                </p:cTn>
                              </p:par>
                              <p:par>
                                <p:cTn id="23" presetID="14" presetClass="entr" presetSubtype="1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randombar(horizontal)">
                                      <p:cBhvr>
                                        <p:cTn id="25" dur="500"/>
                                        <p:tgtEl>
                                          <p:spTgt spid="23"/>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randombar(horizontal)">
                                      <p:cBhvr>
                                        <p:cTn id="28" dur="500"/>
                                        <p:tgtEl>
                                          <p:spTgt spid="24"/>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randombar(horizontal)">
                                      <p:cBhvr>
                                        <p:cTn id="31" dur="500"/>
                                        <p:tgtEl>
                                          <p:spTgt spid="25"/>
                                        </p:tgtEl>
                                      </p:cBhvr>
                                    </p:animEffect>
                                  </p:childTnLst>
                                </p:cTn>
                              </p:par>
                              <p:par>
                                <p:cTn id="32" presetID="14" presetClass="entr" presetSubtype="1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randombar(horizontal)">
                                      <p:cBhvr>
                                        <p:cTn id="3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p:bldP spid="20" grpId="0" animBg="1"/>
      <p:bldP spid="21" grpId="0" animBg="1"/>
      <p:bldP spid="22" grpId="0" animBg="1"/>
      <p:bldP spid="24" grpId="0"/>
      <p:bldP spid="2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Low Coupling</a:t>
            </a:r>
            <a:r>
              <a:rPr lang="zh-CN" altLang="en-US"/>
              <a:t>示例</a:t>
            </a:r>
          </a:p>
        </p:txBody>
      </p:sp>
      <p:sp>
        <p:nvSpPr>
          <p:cNvPr id="4" name="Rectangle 6"/>
          <p:cNvSpPr>
            <a:spLocks noChangeArrowheads="1"/>
          </p:cNvSpPr>
          <p:nvPr/>
        </p:nvSpPr>
        <p:spPr bwMode="auto">
          <a:xfrm>
            <a:off x="1190523" y="3471013"/>
            <a:ext cx="5221031" cy="369332"/>
          </a:xfrm>
          <a:prstGeom prst="rect">
            <a:avLst/>
          </a:prstGeom>
          <a:solidFill>
            <a:srgbClr val="FFFFFF"/>
          </a:solidFill>
          <a:ln w="12700">
            <a:solidFill>
              <a:srgbClr val="000000"/>
            </a:solidFill>
            <a:miter lim="800000"/>
            <a:headEnd type="none" w="sm" len="sm"/>
            <a:tailEnd type="none" w="sm" len="sm"/>
          </a:ln>
        </p:spPr>
        <p:txBody>
          <a:bodyPr wrap="square" lIns="0" tIns="0" rIns="0" bIns="0" anchor="ctr">
            <a:spAutoFit/>
          </a:bodyPr>
          <a:lstStyle/>
          <a:p>
            <a:pPr algn="ctr" fontAlgn="base">
              <a:spcBef>
                <a:spcPct val="0"/>
              </a:spcBef>
              <a:spcAft>
                <a:spcPct val="0"/>
              </a:spcAft>
            </a:pPr>
            <a:r>
              <a:rPr lang="en-US" altLang="zh-CN" sz="2400" b="1" dirty="0" err="1">
                <a:solidFill>
                  <a:srgbClr val="333333"/>
                </a:solidFill>
                <a:latin typeface="微软雅黑" panose="020B0503020204020204" pitchFamily="34" charset="-122"/>
                <a:ea typeface="微软雅黑" panose="020B0503020204020204" pitchFamily="34" charset="-122"/>
              </a:rPr>
              <a:t>OutboundOrder</a:t>
            </a:r>
            <a:endParaRPr lang="en-US" altLang="zh-CN" sz="2400" dirty="0">
              <a:solidFill>
                <a:prstClr val="black"/>
              </a:solidFill>
              <a:latin typeface="微软雅黑" panose="020B0503020204020204" pitchFamily="34" charset="-122"/>
              <a:ea typeface="微软雅黑" panose="020B0503020204020204" pitchFamily="34" charset="-122"/>
            </a:endParaRPr>
          </a:p>
        </p:txBody>
      </p:sp>
      <p:sp>
        <p:nvSpPr>
          <p:cNvPr id="5" name="Rectangle 7"/>
          <p:cNvSpPr>
            <a:spLocks noChangeArrowheads="1"/>
          </p:cNvSpPr>
          <p:nvPr/>
        </p:nvSpPr>
        <p:spPr bwMode="auto">
          <a:xfrm>
            <a:off x="1190523" y="3839788"/>
            <a:ext cx="5221031" cy="627864"/>
          </a:xfrm>
          <a:prstGeom prst="rect">
            <a:avLst/>
          </a:prstGeom>
          <a:solidFill>
            <a:srgbClr val="FFFFFF"/>
          </a:solidFill>
          <a:ln w="12700">
            <a:solidFill>
              <a:srgbClr val="000000"/>
            </a:solidFill>
            <a:miter lim="800000"/>
            <a:headEnd type="none" w="sm" len="sm"/>
            <a:tailEnd type="none" w="sm" len="sm"/>
          </a:ln>
        </p:spPr>
        <p:txBody>
          <a:bodyPr wrap="square" lIns="0" tIns="0" rIns="0" bIns="0" anchor="ctr">
            <a:spAutoFit/>
          </a:bodyPr>
          <a:lstStyle/>
          <a:p>
            <a:pPr marL="0" marR="0" lvl="0" indent="0" algn="just" defTabSz="914400" eaLnBrk="1" fontAlgn="base" latinLnBrk="0" hangingPunct="1">
              <a:lnSpc>
                <a:spcPct val="85000"/>
              </a:lnSpc>
              <a:spcBef>
                <a:spcPct val="0"/>
              </a:spcBef>
              <a:spcAft>
                <a:spcPct val="0"/>
              </a:spcAft>
              <a:buClrTx/>
              <a:buSzTx/>
              <a:buFontTx/>
              <a:buNone/>
              <a:tabLst/>
              <a:defRPr/>
            </a:pPr>
            <a:r>
              <a:rPr kumimoji="0" lang="en-US" altLang="zh-CN" sz="2400" b="0" i="0" u="none" strike="noStrike" kern="0" cap="none" spc="0" normalizeH="0" baseline="0" noProof="0" smtClean="0">
                <a:ln>
                  <a:noFill/>
                </a:ln>
                <a:solidFill>
                  <a:srgbClr val="000000"/>
                </a:solidFill>
                <a:effectLst/>
                <a:uLnTx/>
                <a:uFillTx/>
                <a:latin typeface="Times New Roman" pitchFamily="18" charset="0"/>
              </a:rPr>
              <a:t>-date</a:t>
            </a:r>
          </a:p>
          <a:p>
            <a:pPr marL="0" marR="0" lvl="0" indent="0" algn="just" defTabSz="914400" eaLnBrk="1" fontAlgn="base" latinLnBrk="0" hangingPunct="1">
              <a:lnSpc>
                <a:spcPct val="85000"/>
              </a:lnSpc>
              <a:spcBef>
                <a:spcPct val="0"/>
              </a:spcBef>
              <a:spcAft>
                <a:spcPct val="0"/>
              </a:spcAft>
              <a:buClrTx/>
              <a:buSzTx/>
              <a:buFontTx/>
              <a:buNone/>
              <a:tabLst/>
              <a:defRPr/>
            </a:pPr>
            <a:r>
              <a:rPr kumimoji="0" lang="en-US" altLang="zh-CN" sz="2400" b="0" i="0" u="none" strike="noStrike" kern="0" cap="none" spc="0" normalizeH="0" baseline="0" noProof="0" smtClean="0">
                <a:ln>
                  <a:noFill/>
                </a:ln>
                <a:solidFill>
                  <a:srgbClr val="000000"/>
                </a:solidFill>
                <a:effectLst/>
                <a:uLnTx/>
                <a:uFillTx/>
                <a:latin typeface="Times New Roman" pitchFamily="18" charset="0"/>
              </a:rPr>
              <a:t>-time</a:t>
            </a:r>
            <a:endParaRPr kumimoji="0" lang="en-US" altLang="zh-CN" sz="2400" b="0" i="0" u="none" strike="noStrike" kern="0" cap="none" spc="0" normalizeH="0" baseline="0" noProof="0" smtClean="0">
              <a:ln>
                <a:noFill/>
              </a:ln>
              <a:solidFill>
                <a:prstClr val="black"/>
              </a:solidFill>
              <a:effectLst/>
              <a:uLnTx/>
              <a:uFillTx/>
            </a:endParaRPr>
          </a:p>
        </p:txBody>
      </p:sp>
      <p:sp>
        <p:nvSpPr>
          <p:cNvPr id="6" name="Rectangle 8"/>
          <p:cNvSpPr>
            <a:spLocks noChangeArrowheads="1"/>
          </p:cNvSpPr>
          <p:nvPr/>
        </p:nvSpPr>
        <p:spPr bwMode="auto">
          <a:xfrm>
            <a:off x="1190523" y="4454578"/>
            <a:ext cx="5221031" cy="941796"/>
          </a:xfrm>
          <a:prstGeom prst="rect">
            <a:avLst/>
          </a:prstGeom>
          <a:solidFill>
            <a:srgbClr val="FFFFFF"/>
          </a:solidFill>
          <a:ln w="12700">
            <a:solidFill>
              <a:srgbClr val="000000"/>
            </a:solidFill>
            <a:miter lim="800000"/>
            <a:headEnd type="none" w="sm" len="sm"/>
            <a:tailEnd type="none" w="sm" len="sm"/>
          </a:ln>
        </p:spPr>
        <p:txBody>
          <a:bodyPr wrap="square" lIns="0" tIns="0" rIns="0" bIns="0" anchor="ctr">
            <a:spAutoFit/>
          </a:bodyPr>
          <a:lstStyle/>
          <a:p>
            <a:pPr marL="0" marR="0" lvl="0" indent="0" algn="just" defTabSz="914400" eaLnBrk="1" fontAlgn="base" latinLnBrk="0" hangingPunct="1">
              <a:lnSpc>
                <a:spcPct val="85000"/>
              </a:lnSpc>
              <a:spcBef>
                <a:spcPct val="0"/>
              </a:spcBef>
              <a:spcAft>
                <a:spcPct val="0"/>
              </a:spcAft>
              <a:buClrTx/>
              <a:buSzTx/>
              <a:buFontTx/>
              <a:buNone/>
              <a:tabLst/>
              <a:defRPr/>
            </a:pPr>
            <a:r>
              <a:rPr kumimoji="0" lang="en-US" altLang="zh-CN" sz="2400" b="0" i="0" u="none" strike="noStrike" kern="0" cap="none" spc="0" normalizeH="0" baseline="0" noProof="0" smtClean="0">
                <a:ln>
                  <a:noFill/>
                </a:ln>
                <a:solidFill>
                  <a:srgbClr val="000000"/>
                </a:solidFill>
                <a:effectLst/>
                <a:uLnTx/>
                <a:uFillTx/>
                <a:latin typeface="Times New Roman" pitchFamily="18" charset="0"/>
              </a:rPr>
              <a:t>+getTotalPrice()</a:t>
            </a:r>
          </a:p>
          <a:p>
            <a:pPr marL="0" marR="0" lvl="0" indent="0" algn="just" defTabSz="914400" eaLnBrk="1" fontAlgn="base" latinLnBrk="0" hangingPunct="1">
              <a:lnSpc>
                <a:spcPct val="85000"/>
              </a:lnSpc>
              <a:spcBef>
                <a:spcPct val="0"/>
              </a:spcBef>
              <a:spcAft>
                <a:spcPct val="0"/>
              </a:spcAft>
              <a:buClrTx/>
              <a:buSzTx/>
              <a:buFontTx/>
              <a:buNone/>
              <a:tabLst/>
              <a:defRPr/>
            </a:pPr>
            <a:r>
              <a:rPr kumimoji="0" lang="en-US" altLang="zh-CN" sz="2400" b="0" i="0" u="none" strike="noStrike" kern="0" cap="none" spc="0" normalizeH="0" baseline="0" noProof="0" smtClean="0">
                <a:ln>
                  <a:noFill/>
                </a:ln>
                <a:solidFill>
                  <a:srgbClr val="000000"/>
                </a:solidFill>
                <a:effectLst/>
                <a:uLnTx/>
                <a:uFillTx/>
                <a:latin typeface="Times New Roman" pitchFamily="18" charset="0"/>
              </a:rPr>
              <a:t>+</a:t>
            </a:r>
            <a:r>
              <a:rPr kumimoji="0" lang="en-US" altLang="zh-CN" sz="2400" b="0" i="0" u="none" strike="noStrike" kern="0" cap="none" spc="0" normalizeH="0" baseline="0" noProof="0" smtClean="0">
                <a:ln>
                  <a:noFill/>
                </a:ln>
                <a:solidFill>
                  <a:srgbClr val="333333"/>
                </a:solidFill>
                <a:effectLst/>
                <a:uLnTx/>
                <a:uFillTx/>
                <a:latin typeface="Times New Roman" pitchFamily="18" charset="0"/>
              </a:rPr>
              <a:t>createEntry(name: String, quantity: int</a:t>
            </a:r>
            <a:r>
              <a:rPr kumimoji="0" lang="zh-CN" altLang="en-US" sz="2400" b="0" i="0" u="none" strike="noStrike" kern="0" cap="none" spc="0" normalizeH="0" baseline="0" noProof="0" smtClean="0">
                <a:ln>
                  <a:noFill/>
                </a:ln>
                <a:solidFill>
                  <a:srgbClr val="333333"/>
                </a:solidFill>
                <a:effectLst/>
                <a:uLnTx/>
                <a:uFillTx/>
                <a:latin typeface="Times New Roman" pitchFamily="18" charset="0"/>
              </a:rPr>
              <a:t>）</a:t>
            </a:r>
            <a:endParaRPr kumimoji="0" lang="en-US" altLang="zh-CN" sz="2400" b="0" i="0" u="none" strike="noStrike" kern="0" cap="none" spc="0" normalizeH="0" baseline="0" noProof="0" smtClean="0">
              <a:ln>
                <a:noFill/>
              </a:ln>
              <a:solidFill>
                <a:srgbClr val="000000"/>
              </a:solidFill>
              <a:effectLst/>
              <a:uLnTx/>
              <a:uFillTx/>
              <a:latin typeface="Times New Roman" pitchFamily="18" charset="0"/>
              <a:ea typeface="黑体" pitchFamily="2" charset="-122"/>
            </a:endParaRPr>
          </a:p>
          <a:p>
            <a:pPr marL="0" marR="0" lvl="0" indent="0" algn="just" defTabSz="914400" eaLnBrk="1" fontAlgn="base" latinLnBrk="0" hangingPunct="1">
              <a:lnSpc>
                <a:spcPct val="85000"/>
              </a:lnSpc>
              <a:spcBef>
                <a:spcPct val="0"/>
              </a:spcBef>
              <a:spcAft>
                <a:spcPct val="0"/>
              </a:spcAft>
              <a:buClrTx/>
              <a:buSzTx/>
              <a:buFontTx/>
              <a:buNone/>
              <a:tabLst/>
              <a:defRPr/>
            </a:pPr>
            <a:r>
              <a:rPr kumimoji="0" lang="en-US" altLang="zh-CN" sz="2400" b="0" i="0" u="none" strike="noStrike" kern="0" cap="none" spc="0" normalizeH="0" baseline="0" noProof="0" smtClean="0">
                <a:ln>
                  <a:noFill/>
                </a:ln>
                <a:solidFill>
                  <a:srgbClr val="000000"/>
                </a:solidFill>
                <a:effectLst/>
                <a:uLnTx/>
                <a:uFillTx/>
                <a:latin typeface="Times New Roman" pitchFamily="18" charset="0"/>
                <a:ea typeface="黑体" pitchFamily="2" charset="-122"/>
              </a:rPr>
              <a:t>+recordData()</a:t>
            </a:r>
            <a:r>
              <a:rPr kumimoji="0" lang="zh-CN" altLang="en-US" sz="2400" b="0" i="0" u="none" strike="noStrike" kern="0" cap="none" spc="0" normalizeH="0" baseline="0" noProof="0" smtClean="0">
                <a:ln>
                  <a:noFill/>
                </a:ln>
                <a:solidFill>
                  <a:srgbClr val="000000"/>
                </a:solidFill>
                <a:effectLst/>
                <a:uLnTx/>
                <a:uFillTx/>
                <a:latin typeface="Times New Roman" pitchFamily="18" charset="0"/>
                <a:ea typeface="黑体" pitchFamily="2" charset="-122"/>
              </a:rPr>
              <a:t>：</a:t>
            </a:r>
            <a:r>
              <a:rPr kumimoji="0" lang="en-US" altLang="zh-CN" sz="2400" b="0" i="0" u="none" strike="noStrike" kern="0" cap="none" spc="0" normalizeH="0" baseline="0" noProof="0" smtClean="0">
                <a:ln>
                  <a:noFill/>
                </a:ln>
                <a:solidFill>
                  <a:srgbClr val="000000"/>
                </a:solidFill>
                <a:effectLst/>
                <a:uLnTx/>
                <a:uFillTx/>
                <a:latin typeface="Times New Roman" pitchFamily="18" charset="0"/>
                <a:ea typeface="黑体" pitchFamily="2" charset="-122"/>
              </a:rPr>
              <a:t>void</a:t>
            </a:r>
            <a:endParaRPr kumimoji="0" lang="en-US" altLang="zh-CN" sz="2400" b="0" i="0" u="none" strike="noStrike" kern="0" cap="none" spc="0" normalizeH="0" baseline="0" noProof="0" smtClean="0">
              <a:ln>
                <a:noFill/>
              </a:ln>
              <a:solidFill>
                <a:prstClr val="black"/>
              </a:solidFill>
              <a:effectLst/>
              <a:uLnTx/>
              <a:uFillTx/>
            </a:endParaRPr>
          </a:p>
        </p:txBody>
      </p:sp>
      <p:sp>
        <p:nvSpPr>
          <p:cNvPr id="7" name="Rectangle 12"/>
          <p:cNvSpPr>
            <a:spLocks noChangeArrowheads="1"/>
          </p:cNvSpPr>
          <p:nvPr/>
        </p:nvSpPr>
        <p:spPr bwMode="auto">
          <a:xfrm>
            <a:off x="4406798" y="2215555"/>
            <a:ext cx="3394075" cy="369332"/>
          </a:xfrm>
          <a:prstGeom prst="rect">
            <a:avLst/>
          </a:prstGeom>
          <a:solidFill>
            <a:srgbClr val="FFFFFF"/>
          </a:solidFill>
          <a:ln w="12700">
            <a:solidFill>
              <a:srgbClr val="000000"/>
            </a:solidFill>
            <a:miter lim="800000"/>
            <a:headEnd type="none" w="sm" len="sm"/>
            <a:tailEnd type="none" w="sm" len="sm"/>
          </a:ln>
        </p:spPr>
        <p:txBody>
          <a:bodyPr lIns="0" tIns="0" rIns="0" bIns="0" anchor="ctr">
            <a:spAutoFit/>
          </a:bodyPr>
          <a:lstStyle/>
          <a:p>
            <a:pPr algn="ctr" fontAlgn="base">
              <a:spcBef>
                <a:spcPct val="0"/>
              </a:spcBef>
              <a:spcAft>
                <a:spcPct val="0"/>
              </a:spcAft>
            </a:pPr>
            <a:r>
              <a:rPr lang="en-US" altLang="zh-CN" sz="2400" b="1" dirty="0" err="1">
                <a:solidFill>
                  <a:prstClr val="black"/>
                </a:solidFill>
                <a:latin typeface="微软雅黑" panose="020B0503020204020204" pitchFamily="34" charset="-122"/>
                <a:ea typeface="微软雅黑" panose="020B0503020204020204" pitchFamily="34" charset="-122"/>
              </a:rPr>
              <a:t>BookKeeper</a:t>
            </a:r>
            <a:endParaRPr lang="en-US" altLang="zh-CN" sz="2400" dirty="0">
              <a:solidFill>
                <a:prstClr val="black"/>
              </a:solidFill>
              <a:latin typeface="微软雅黑" panose="020B0503020204020204" pitchFamily="34" charset="-122"/>
              <a:ea typeface="微软雅黑" panose="020B0503020204020204" pitchFamily="34" charset="-122"/>
            </a:endParaRPr>
          </a:p>
        </p:txBody>
      </p:sp>
      <p:sp>
        <p:nvSpPr>
          <p:cNvPr id="8" name="Rectangle 13"/>
          <p:cNvSpPr>
            <a:spLocks noChangeArrowheads="1"/>
          </p:cNvSpPr>
          <p:nvPr/>
        </p:nvSpPr>
        <p:spPr bwMode="auto">
          <a:xfrm>
            <a:off x="4406798" y="2587650"/>
            <a:ext cx="3394075" cy="405683"/>
          </a:xfrm>
          <a:prstGeom prst="rect">
            <a:avLst/>
          </a:prstGeom>
          <a:solidFill>
            <a:srgbClr val="FFFFFF"/>
          </a:solidFill>
          <a:ln w="12700">
            <a:solidFill>
              <a:srgbClr val="000000"/>
            </a:solidFill>
            <a:miter lim="800000"/>
            <a:headEnd type="none" w="sm" len="sm"/>
            <a:tailEnd type="none" w="sm" len="sm"/>
          </a:ln>
        </p:spPr>
        <p:txBody>
          <a:bodyPr lIns="0" tIns="18000" rIns="0" bIns="18000" anchor="ctr">
            <a:spAutoFit/>
          </a:bodyPr>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sz="2400" b="0" i="0" u="none" strike="noStrike" kern="0" cap="none" spc="0" normalizeH="0" baseline="0" noProof="0" smtClean="0">
                <a:ln>
                  <a:noFill/>
                </a:ln>
                <a:solidFill>
                  <a:srgbClr val="000000"/>
                </a:solidFill>
                <a:effectLst/>
                <a:uLnTx/>
                <a:uFillTx/>
                <a:latin typeface="Times New Roman" pitchFamily="18" charset="0"/>
              </a:rPr>
              <a:t>+saveData()</a:t>
            </a:r>
            <a:endParaRPr kumimoji="0" lang="en-US" altLang="zh-CN" sz="2400" b="0" i="0" u="none" strike="noStrike" kern="0" cap="none" spc="0" normalizeH="0" baseline="0" noProof="0" smtClean="0">
              <a:ln>
                <a:noFill/>
              </a:ln>
              <a:solidFill>
                <a:prstClr val="black"/>
              </a:solidFill>
              <a:effectLst/>
              <a:uLnTx/>
              <a:uFillTx/>
            </a:endParaRPr>
          </a:p>
        </p:txBody>
      </p:sp>
      <p:sp>
        <p:nvSpPr>
          <p:cNvPr id="10" name="Line 8"/>
          <p:cNvSpPr>
            <a:spLocks noChangeShapeType="1"/>
          </p:cNvSpPr>
          <p:nvPr/>
        </p:nvSpPr>
        <p:spPr bwMode="auto">
          <a:xfrm>
            <a:off x="652361" y="4467650"/>
            <a:ext cx="538162" cy="1"/>
          </a:xfrm>
          <a:prstGeom prst="line">
            <a:avLst/>
          </a:prstGeom>
          <a:noFill/>
          <a:ln w="38100">
            <a:solidFill>
              <a:srgbClr val="0000FF"/>
            </a:solidFill>
            <a:round/>
            <a:headEnd/>
            <a:tailEnd type="triangle"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smtClean="0">
              <a:ln>
                <a:noFill/>
              </a:ln>
              <a:solidFill>
                <a:prstClr val="black"/>
              </a:solidFill>
              <a:effectLst/>
              <a:uLnTx/>
              <a:uFillTx/>
            </a:endParaRPr>
          </a:p>
        </p:txBody>
      </p:sp>
      <p:cxnSp>
        <p:nvCxnSpPr>
          <p:cNvPr id="11" name="AutoShape 16"/>
          <p:cNvCxnSpPr>
            <a:cxnSpLocks noChangeShapeType="1"/>
            <a:endCxn id="10" idx="0"/>
          </p:cNvCxnSpPr>
          <p:nvPr/>
        </p:nvCxnSpPr>
        <p:spPr bwMode="auto">
          <a:xfrm>
            <a:off x="652361" y="3286125"/>
            <a:ext cx="0" cy="1181525"/>
          </a:xfrm>
          <a:prstGeom prst="straightConnector1">
            <a:avLst/>
          </a:prstGeom>
          <a:noFill/>
          <a:ln w="38100">
            <a:solidFill>
              <a:srgbClr val="0000FF"/>
            </a:solidFill>
            <a:round/>
            <a:headEnd/>
            <a:tailEnd/>
          </a:ln>
        </p:spPr>
      </p:cxnSp>
      <p:sp>
        <p:nvSpPr>
          <p:cNvPr id="12" name="Line 19"/>
          <p:cNvSpPr>
            <a:spLocks noChangeShapeType="1"/>
          </p:cNvSpPr>
          <p:nvPr/>
        </p:nvSpPr>
        <p:spPr bwMode="auto">
          <a:xfrm flipV="1">
            <a:off x="5495925" y="2993332"/>
            <a:ext cx="4661" cy="525305"/>
          </a:xfrm>
          <a:prstGeom prst="line">
            <a:avLst/>
          </a:prstGeom>
          <a:noFill/>
          <a:ln w="38100">
            <a:solidFill>
              <a:srgbClr val="0000FF"/>
            </a:solidFill>
            <a:round/>
            <a:headEnd/>
            <a:tailEnd type="triangle"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smtClean="0">
              <a:ln>
                <a:noFill/>
              </a:ln>
              <a:solidFill>
                <a:prstClr val="black"/>
              </a:solidFill>
              <a:effectLst/>
              <a:uLnTx/>
              <a:uFillTx/>
            </a:endParaRPr>
          </a:p>
        </p:txBody>
      </p:sp>
      <p:sp>
        <p:nvSpPr>
          <p:cNvPr id="13" name="Rectangle 9"/>
          <p:cNvSpPr>
            <a:spLocks noChangeArrowheads="1"/>
          </p:cNvSpPr>
          <p:nvPr/>
        </p:nvSpPr>
        <p:spPr bwMode="auto">
          <a:xfrm>
            <a:off x="361949" y="2197786"/>
            <a:ext cx="2709762" cy="369332"/>
          </a:xfrm>
          <a:prstGeom prst="rect">
            <a:avLst/>
          </a:prstGeom>
          <a:solidFill>
            <a:sysClr val="window" lastClr="FFFFFF"/>
          </a:solidFill>
          <a:ln w="12700">
            <a:solidFill>
              <a:srgbClr val="000000"/>
            </a:solidFill>
            <a:miter lim="800000"/>
            <a:headEnd type="none" w="sm" len="sm"/>
            <a:tailEnd type="none" w="sm" len="sm"/>
          </a:ln>
        </p:spPr>
        <p:txBody>
          <a:bodyPr wrap="square" lIns="0" tIns="0" rIns="0" bIns="0" anchor="ct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dirty="0" err="1" smtClean="0">
                <a:ln>
                  <a:noFill/>
                </a:ln>
                <a:solidFill>
                  <a:prstClr val="black"/>
                </a:solidFill>
                <a:effectLst/>
                <a:uLnTx/>
                <a:uFillTx/>
                <a:latin typeface="微软雅黑" panose="020B0503020204020204" pitchFamily="34" charset="-122"/>
                <a:ea typeface="微软雅黑" panose="020B0503020204020204" pitchFamily="34" charset="-122"/>
              </a:rPr>
              <a:t>StockManager</a:t>
            </a:r>
            <a:endParaRPr kumimoji="0" lang="en-US" altLang="zh-CN" sz="24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 name="Rectangle 10"/>
          <p:cNvSpPr>
            <a:spLocks noChangeArrowheads="1"/>
          </p:cNvSpPr>
          <p:nvPr/>
        </p:nvSpPr>
        <p:spPr bwMode="auto">
          <a:xfrm>
            <a:off x="361949" y="2573184"/>
            <a:ext cx="2709761" cy="344128"/>
          </a:xfrm>
          <a:prstGeom prst="rect">
            <a:avLst/>
          </a:prstGeom>
          <a:solidFill>
            <a:sysClr val="window" lastClr="FFFFFF"/>
          </a:solidFill>
          <a:ln w="12700">
            <a:solidFill>
              <a:srgbClr val="000000"/>
            </a:solidFill>
            <a:miter lim="800000"/>
            <a:headEnd type="none" w="sm" len="sm"/>
            <a:tailEnd type="none" w="sm" len="sm"/>
          </a:ln>
        </p:spPr>
        <p:txBody>
          <a:bodyPr wrap="square" lIns="0" tIns="18000" rIns="0" bIns="18000" anchor="ct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000" b="0" i="0" u="none" strike="noStrike" kern="0" cap="none" spc="0" normalizeH="0" baseline="0" noProof="0" smtClean="0">
              <a:ln>
                <a:noFill/>
              </a:ln>
              <a:solidFill>
                <a:prstClr val="black"/>
              </a:solidFill>
              <a:effectLst/>
              <a:uLnTx/>
              <a:uFillTx/>
            </a:endParaRPr>
          </a:p>
        </p:txBody>
      </p:sp>
      <p:sp>
        <p:nvSpPr>
          <p:cNvPr id="15" name="Rectangle 11"/>
          <p:cNvSpPr>
            <a:spLocks noChangeArrowheads="1"/>
          </p:cNvSpPr>
          <p:nvPr/>
        </p:nvSpPr>
        <p:spPr bwMode="auto">
          <a:xfrm>
            <a:off x="361949" y="2830538"/>
            <a:ext cx="2709762" cy="405683"/>
          </a:xfrm>
          <a:prstGeom prst="rect">
            <a:avLst/>
          </a:prstGeom>
          <a:solidFill>
            <a:sysClr val="window" lastClr="FFFFFF"/>
          </a:solidFill>
          <a:ln w="12700">
            <a:solidFill>
              <a:srgbClr val="000000"/>
            </a:solidFill>
            <a:miter lim="800000"/>
            <a:headEnd type="none" w="sm" len="sm"/>
            <a:tailEnd type="none" w="sm" len="sm"/>
          </a:ln>
        </p:spPr>
        <p:txBody>
          <a:bodyPr wrap="square" lIns="0" tIns="18000" rIns="0" bIns="18000" anchor="ctr">
            <a:spAutoFit/>
          </a:bodyPr>
          <a:lstStyle/>
          <a:p>
            <a:pPr marL="0" marR="0" lvl="0" indent="0" algn="just" defTabSz="914400" eaLnBrk="1" fontAlgn="base" latinLnBrk="0" hangingPunct="1">
              <a:lnSpc>
                <a:spcPct val="100000"/>
              </a:lnSpc>
              <a:spcBef>
                <a:spcPct val="0"/>
              </a:spcBef>
              <a:spcAft>
                <a:spcPct val="0"/>
              </a:spcAft>
              <a:buClrTx/>
              <a:buSzTx/>
              <a:buFontTx/>
              <a:buNone/>
              <a:tabLst/>
              <a:defRPr/>
            </a:pP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+record(): void</a:t>
            </a:r>
            <a:endParaRPr kumimoji="0" lang="en-US" altLang="zh-CN" sz="2400" b="0"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 name="椭圆 15"/>
          <p:cNvSpPr/>
          <p:nvPr/>
        </p:nvSpPr>
        <p:spPr>
          <a:xfrm>
            <a:off x="2687536" y="2962736"/>
            <a:ext cx="180975" cy="179387"/>
          </a:xfrm>
          <a:prstGeom prst="ellipse">
            <a:avLst/>
          </a:prstGeom>
          <a:noFill/>
          <a:ln w="25400" cap="flat" cmpd="sng" algn="ctr">
            <a:solidFill>
              <a:srgbClr val="C0000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椭圆 16"/>
          <p:cNvSpPr/>
          <p:nvPr/>
        </p:nvSpPr>
        <p:spPr>
          <a:xfrm>
            <a:off x="5143399" y="5143982"/>
            <a:ext cx="179387" cy="179388"/>
          </a:xfrm>
          <a:prstGeom prst="ellipse">
            <a:avLst/>
          </a:prstGeom>
          <a:noFill/>
          <a:ln w="25400" cap="flat" cmpd="sng" algn="ctr">
            <a:solidFill>
              <a:srgbClr val="C0000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18" name="直接连接符 17"/>
          <p:cNvCxnSpPr>
            <a:stCxn id="17" idx="4"/>
          </p:cNvCxnSpPr>
          <p:nvPr/>
        </p:nvCxnSpPr>
        <p:spPr>
          <a:xfrm>
            <a:off x="5233093" y="5323370"/>
            <a:ext cx="0" cy="180065"/>
          </a:xfrm>
          <a:prstGeom prst="line">
            <a:avLst/>
          </a:prstGeom>
          <a:noFill/>
          <a:ln w="25400" cap="flat" cmpd="sng" algn="ctr">
            <a:solidFill>
              <a:srgbClr val="C00000"/>
            </a:solidFill>
            <a:prstDash val="solid"/>
          </a:ln>
          <a:effectLst/>
        </p:spPr>
      </p:cxnSp>
      <p:sp>
        <p:nvSpPr>
          <p:cNvPr id="19" name="折角形 18"/>
          <p:cNvSpPr/>
          <p:nvPr/>
        </p:nvSpPr>
        <p:spPr>
          <a:xfrm>
            <a:off x="1190523" y="5503435"/>
            <a:ext cx="5320092" cy="640189"/>
          </a:xfrm>
          <a:prstGeom prst="foldedCorner">
            <a:avLst/>
          </a:prstGeom>
          <a:solidFill>
            <a:sysClr val="window" lastClr="FFFFFF"/>
          </a:solidFill>
          <a:ln w="15875" cap="flat" cmpd="sng" algn="ctr">
            <a:solidFill>
              <a:srgbClr val="0000FF"/>
            </a:solidFill>
            <a:prstDash val="sysDash"/>
          </a:ln>
          <a:effectLst/>
        </p:spPr>
        <p:txBody>
          <a:bodyPr anchor="ctr"/>
          <a:lstStyle/>
          <a:p>
            <a:pPr fontAlgn="base">
              <a:spcBef>
                <a:spcPct val="0"/>
              </a:spcBef>
              <a:spcAft>
                <a:spcPct val="0"/>
              </a:spcAft>
            </a:pPr>
            <a:r>
              <a:rPr lang="en-US" altLang="zh-CN" sz="2000" b="1" kern="0">
                <a:solidFill>
                  <a:prstClr val="black"/>
                </a:solidFill>
                <a:latin typeface="Consolas" panose="020B0609020204030204" pitchFamily="49" charset="0"/>
                <a:ea typeface="宋体" panose="02010600030101010101" pitchFamily="2" charset="-122"/>
              </a:rPr>
              <a:t>BookKeeper b = new BookKeeper()</a:t>
            </a:r>
          </a:p>
          <a:p>
            <a:pPr fontAlgn="base">
              <a:spcBef>
                <a:spcPct val="0"/>
              </a:spcBef>
              <a:spcAft>
                <a:spcPct val="0"/>
              </a:spcAft>
            </a:pPr>
            <a:r>
              <a:rPr lang="en-US" altLang="zh-CN" sz="2000" b="1" kern="0">
                <a:solidFill>
                  <a:prstClr val="black"/>
                </a:solidFill>
                <a:latin typeface="Consolas" panose="020B0609020204030204" pitchFamily="49" charset="0"/>
                <a:ea typeface="宋体" panose="02010600030101010101" pitchFamily="2" charset="-122"/>
              </a:rPr>
              <a:t>b. saveData();</a:t>
            </a:r>
            <a:endParaRPr lang="en-US" altLang="zh-CN" sz="2000" b="1" kern="0" dirty="0" err="1">
              <a:solidFill>
                <a:prstClr val="black"/>
              </a:solidFill>
              <a:latin typeface="Consolas" panose="020B0609020204030204" pitchFamily="49" charset="0"/>
              <a:ea typeface="宋体" panose="02010600030101010101" pitchFamily="2" charset="-122"/>
            </a:endParaRPr>
          </a:p>
        </p:txBody>
      </p:sp>
      <p:sp>
        <p:nvSpPr>
          <p:cNvPr id="31" name="折角形 30"/>
          <p:cNvSpPr/>
          <p:nvPr/>
        </p:nvSpPr>
        <p:spPr>
          <a:xfrm>
            <a:off x="361949" y="1251319"/>
            <a:ext cx="6878638" cy="666624"/>
          </a:xfrm>
          <a:prstGeom prst="foldedCorner">
            <a:avLst/>
          </a:prstGeom>
          <a:solidFill>
            <a:sysClr val="window" lastClr="FFFFFF"/>
          </a:solidFill>
          <a:ln w="15875" cap="flat" cmpd="sng" algn="ctr">
            <a:solidFill>
              <a:srgbClr val="0000FF"/>
            </a:solidFill>
            <a:prstDash val="sysDash"/>
          </a:ln>
          <a:effectLst/>
        </p:spPr>
        <p:txBody>
          <a:bodyPr anchor="ctr"/>
          <a:lstStyle/>
          <a:p>
            <a:pPr lvl="0" fontAlgn="base">
              <a:spcBef>
                <a:spcPct val="0"/>
              </a:spcBef>
              <a:spcAft>
                <a:spcPct val="0"/>
              </a:spcAft>
              <a:defRPr/>
            </a:pPr>
            <a:r>
              <a:rPr lang="en-US" altLang="zh-CN" sz="2000" b="1" kern="0" smtClean="0">
                <a:solidFill>
                  <a:prstClr val="black"/>
                </a:solidFill>
                <a:latin typeface="Consolas" panose="020B0609020204030204" pitchFamily="49" charset="0"/>
                <a:ea typeface="宋体" panose="02010600030101010101" pitchFamily="2" charset="-122"/>
              </a:rPr>
              <a:t>OutboundOrder </a:t>
            </a:r>
            <a:r>
              <a:rPr lang="en-US" altLang="zh-CN" sz="2000" b="1" kern="0">
                <a:solidFill>
                  <a:prstClr val="black"/>
                </a:solidFill>
                <a:latin typeface="Consolas" panose="020B0609020204030204" pitchFamily="49" charset="0"/>
                <a:ea typeface="宋体" panose="02010600030101010101" pitchFamily="2" charset="-122"/>
              </a:rPr>
              <a:t>o = new OutboundOrder()</a:t>
            </a:r>
          </a:p>
          <a:p>
            <a:pPr lvl="0" fontAlgn="base">
              <a:spcBef>
                <a:spcPct val="0"/>
              </a:spcBef>
              <a:spcAft>
                <a:spcPct val="0"/>
              </a:spcAft>
              <a:defRPr/>
            </a:pPr>
            <a:r>
              <a:rPr lang="en-US" altLang="zh-CN" sz="2000" b="1" kern="0" smtClean="0">
                <a:solidFill>
                  <a:prstClr val="black"/>
                </a:solidFill>
                <a:latin typeface="Consolas" panose="020B0609020204030204" pitchFamily="49" charset="0"/>
                <a:ea typeface="宋体" panose="02010600030101010101" pitchFamily="2" charset="-122"/>
              </a:rPr>
              <a:t>o.recordData();</a:t>
            </a:r>
            <a:endParaRPr lang="en-US" altLang="zh-CN" sz="2000" b="1" kern="0">
              <a:solidFill>
                <a:prstClr val="black"/>
              </a:solidFill>
              <a:latin typeface="Consolas" panose="020B0609020204030204" pitchFamily="49" charset="0"/>
              <a:ea typeface="宋体" panose="02010600030101010101" pitchFamily="2" charset="-122"/>
            </a:endParaRPr>
          </a:p>
        </p:txBody>
      </p:sp>
      <p:cxnSp>
        <p:nvCxnSpPr>
          <p:cNvPr id="32" name="直接连接符 31"/>
          <p:cNvCxnSpPr/>
          <p:nvPr/>
        </p:nvCxnSpPr>
        <p:spPr>
          <a:xfrm flipV="1">
            <a:off x="2778023" y="1917943"/>
            <a:ext cx="293687" cy="1040378"/>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6510615" y="3142123"/>
            <a:ext cx="2004735" cy="830997"/>
          </a:xfrm>
          <a:prstGeom prst="rect">
            <a:avLst/>
          </a:prstGeom>
        </p:spPr>
        <p:txBody>
          <a:bodyPr wrap="square">
            <a:spAutoFit/>
          </a:bodyPr>
          <a:lstStyle/>
          <a:p>
            <a:r>
              <a:rPr lang="zh-CN" altLang="en-US" sz="2400" smtClean="0">
                <a:solidFill>
                  <a:srgbClr val="C00000"/>
                </a:solidFill>
                <a:latin typeface="华文细黑" panose="02010600040101010101" pitchFamily="2" charset="-122"/>
                <a:ea typeface="华文细黑" panose="02010600040101010101" pitchFamily="2" charset="-122"/>
              </a:rPr>
              <a:t>机制</a:t>
            </a:r>
            <a:r>
              <a:rPr lang="en-US" altLang="zh-CN" sz="2400" smtClean="0">
                <a:solidFill>
                  <a:srgbClr val="C00000"/>
                </a:solidFill>
                <a:latin typeface="华文细黑" panose="02010600040101010101" pitchFamily="2" charset="-122"/>
                <a:ea typeface="华文细黑" panose="02010600040101010101" pitchFamily="2" charset="-122"/>
              </a:rPr>
              <a:t>2</a:t>
            </a:r>
            <a:r>
              <a:rPr lang="zh-CN" altLang="en-US" sz="2400" smtClean="0">
                <a:solidFill>
                  <a:srgbClr val="C00000"/>
                </a:solidFill>
                <a:latin typeface="华文细黑" panose="02010600040101010101" pitchFamily="2" charset="-122"/>
                <a:ea typeface="华文细黑" panose="02010600040101010101" pitchFamily="2" charset="-122"/>
              </a:rPr>
              <a:t>对应的类</a:t>
            </a:r>
            <a:r>
              <a:rPr lang="zh-CN" altLang="en-US" sz="2400">
                <a:solidFill>
                  <a:srgbClr val="C00000"/>
                </a:solidFill>
                <a:latin typeface="华文细黑" panose="02010600040101010101" pitchFamily="2" charset="-122"/>
                <a:ea typeface="华文细黑" panose="02010600040101010101" pitchFamily="2" charset="-122"/>
              </a:rPr>
              <a:t>间关系</a:t>
            </a:r>
            <a:endParaRPr lang="zh-CN" altLang="en-US" sz="1600">
              <a:solidFill>
                <a:srgbClr val="C00000"/>
              </a:solidFill>
            </a:endParaRPr>
          </a:p>
        </p:txBody>
      </p:sp>
      <p:sp>
        <p:nvSpPr>
          <p:cNvPr id="26" name="矩形 25"/>
          <p:cNvSpPr/>
          <p:nvPr/>
        </p:nvSpPr>
        <p:spPr>
          <a:xfrm>
            <a:off x="6510615" y="4310346"/>
            <a:ext cx="2369860" cy="1015663"/>
          </a:xfrm>
          <a:prstGeom prst="rect">
            <a:avLst/>
          </a:prstGeom>
        </p:spPr>
        <p:txBody>
          <a:bodyPr wrap="square">
            <a:spAutoFit/>
          </a:bodyPr>
          <a:lstStyle/>
          <a:p>
            <a:r>
              <a:rPr lang="zh-CN" altLang="en-US" sz="2000">
                <a:solidFill>
                  <a:srgbClr val="0000FF"/>
                </a:solidFill>
                <a:latin typeface="华文细黑" panose="02010600040101010101" pitchFamily="2" charset="-122"/>
                <a:ea typeface="华文细黑" panose="02010600040101010101" pitchFamily="2" charset="-122"/>
              </a:rPr>
              <a:t>从低耦合的方面来看</a:t>
            </a:r>
            <a:r>
              <a:rPr lang="zh-CN" altLang="en-US" sz="2000" smtClean="0">
                <a:solidFill>
                  <a:srgbClr val="0000FF"/>
                </a:solidFill>
                <a:latin typeface="华文细黑" panose="02010600040101010101" pitchFamily="2" charset="-122"/>
                <a:ea typeface="华文细黑" panose="02010600040101010101" pitchFamily="2" charset="-122"/>
              </a:rPr>
              <a:t>，</a:t>
            </a:r>
            <a:r>
              <a:rPr lang="zh-CN" altLang="en-US" sz="2000">
                <a:solidFill>
                  <a:srgbClr val="0000FF"/>
                </a:solidFill>
                <a:latin typeface="华文细黑" panose="02010600040101010101" pitchFamily="2" charset="-122"/>
                <a:ea typeface="华文细黑" panose="02010600040101010101" pitchFamily="2" charset="-122"/>
              </a:rPr>
              <a:t>该</a:t>
            </a:r>
            <a:r>
              <a:rPr lang="zh-CN" altLang="en-US" sz="2000" smtClean="0">
                <a:solidFill>
                  <a:srgbClr val="0000FF"/>
                </a:solidFill>
                <a:latin typeface="华文细黑" panose="02010600040101010101" pitchFamily="2" charset="-122"/>
                <a:ea typeface="华文细黑" panose="02010600040101010101" pitchFamily="2" charset="-122"/>
              </a:rPr>
              <a:t>设计比前一个设计</a:t>
            </a:r>
            <a:r>
              <a:rPr lang="zh-CN" altLang="en-US" sz="2000">
                <a:solidFill>
                  <a:srgbClr val="0000FF"/>
                </a:solidFill>
                <a:latin typeface="华文细黑" panose="02010600040101010101" pitchFamily="2" charset="-122"/>
                <a:ea typeface="华文细黑" panose="02010600040101010101" pitchFamily="2" charset="-122"/>
              </a:rPr>
              <a:t>更好些。</a:t>
            </a:r>
          </a:p>
        </p:txBody>
      </p:sp>
    </p:spTree>
    <p:extLst>
      <p:ext uri="{BB962C8B-B14F-4D97-AF65-F5344CB8AC3E}">
        <p14:creationId xmlns:p14="http://schemas.microsoft.com/office/powerpoint/2010/main" val="2269827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horizontal)">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a:t>
            </a:r>
            <a:r>
              <a:rPr lang="en-US" altLang="zh-CN" smtClean="0"/>
              <a:t>4</a:t>
            </a:r>
            <a:r>
              <a:rPr lang="zh-CN" altLang="en-US" smtClean="0"/>
              <a:t>）</a:t>
            </a:r>
            <a:r>
              <a:rPr lang="en-US" altLang="zh-CN" smtClean="0"/>
              <a:t>High </a:t>
            </a:r>
            <a:r>
              <a:rPr lang="en-US" altLang="zh-CN"/>
              <a:t>Cohesion</a:t>
            </a:r>
            <a:r>
              <a:rPr lang="zh-CN" altLang="en-US"/>
              <a:t>（高内聚）</a:t>
            </a:r>
          </a:p>
        </p:txBody>
      </p:sp>
      <p:sp>
        <p:nvSpPr>
          <p:cNvPr id="3" name="内容占位符 2"/>
          <p:cNvSpPr>
            <a:spLocks noGrp="1"/>
          </p:cNvSpPr>
          <p:nvPr>
            <p:ph idx="1"/>
          </p:nvPr>
        </p:nvSpPr>
        <p:spPr/>
        <p:txBody>
          <a:bodyPr/>
          <a:lstStyle/>
          <a:p>
            <a:r>
              <a:rPr lang="zh-CN" altLang="en-US"/>
              <a:t>高内聚度是对一个类中的各个职责之间相关程度和集中程度的</a:t>
            </a:r>
            <a:r>
              <a:rPr lang="zh-CN" altLang="en-US" smtClean="0"/>
              <a:t>度量，包括两个意思：</a:t>
            </a:r>
            <a:endParaRPr lang="en-US" altLang="zh-CN" smtClean="0"/>
          </a:p>
          <a:p>
            <a:r>
              <a:rPr lang="en-US" altLang="zh-CN" smtClean="0"/>
              <a:t>1</a:t>
            </a:r>
            <a:r>
              <a:rPr lang="zh-CN" altLang="en-US" smtClean="0"/>
              <a:t>、不要</a:t>
            </a:r>
            <a:r>
              <a:rPr lang="zh-CN" altLang="en-US"/>
              <a:t>给一个类分派太多的职责，在履行职责时尽量将部分职责分派给有能力完成的其它类去完成。</a:t>
            </a:r>
          </a:p>
          <a:p>
            <a:r>
              <a:rPr lang="en-US" altLang="zh-CN" smtClean="0"/>
              <a:t>2</a:t>
            </a:r>
            <a:r>
              <a:rPr lang="zh-CN" altLang="en-US" smtClean="0"/>
              <a:t>、不相关的</a:t>
            </a:r>
            <a:r>
              <a:rPr lang="zh-CN" altLang="en-US"/>
              <a:t>职责不要分派给同一个类。</a:t>
            </a:r>
          </a:p>
          <a:p>
            <a:endParaRPr lang="zh-CN" altLang="en-US"/>
          </a:p>
          <a:p>
            <a:endParaRPr lang="zh-CN" altLang="en-US"/>
          </a:p>
        </p:txBody>
      </p:sp>
    </p:spTree>
    <p:extLst>
      <p:ext uri="{BB962C8B-B14F-4D97-AF65-F5344CB8AC3E}">
        <p14:creationId xmlns:p14="http://schemas.microsoft.com/office/powerpoint/2010/main" val="2054259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a:t>
            </a:r>
            <a:r>
              <a:rPr lang="en-US" altLang="zh-CN" smtClean="0"/>
              <a:t>5</a:t>
            </a:r>
            <a:r>
              <a:rPr lang="zh-CN" altLang="en-US" smtClean="0"/>
              <a:t>）</a:t>
            </a:r>
            <a:r>
              <a:rPr lang="it-IT" altLang="zh-CN" smtClean="0"/>
              <a:t>Controller</a:t>
            </a:r>
            <a:r>
              <a:rPr lang="zh-CN" altLang="it-IT"/>
              <a:t>（控制器模式</a:t>
            </a:r>
            <a:r>
              <a:rPr lang="zh-CN" altLang="it-IT" smtClean="0"/>
              <a:t>）</a:t>
            </a:r>
            <a:endParaRPr lang="zh-CN" altLang="en-US"/>
          </a:p>
        </p:txBody>
      </p:sp>
      <p:sp>
        <p:nvSpPr>
          <p:cNvPr id="3" name="内容占位符 2"/>
          <p:cNvSpPr>
            <a:spLocks noGrp="1"/>
          </p:cNvSpPr>
          <p:nvPr>
            <p:ph idx="1"/>
          </p:nvPr>
        </p:nvSpPr>
        <p:spPr/>
        <p:txBody>
          <a:bodyPr/>
          <a:lstStyle/>
          <a:p>
            <a:r>
              <a:rPr lang="zh-CN" altLang="en-US"/>
              <a:t>系统消息由外部用户产生，系统为了响应这些消息需要一些操作</a:t>
            </a:r>
            <a:r>
              <a:rPr lang="zh-CN" altLang="en-US" smtClean="0"/>
              <a:t>。谁</a:t>
            </a:r>
            <a:r>
              <a:rPr lang="zh-CN" altLang="en-US"/>
              <a:t>负责处理输入</a:t>
            </a:r>
            <a:r>
              <a:rPr lang="zh-CN" altLang="en-US" smtClean="0"/>
              <a:t>系统的消息和相应事件？</a:t>
            </a:r>
            <a:endParaRPr lang="zh-CN" altLang="en-US"/>
          </a:p>
          <a:p>
            <a:r>
              <a:rPr lang="zh-CN" altLang="en-US"/>
              <a:t>控制器模式</a:t>
            </a:r>
            <a:r>
              <a:rPr lang="zh-CN" altLang="en-US" smtClean="0"/>
              <a:t>：将接受（处理）系统事件消息的责任分配给一个代表整体系统（或子系统</a:t>
            </a:r>
            <a:r>
              <a:rPr lang="zh-CN" altLang="en-US"/>
              <a:t>、设备）或者代表</a:t>
            </a:r>
            <a:r>
              <a:rPr lang="zh-CN" altLang="en-US" smtClean="0"/>
              <a:t>一个</a:t>
            </a:r>
            <a:r>
              <a:rPr lang="zh-CN" altLang="en-US"/>
              <a:t>用例场景的类。</a:t>
            </a:r>
          </a:p>
          <a:p>
            <a:endParaRPr lang="zh-CN" altLang="en-US"/>
          </a:p>
        </p:txBody>
      </p:sp>
    </p:spTree>
    <p:extLst>
      <p:ext uri="{BB962C8B-B14F-4D97-AF65-F5344CB8AC3E}">
        <p14:creationId xmlns:p14="http://schemas.microsoft.com/office/powerpoint/2010/main" val="1643979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Controller</a:t>
            </a:r>
            <a:r>
              <a:rPr lang="zh-CN" altLang="en-US"/>
              <a:t>示例</a:t>
            </a:r>
          </a:p>
        </p:txBody>
      </p:sp>
      <p:graphicFrame>
        <p:nvGraphicFramePr>
          <p:cNvPr id="4" name="Object 3"/>
          <p:cNvGraphicFramePr>
            <a:graphicFrameLocks noGrp="1" noChangeAspect="1"/>
          </p:cNvGraphicFramePr>
          <p:nvPr>
            <p:ph idx="1"/>
            <p:extLst>
              <p:ext uri="{D42A27DB-BD31-4B8C-83A1-F6EECF244321}">
                <p14:modId xmlns:p14="http://schemas.microsoft.com/office/powerpoint/2010/main" val="1812239334"/>
              </p:ext>
            </p:extLst>
          </p:nvPr>
        </p:nvGraphicFramePr>
        <p:xfrm>
          <a:off x="923926" y="1274763"/>
          <a:ext cx="6057899" cy="4697412"/>
        </p:xfrm>
        <a:graphic>
          <a:graphicData uri="http://schemas.openxmlformats.org/presentationml/2006/ole">
            <mc:AlternateContent xmlns:mc="http://schemas.openxmlformats.org/markup-compatibility/2006">
              <mc:Choice xmlns:v="urn:schemas-microsoft-com:vml" Requires="v">
                <p:oleObj spid="_x0000_s23650" name="Visio" r:id="rId3" imgW="4829142" imgH="4229139" progId="Visio.Drawing.11">
                  <p:embed/>
                </p:oleObj>
              </mc:Choice>
              <mc:Fallback>
                <p:oleObj name="Visio" r:id="rId3" imgW="4829142" imgH="4229139" progId="Visio.Drawing.11">
                  <p:embed/>
                  <p:pic>
                    <p:nvPicPr>
                      <p:cNvPr id="0" name=""/>
                      <p:cNvPicPr>
                        <a:picLocks noGrp="1" noChangeAspect="1" noChangeArrowheads="1"/>
                      </p:cNvPicPr>
                      <p:nvPr/>
                    </p:nvPicPr>
                    <p:blipFill>
                      <a:blip r:embed="rId4"/>
                      <a:srcRect/>
                      <a:stretch>
                        <a:fillRect/>
                      </a:stretch>
                    </p:blipFill>
                    <p:spPr bwMode="auto">
                      <a:xfrm>
                        <a:off x="923926" y="1274763"/>
                        <a:ext cx="6057899" cy="4697412"/>
                      </a:xfrm>
                      <a:prstGeom prst="rect">
                        <a:avLst/>
                      </a:prstGeom>
                      <a:ln>
                        <a:noFill/>
                      </a:ln>
                      <a:extLst/>
                    </p:spPr>
                  </p:pic>
                </p:oleObj>
              </mc:Fallback>
            </mc:AlternateContent>
          </a:graphicData>
        </a:graphic>
      </p:graphicFrame>
      <p:sp>
        <p:nvSpPr>
          <p:cNvPr id="5" name="矩形 4"/>
          <p:cNvSpPr/>
          <p:nvPr/>
        </p:nvSpPr>
        <p:spPr>
          <a:xfrm>
            <a:off x="5197619" y="3115637"/>
            <a:ext cx="3568412" cy="1015663"/>
          </a:xfrm>
          <a:prstGeom prst="rect">
            <a:avLst/>
          </a:prstGeom>
          <a:ln w="15875">
            <a:solidFill>
              <a:srgbClr val="0000CC"/>
            </a:solidFill>
            <a:prstDash val="sysDot"/>
          </a:ln>
        </p:spPr>
        <p:txBody>
          <a:bodyPr wrap="square">
            <a:spAutoFit/>
          </a:bodyPr>
          <a:lstStyle/>
          <a:p>
            <a:r>
              <a:rPr lang="zh-CN" altLang="en-US" sz="2000" smtClean="0">
                <a:solidFill>
                  <a:srgbClr val="FF0000"/>
                </a:solidFill>
                <a:latin typeface="华文细黑" panose="02010600040101010101" pitchFamily="2" charset="-122"/>
                <a:ea typeface="华文细黑" panose="02010600040101010101" pitchFamily="2" charset="-122"/>
              </a:rPr>
              <a:t>业务逻辑</a:t>
            </a:r>
            <a:r>
              <a:rPr lang="en-US" altLang="zh-CN" sz="2000" smtClean="0">
                <a:solidFill>
                  <a:srgbClr val="FF0000"/>
                </a:solidFill>
                <a:latin typeface="华文细黑" panose="02010600040101010101" pitchFamily="2" charset="-122"/>
                <a:ea typeface="华文细黑" panose="02010600040101010101" pitchFamily="2" charset="-122"/>
              </a:rPr>
              <a:t>:Sale</a:t>
            </a:r>
            <a:r>
              <a:rPr lang="zh-CN" altLang="en-US" sz="2000" smtClean="0">
                <a:solidFill>
                  <a:srgbClr val="FF0000"/>
                </a:solidFill>
                <a:latin typeface="华文细黑" panose="02010600040101010101" pitchFamily="2" charset="-122"/>
                <a:ea typeface="华文细黑" panose="02010600040101010101" pitchFamily="2" charset="-122"/>
              </a:rPr>
              <a:t>嵌入表示层的类</a:t>
            </a:r>
            <a:r>
              <a:rPr lang="en-US" altLang="zh-CN" sz="2000" smtClean="0">
                <a:solidFill>
                  <a:srgbClr val="FF0000"/>
                </a:solidFill>
                <a:latin typeface="华文细黑" panose="02010600040101010101" pitchFamily="2" charset="-122"/>
                <a:ea typeface="华文细黑" panose="02010600040101010101" pitchFamily="2" charset="-122"/>
              </a:rPr>
              <a:t>SaleJFrame</a:t>
            </a:r>
            <a:r>
              <a:rPr lang="zh-CN" altLang="en-US" sz="2000" smtClean="0">
                <a:solidFill>
                  <a:srgbClr val="FF0000"/>
                </a:solidFill>
                <a:latin typeface="华文细黑" panose="02010600040101010101" pitchFamily="2" charset="-122"/>
                <a:ea typeface="华文细黑" panose="02010600040101010101" pitchFamily="2" charset="-122"/>
              </a:rPr>
              <a:t>，</a:t>
            </a:r>
            <a:r>
              <a:rPr lang="zh-CN" altLang="en-US" sz="2000">
                <a:solidFill>
                  <a:srgbClr val="FF0000"/>
                </a:solidFill>
                <a:latin typeface="华文细黑" panose="02010600040101010101" pitchFamily="2" charset="-122"/>
                <a:ea typeface="华文细黑" panose="02010600040101010101" pitchFamily="2" charset="-122"/>
              </a:rPr>
              <a:t>不符合责任划分</a:t>
            </a:r>
            <a:r>
              <a:rPr lang="zh-CN" altLang="en-US" sz="2000" smtClean="0">
                <a:solidFill>
                  <a:srgbClr val="FF0000"/>
                </a:solidFill>
                <a:latin typeface="华文细黑" panose="02010600040101010101" pitchFamily="2" charset="-122"/>
                <a:ea typeface="华文细黑" panose="02010600040101010101" pitchFamily="2" charset="-122"/>
              </a:rPr>
              <a:t>，是一种脆弱的设计方式</a:t>
            </a:r>
            <a:endParaRPr lang="zh-CN" altLang="en-US" sz="2000">
              <a:solidFill>
                <a:srgbClr val="FF0000"/>
              </a:solidFill>
              <a:latin typeface="华文细黑" panose="02010600040101010101" pitchFamily="2" charset="-122"/>
              <a:ea typeface="华文细黑" panose="02010600040101010101" pitchFamily="2" charset="-122"/>
            </a:endParaRPr>
          </a:p>
        </p:txBody>
      </p:sp>
      <p:sp>
        <p:nvSpPr>
          <p:cNvPr id="3" name="禁止符 2"/>
          <p:cNvSpPr/>
          <p:nvPr/>
        </p:nvSpPr>
        <p:spPr bwMode="auto">
          <a:xfrm>
            <a:off x="1038226" y="3484969"/>
            <a:ext cx="1569892" cy="1548245"/>
          </a:xfrm>
          <a:prstGeom prst="noSmoking">
            <a:avLst/>
          </a:prstGeom>
          <a:solidFill>
            <a:srgbClr val="FF0000">
              <a:alpha val="68000"/>
            </a:srgbClr>
          </a:solidFill>
          <a:ln w="9525">
            <a:solidFill>
              <a:schemeClr val="tx1"/>
            </a:solidFill>
            <a:miter lim="800000"/>
            <a:headEnd/>
            <a:tailEnd type="triangle" w="med" len="med"/>
          </a:ln>
        </p:spPr>
        <p:txBody>
          <a:bodyPr rtlCol="0" anchor="ctr"/>
          <a:lstStyle/>
          <a:p>
            <a:pPr algn="ctr"/>
            <a:endParaRPr lang="zh-CN" altLang="en-US"/>
          </a:p>
        </p:txBody>
      </p:sp>
    </p:spTree>
    <p:extLst>
      <p:ext uri="{BB962C8B-B14F-4D97-AF65-F5344CB8AC3E}">
        <p14:creationId xmlns:p14="http://schemas.microsoft.com/office/powerpoint/2010/main" val="4285139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Grp="1" noChangeAspect="1"/>
          </p:cNvGraphicFramePr>
          <p:nvPr>
            <p:ph idx="1"/>
            <p:extLst>
              <p:ext uri="{D42A27DB-BD31-4B8C-83A1-F6EECF244321}">
                <p14:modId xmlns:p14="http://schemas.microsoft.com/office/powerpoint/2010/main" val="36961501"/>
              </p:ext>
            </p:extLst>
          </p:nvPr>
        </p:nvGraphicFramePr>
        <p:xfrm>
          <a:off x="1222375" y="1392238"/>
          <a:ext cx="5930900" cy="4573587"/>
        </p:xfrm>
        <a:graphic>
          <a:graphicData uri="http://schemas.openxmlformats.org/presentationml/2006/ole">
            <mc:AlternateContent xmlns:mc="http://schemas.openxmlformats.org/markup-compatibility/2006">
              <mc:Choice xmlns:v="urn:schemas-microsoft-com:vml" Requires="v">
                <p:oleObj spid="_x0000_s22635" name="Visio" r:id="rId3" imgW="4781601" imgH="3705058" progId="Visio.Drawing.11">
                  <p:embed/>
                </p:oleObj>
              </mc:Choice>
              <mc:Fallback>
                <p:oleObj name="Visio" r:id="rId3" imgW="4781601" imgH="3705058" progId="Visio.Drawing.11">
                  <p:embed/>
                  <p:pic>
                    <p:nvPicPr>
                      <p:cNvPr id="0" name=""/>
                      <p:cNvPicPr>
                        <a:picLocks noGrp="1" noChangeAspect="1" noChangeArrowheads="1"/>
                      </p:cNvPicPr>
                      <p:nvPr/>
                    </p:nvPicPr>
                    <p:blipFill>
                      <a:blip r:embed="rId4"/>
                      <a:srcRect/>
                      <a:stretch>
                        <a:fillRect/>
                      </a:stretch>
                    </p:blipFill>
                    <p:spPr bwMode="auto">
                      <a:xfrm>
                        <a:off x="1222375" y="1392238"/>
                        <a:ext cx="5930900" cy="4573587"/>
                      </a:xfrm>
                      <a:prstGeom prst="rect">
                        <a:avLst/>
                      </a:prstGeom>
                      <a:ln>
                        <a:noFill/>
                      </a:ln>
                      <a:extLst/>
                    </p:spPr>
                  </p:pic>
                </p:oleObj>
              </mc:Fallback>
            </mc:AlternateContent>
          </a:graphicData>
        </a:graphic>
      </p:graphicFrame>
      <p:sp>
        <p:nvSpPr>
          <p:cNvPr id="2" name="标题 1"/>
          <p:cNvSpPr>
            <a:spLocks noGrp="1"/>
          </p:cNvSpPr>
          <p:nvPr>
            <p:ph type="title"/>
          </p:nvPr>
        </p:nvSpPr>
        <p:spPr/>
        <p:txBody>
          <a:bodyPr/>
          <a:lstStyle/>
          <a:p>
            <a:r>
              <a:rPr lang="en-US" altLang="zh-CN"/>
              <a:t>Controller</a:t>
            </a:r>
            <a:r>
              <a:rPr lang="zh-CN" altLang="en-US"/>
              <a:t>示例</a:t>
            </a:r>
          </a:p>
        </p:txBody>
      </p:sp>
      <p:sp>
        <p:nvSpPr>
          <p:cNvPr id="6" name="矩形 5"/>
          <p:cNvSpPr/>
          <p:nvPr/>
        </p:nvSpPr>
        <p:spPr>
          <a:xfrm>
            <a:off x="332508" y="4166528"/>
            <a:ext cx="2909455" cy="400110"/>
          </a:xfrm>
          <a:prstGeom prst="rect">
            <a:avLst/>
          </a:prstGeom>
          <a:ln w="15875">
            <a:solidFill>
              <a:srgbClr val="0000CC"/>
            </a:solidFill>
            <a:prstDash val="sysDot"/>
          </a:ln>
        </p:spPr>
        <p:txBody>
          <a:bodyPr wrap="square">
            <a:spAutoFit/>
          </a:bodyPr>
          <a:lstStyle/>
          <a:p>
            <a:r>
              <a:rPr lang="zh-CN" altLang="en-US" sz="2000" b="1">
                <a:solidFill>
                  <a:srgbClr val="0000FF"/>
                </a:solidFill>
                <a:latin typeface="华文细黑" panose="02010600040101010101" pitchFamily="2" charset="-122"/>
                <a:ea typeface="华文细黑" panose="02010600040101010101" pitchFamily="2" charset="-122"/>
              </a:rPr>
              <a:t>界面</a:t>
            </a:r>
            <a:r>
              <a:rPr lang="zh-CN" altLang="en-US" sz="2000" b="1" smtClean="0">
                <a:solidFill>
                  <a:srgbClr val="0000FF"/>
                </a:solidFill>
                <a:latin typeface="华文细黑" panose="02010600040101010101" pitchFamily="2" charset="-122"/>
                <a:ea typeface="华文细黑" panose="02010600040101010101" pitchFamily="2" charset="-122"/>
              </a:rPr>
              <a:t>层不嵌入业务逻辑</a:t>
            </a:r>
            <a:endParaRPr lang="zh-CN" altLang="en-US" sz="2000" b="1">
              <a:solidFill>
                <a:srgbClr val="0000FF"/>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3532456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it-IT" altLang="zh-CN" smtClean="0"/>
              <a:t>Controller</a:t>
            </a:r>
            <a:r>
              <a:rPr lang="zh-CN" altLang="en-US" smtClean="0"/>
              <a:t>示例</a:t>
            </a:r>
            <a:endParaRPr lang="zh-CN" altLang="en-US"/>
          </a:p>
        </p:txBody>
      </p:sp>
      <p:sp>
        <p:nvSpPr>
          <p:cNvPr id="47" name="Rectangle 39"/>
          <p:cNvSpPr>
            <a:spLocks noChangeArrowheads="1"/>
          </p:cNvSpPr>
          <p:nvPr/>
        </p:nvSpPr>
        <p:spPr bwMode="auto">
          <a:xfrm>
            <a:off x="482550" y="5840324"/>
            <a:ext cx="8151912" cy="400110"/>
          </a:xfrm>
          <a:prstGeom prst="rect">
            <a:avLst/>
          </a:prstGeom>
          <a:noFill/>
          <a:ln w="9525">
            <a:noFill/>
            <a:miter lim="800000"/>
            <a:headEnd/>
            <a:tailEnd/>
          </a:ln>
        </p:spPr>
        <p:txBody>
          <a:bodyPr wrap="none" anchor="ctr">
            <a:spAutoFit/>
          </a:bodyPr>
          <a:lstStyle/>
          <a:p>
            <a:pPr algn="ctr"/>
            <a:r>
              <a:rPr lang="zh-CN" altLang="en-US" sz="2000" b="1" dirty="0">
                <a:solidFill>
                  <a:srgbClr val="0000FF"/>
                </a:solidFill>
                <a:latin typeface="微软雅黑" panose="020B0503020204020204" pitchFamily="34" charset="-122"/>
                <a:ea typeface="微软雅黑" panose="020B0503020204020204" pitchFamily="34" charset="-122"/>
              </a:rPr>
              <a:t>在应用层需要有一个专门的控制器类（</a:t>
            </a:r>
            <a:r>
              <a:rPr lang="en-US" altLang="zh-CN" sz="2000" b="1" dirty="0">
                <a:solidFill>
                  <a:srgbClr val="0000FF"/>
                </a:solidFill>
                <a:latin typeface="微软雅黑" panose="020B0503020204020204" pitchFamily="34" charset="-122"/>
                <a:ea typeface="微软雅黑" panose="020B0503020204020204" pitchFamily="34" charset="-122"/>
              </a:rPr>
              <a:t>Controller</a:t>
            </a:r>
            <a:r>
              <a:rPr lang="zh-CN" altLang="en-US" sz="2000" b="1" dirty="0">
                <a:solidFill>
                  <a:srgbClr val="0000FF"/>
                </a:solidFill>
                <a:latin typeface="微软雅黑" panose="020B0503020204020204" pitchFamily="34" charset="-122"/>
                <a:ea typeface="微软雅黑" panose="020B0503020204020204" pitchFamily="34" charset="-122"/>
              </a:rPr>
              <a:t>）负责接受用户请求</a:t>
            </a:r>
          </a:p>
        </p:txBody>
      </p:sp>
      <p:sp>
        <p:nvSpPr>
          <p:cNvPr id="6" name="Rectangle 6"/>
          <p:cNvSpPr>
            <a:spLocks noChangeArrowheads="1"/>
          </p:cNvSpPr>
          <p:nvPr/>
        </p:nvSpPr>
        <p:spPr bwMode="auto">
          <a:xfrm>
            <a:off x="4500563" y="2789515"/>
            <a:ext cx="793750" cy="369332"/>
          </a:xfrm>
          <a:prstGeom prst="rect">
            <a:avLst/>
          </a:prstGeom>
          <a:solidFill>
            <a:srgbClr val="FFFFFF"/>
          </a:solidFill>
          <a:ln w="6350">
            <a:solidFill>
              <a:srgbClr val="000000"/>
            </a:solidFill>
            <a:miter lim="800000"/>
            <a:headEnd type="none" w="sm" len="sm"/>
            <a:tailEnd type="none" w="sm" len="sm"/>
          </a:ln>
        </p:spPr>
        <p:txBody>
          <a:bodyPr lIns="0" tIns="0" rIns="0" bIns="0" anchor="ctr">
            <a:spAutoFit/>
          </a:bodyPr>
          <a:lstStyle/>
          <a:p>
            <a:pPr algn="ctr"/>
            <a:r>
              <a:rPr lang="en-US" altLang="zh-CN" sz="2400" b="1">
                <a:cs typeface="Arial" charset="0"/>
              </a:rPr>
              <a:t>A</a:t>
            </a:r>
            <a:endParaRPr lang="en-US" altLang="zh-CN" sz="2400">
              <a:cs typeface="Arial" charset="0"/>
            </a:endParaRPr>
          </a:p>
        </p:txBody>
      </p:sp>
      <p:sp>
        <p:nvSpPr>
          <p:cNvPr id="7" name="Rectangle 7"/>
          <p:cNvSpPr>
            <a:spLocks noChangeArrowheads="1"/>
          </p:cNvSpPr>
          <p:nvPr/>
        </p:nvSpPr>
        <p:spPr bwMode="auto">
          <a:xfrm>
            <a:off x="1547813" y="2799834"/>
            <a:ext cx="723900" cy="369332"/>
          </a:xfrm>
          <a:prstGeom prst="rect">
            <a:avLst/>
          </a:prstGeom>
          <a:solidFill>
            <a:srgbClr val="FFFFFF"/>
          </a:solidFill>
          <a:ln w="12700">
            <a:solidFill>
              <a:srgbClr val="000000"/>
            </a:solidFill>
            <a:miter lim="800000"/>
            <a:headEnd type="none" w="sm" len="sm"/>
            <a:tailEnd type="none" w="sm" len="sm"/>
          </a:ln>
        </p:spPr>
        <p:txBody>
          <a:bodyPr lIns="0" tIns="0" rIns="0" bIns="0" anchor="ctr">
            <a:spAutoFit/>
          </a:bodyPr>
          <a:lstStyle/>
          <a:p>
            <a:pPr algn="ctr"/>
            <a:r>
              <a:rPr lang="en-US" altLang="zh-CN" sz="2400" b="1">
                <a:solidFill>
                  <a:srgbClr val="000000"/>
                </a:solidFill>
                <a:cs typeface="Arial" charset="0"/>
              </a:rPr>
              <a:t>C</a:t>
            </a:r>
            <a:endParaRPr lang="en-US" altLang="zh-CN" sz="2400">
              <a:cs typeface="Arial" charset="0"/>
            </a:endParaRPr>
          </a:p>
        </p:txBody>
      </p:sp>
      <p:sp>
        <p:nvSpPr>
          <p:cNvPr id="8" name="Rectangle 8"/>
          <p:cNvSpPr>
            <a:spLocks noChangeArrowheads="1"/>
          </p:cNvSpPr>
          <p:nvPr/>
        </p:nvSpPr>
        <p:spPr bwMode="auto">
          <a:xfrm>
            <a:off x="3576638" y="3760272"/>
            <a:ext cx="725487" cy="369332"/>
          </a:xfrm>
          <a:prstGeom prst="rect">
            <a:avLst/>
          </a:prstGeom>
          <a:solidFill>
            <a:srgbClr val="FFFFFF"/>
          </a:solidFill>
          <a:ln w="6350">
            <a:solidFill>
              <a:srgbClr val="000000"/>
            </a:solidFill>
            <a:miter lim="800000"/>
            <a:headEnd type="none" w="sm" len="sm"/>
            <a:tailEnd type="none" w="sm" len="sm"/>
          </a:ln>
        </p:spPr>
        <p:txBody>
          <a:bodyPr lIns="0" tIns="0" rIns="0" bIns="0" anchor="ctr">
            <a:spAutoFit/>
          </a:bodyPr>
          <a:lstStyle/>
          <a:p>
            <a:pPr algn="ctr"/>
            <a:r>
              <a:rPr lang="en-US" altLang="zh-CN" sz="2400" b="1">
                <a:cs typeface="Arial" charset="0"/>
              </a:rPr>
              <a:t>A11</a:t>
            </a:r>
            <a:endParaRPr lang="en-US" altLang="zh-CN" sz="2400">
              <a:cs typeface="Arial" charset="0"/>
            </a:endParaRPr>
          </a:p>
        </p:txBody>
      </p:sp>
      <p:cxnSp>
        <p:nvCxnSpPr>
          <p:cNvPr id="9" name="AutoShape 9"/>
          <p:cNvCxnSpPr>
            <a:cxnSpLocks noChangeShapeType="1"/>
          </p:cNvCxnSpPr>
          <p:nvPr/>
        </p:nvCxnSpPr>
        <p:spPr bwMode="auto">
          <a:xfrm flipV="1">
            <a:off x="3981450" y="3571875"/>
            <a:ext cx="1800225" cy="1588"/>
          </a:xfrm>
          <a:prstGeom prst="straightConnector1">
            <a:avLst/>
          </a:prstGeom>
          <a:noFill/>
          <a:ln w="6350">
            <a:solidFill>
              <a:srgbClr val="000000"/>
            </a:solidFill>
            <a:round/>
            <a:headEnd/>
            <a:tailEnd/>
          </a:ln>
        </p:spPr>
      </p:cxnSp>
      <p:cxnSp>
        <p:nvCxnSpPr>
          <p:cNvPr id="10" name="AutoShape 10"/>
          <p:cNvCxnSpPr>
            <a:cxnSpLocks noChangeShapeType="1"/>
          </p:cNvCxnSpPr>
          <p:nvPr/>
        </p:nvCxnSpPr>
        <p:spPr bwMode="auto">
          <a:xfrm flipH="1">
            <a:off x="3941763" y="3571875"/>
            <a:ext cx="1587" cy="295275"/>
          </a:xfrm>
          <a:prstGeom prst="straightConnector1">
            <a:avLst/>
          </a:prstGeom>
          <a:noFill/>
          <a:ln w="6350">
            <a:solidFill>
              <a:srgbClr val="000000"/>
            </a:solidFill>
            <a:round/>
            <a:headEnd/>
            <a:tailEnd/>
          </a:ln>
        </p:spPr>
      </p:cxnSp>
      <p:cxnSp>
        <p:nvCxnSpPr>
          <p:cNvPr id="11" name="AutoShape 11"/>
          <p:cNvCxnSpPr>
            <a:cxnSpLocks noChangeShapeType="1"/>
          </p:cNvCxnSpPr>
          <p:nvPr/>
        </p:nvCxnSpPr>
        <p:spPr bwMode="auto">
          <a:xfrm flipH="1">
            <a:off x="4887913" y="3571875"/>
            <a:ext cx="1587" cy="295275"/>
          </a:xfrm>
          <a:prstGeom prst="straightConnector1">
            <a:avLst/>
          </a:prstGeom>
          <a:noFill/>
          <a:ln w="6350">
            <a:solidFill>
              <a:srgbClr val="000000"/>
            </a:solidFill>
            <a:round/>
            <a:headEnd/>
            <a:tailEnd/>
          </a:ln>
        </p:spPr>
      </p:cxnSp>
      <p:sp>
        <p:nvSpPr>
          <p:cNvPr id="12" name="AutoShape 12"/>
          <p:cNvSpPr>
            <a:spLocks noChangeArrowheads="1"/>
          </p:cNvSpPr>
          <p:nvPr/>
        </p:nvSpPr>
        <p:spPr bwMode="auto">
          <a:xfrm>
            <a:off x="4754563" y="3175000"/>
            <a:ext cx="282575" cy="381000"/>
          </a:xfrm>
          <a:prstGeom prst="upArrow">
            <a:avLst>
              <a:gd name="adj1" fmla="val 0"/>
              <a:gd name="adj2" fmla="val 81873"/>
            </a:avLst>
          </a:prstGeom>
          <a:solidFill>
            <a:srgbClr val="FFFFFF"/>
          </a:solidFill>
          <a:ln w="6350" algn="ctr">
            <a:solidFill>
              <a:srgbClr val="000000"/>
            </a:solidFill>
            <a:miter lim="800000"/>
            <a:headEnd/>
            <a:tailEnd/>
          </a:ln>
        </p:spPr>
        <p:txBody>
          <a:bodyPr/>
          <a:lstStyle/>
          <a:p>
            <a:endParaRPr lang="zh-CN" altLang="en-US" sz="2400">
              <a:cs typeface="Arial" charset="0"/>
            </a:endParaRPr>
          </a:p>
        </p:txBody>
      </p:sp>
      <p:sp>
        <p:nvSpPr>
          <p:cNvPr id="13" name="Rectangle 13"/>
          <p:cNvSpPr>
            <a:spLocks noChangeArrowheads="1"/>
          </p:cNvSpPr>
          <p:nvPr/>
        </p:nvSpPr>
        <p:spPr bwMode="auto">
          <a:xfrm>
            <a:off x="4427538" y="3760272"/>
            <a:ext cx="792162" cy="369332"/>
          </a:xfrm>
          <a:prstGeom prst="rect">
            <a:avLst/>
          </a:prstGeom>
          <a:solidFill>
            <a:srgbClr val="FFFFFF"/>
          </a:solidFill>
          <a:ln w="6350">
            <a:solidFill>
              <a:srgbClr val="000000"/>
            </a:solidFill>
            <a:miter lim="800000"/>
            <a:headEnd type="none" w="sm" len="sm"/>
            <a:tailEnd type="none" w="sm" len="sm"/>
          </a:ln>
        </p:spPr>
        <p:txBody>
          <a:bodyPr lIns="0" tIns="0" rIns="0" bIns="0" anchor="ctr">
            <a:spAutoFit/>
          </a:bodyPr>
          <a:lstStyle/>
          <a:p>
            <a:pPr algn="ctr"/>
            <a:r>
              <a:rPr lang="en-US" altLang="zh-CN" sz="2400" b="1">
                <a:cs typeface="Arial" charset="0"/>
              </a:rPr>
              <a:t>A12</a:t>
            </a:r>
            <a:endParaRPr lang="en-US" altLang="zh-CN" sz="2400">
              <a:cs typeface="Arial" charset="0"/>
            </a:endParaRPr>
          </a:p>
        </p:txBody>
      </p:sp>
      <p:sp>
        <p:nvSpPr>
          <p:cNvPr id="14" name="Rectangle 15"/>
          <p:cNvSpPr>
            <a:spLocks noChangeArrowheads="1"/>
          </p:cNvSpPr>
          <p:nvPr/>
        </p:nvSpPr>
        <p:spPr bwMode="auto">
          <a:xfrm>
            <a:off x="4427538" y="4532590"/>
            <a:ext cx="969962" cy="369332"/>
          </a:xfrm>
          <a:prstGeom prst="rect">
            <a:avLst/>
          </a:prstGeom>
          <a:solidFill>
            <a:srgbClr val="FFFFFF"/>
          </a:solidFill>
          <a:ln w="6350">
            <a:solidFill>
              <a:srgbClr val="000000"/>
            </a:solidFill>
            <a:miter lim="800000"/>
            <a:headEnd type="none" w="sm" len="sm"/>
            <a:tailEnd type="none" w="sm" len="sm"/>
          </a:ln>
        </p:spPr>
        <p:txBody>
          <a:bodyPr lIns="0" tIns="0" rIns="0" bIns="0" anchor="ctr">
            <a:spAutoFit/>
          </a:bodyPr>
          <a:lstStyle/>
          <a:p>
            <a:pPr algn="ctr"/>
            <a:r>
              <a:rPr lang="en-US" altLang="zh-CN" sz="2400" b="1">
                <a:cs typeface="Arial" charset="0"/>
              </a:rPr>
              <a:t>A121</a:t>
            </a:r>
            <a:endParaRPr lang="en-US" altLang="zh-CN" sz="2400">
              <a:cs typeface="Arial" charset="0"/>
            </a:endParaRPr>
          </a:p>
        </p:txBody>
      </p:sp>
      <p:cxnSp>
        <p:nvCxnSpPr>
          <p:cNvPr id="15" name="AutoShape 16"/>
          <p:cNvCxnSpPr>
            <a:cxnSpLocks noChangeShapeType="1"/>
          </p:cNvCxnSpPr>
          <p:nvPr/>
        </p:nvCxnSpPr>
        <p:spPr bwMode="auto">
          <a:xfrm flipH="1">
            <a:off x="5746750" y="3571875"/>
            <a:ext cx="1588" cy="295275"/>
          </a:xfrm>
          <a:prstGeom prst="straightConnector1">
            <a:avLst/>
          </a:prstGeom>
          <a:noFill/>
          <a:ln w="6350">
            <a:solidFill>
              <a:srgbClr val="000000"/>
            </a:solidFill>
            <a:round/>
            <a:headEnd/>
            <a:tailEnd/>
          </a:ln>
        </p:spPr>
      </p:cxnSp>
      <p:sp>
        <p:nvSpPr>
          <p:cNvPr id="16" name="Rectangle 17"/>
          <p:cNvSpPr>
            <a:spLocks noChangeArrowheads="1"/>
          </p:cNvSpPr>
          <p:nvPr/>
        </p:nvSpPr>
        <p:spPr bwMode="auto">
          <a:xfrm>
            <a:off x="3001963" y="2829997"/>
            <a:ext cx="839787" cy="369332"/>
          </a:xfrm>
          <a:prstGeom prst="rect">
            <a:avLst/>
          </a:prstGeom>
          <a:solidFill>
            <a:srgbClr val="FFFFFF"/>
          </a:solidFill>
          <a:ln w="6350">
            <a:solidFill>
              <a:srgbClr val="000000"/>
            </a:solidFill>
            <a:miter lim="800000"/>
            <a:headEnd type="none" w="sm" len="sm"/>
            <a:tailEnd type="none" w="sm" len="sm"/>
          </a:ln>
        </p:spPr>
        <p:txBody>
          <a:bodyPr lIns="0" tIns="0" rIns="0" bIns="0" anchor="ctr">
            <a:spAutoFit/>
          </a:bodyPr>
          <a:lstStyle/>
          <a:p>
            <a:pPr algn="ctr"/>
            <a:r>
              <a:rPr lang="en-US" altLang="zh-CN" sz="2400" b="1">
                <a:cs typeface="Arial" charset="0"/>
              </a:rPr>
              <a:t>B</a:t>
            </a:r>
            <a:endParaRPr lang="en-US" altLang="zh-CN" sz="2400">
              <a:cs typeface="Arial" charset="0"/>
            </a:endParaRPr>
          </a:p>
        </p:txBody>
      </p:sp>
      <p:cxnSp>
        <p:nvCxnSpPr>
          <p:cNvPr id="17" name="AutoShape 20"/>
          <p:cNvCxnSpPr>
            <a:cxnSpLocks noChangeShapeType="1"/>
          </p:cNvCxnSpPr>
          <p:nvPr/>
        </p:nvCxnSpPr>
        <p:spPr bwMode="auto">
          <a:xfrm>
            <a:off x="2297113" y="3089275"/>
            <a:ext cx="720725" cy="0"/>
          </a:xfrm>
          <a:prstGeom prst="straightConnector1">
            <a:avLst/>
          </a:prstGeom>
          <a:noFill/>
          <a:ln w="6350">
            <a:solidFill>
              <a:srgbClr val="000000"/>
            </a:solidFill>
            <a:round/>
            <a:headEnd/>
            <a:tailEnd type="triangle" w="med" len="med"/>
          </a:ln>
        </p:spPr>
      </p:cxnSp>
      <p:sp>
        <p:nvSpPr>
          <p:cNvPr id="18" name="Rectangle 21"/>
          <p:cNvSpPr>
            <a:spLocks noChangeArrowheads="1"/>
          </p:cNvSpPr>
          <p:nvPr/>
        </p:nvSpPr>
        <p:spPr bwMode="auto">
          <a:xfrm>
            <a:off x="1587500" y="3449122"/>
            <a:ext cx="681038" cy="369332"/>
          </a:xfrm>
          <a:prstGeom prst="rect">
            <a:avLst/>
          </a:prstGeom>
          <a:solidFill>
            <a:srgbClr val="FFFFFF"/>
          </a:solidFill>
          <a:ln w="6350">
            <a:solidFill>
              <a:srgbClr val="000000"/>
            </a:solidFill>
            <a:miter lim="800000"/>
            <a:headEnd type="none" w="sm" len="sm"/>
            <a:tailEnd type="none" w="sm" len="sm"/>
          </a:ln>
        </p:spPr>
        <p:txBody>
          <a:bodyPr lIns="0" tIns="0" rIns="0" bIns="0" anchor="ctr">
            <a:spAutoFit/>
          </a:bodyPr>
          <a:lstStyle/>
          <a:p>
            <a:pPr algn="ctr"/>
            <a:r>
              <a:rPr lang="en-US" altLang="zh-CN" sz="2400" b="1">
                <a:cs typeface="Arial" charset="0"/>
              </a:rPr>
              <a:t>D</a:t>
            </a:r>
            <a:endParaRPr lang="en-US" altLang="zh-CN" sz="2400">
              <a:cs typeface="Arial" charset="0"/>
            </a:endParaRPr>
          </a:p>
        </p:txBody>
      </p:sp>
      <p:cxnSp>
        <p:nvCxnSpPr>
          <p:cNvPr id="19" name="AutoShape 22"/>
          <p:cNvCxnSpPr>
            <a:cxnSpLocks noChangeShapeType="1"/>
          </p:cNvCxnSpPr>
          <p:nvPr/>
        </p:nvCxnSpPr>
        <p:spPr bwMode="auto">
          <a:xfrm>
            <a:off x="1471613" y="4203700"/>
            <a:ext cx="830262" cy="1588"/>
          </a:xfrm>
          <a:prstGeom prst="straightConnector1">
            <a:avLst/>
          </a:prstGeom>
          <a:noFill/>
          <a:ln w="6350">
            <a:solidFill>
              <a:srgbClr val="000000"/>
            </a:solidFill>
            <a:round/>
            <a:headEnd/>
            <a:tailEnd/>
          </a:ln>
        </p:spPr>
      </p:cxnSp>
      <p:cxnSp>
        <p:nvCxnSpPr>
          <p:cNvPr id="20" name="AutoShape 23"/>
          <p:cNvCxnSpPr>
            <a:cxnSpLocks noChangeShapeType="1"/>
          </p:cNvCxnSpPr>
          <p:nvPr/>
        </p:nvCxnSpPr>
        <p:spPr bwMode="auto">
          <a:xfrm flipH="1">
            <a:off x="1473200" y="4175125"/>
            <a:ext cx="1588" cy="293688"/>
          </a:xfrm>
          <a:prstGeom prst="straightConnector1">
            <a:avLst/>
          </a:prstGeom>
          <a:noFill/>
          <a:ln w="6350">
            <a:solidFill>
              <a:srgbClr val="000000"/>
            </a:solidFill>
            <a:round/>
            <a:headEnd/>
            <a:tailEnd/>
          </a:ln>
        </p:spPr>
      </p:cxnSp>
      <p:cxnSp>
        <p:nvCxnSpPr>
          <p:cNvPr id="21" name="AutoShape 24"/>
          <p:cNvCxnSpPr>
            <a:cxnSpLocks noChangeShapeType="1"/>
          </p:cNvCxnSpPr>
          <p:nvPr/>
        </p:nvCxnSpPr>
        <p:spPr bwMode="auto">
          <a:xfrm flipH="1">
            <a:off x="2317750" y="4202113"/>
            <a:ext cx="1588" cy="295275"/>
          </a:xfrm>
          <a:prstGeom prst="straightConnector1">
            <a:avLst/>
          </a:prstGeom>
          <a:noFill/>
          <a:ln w="6350">
            <a:solidFill>
              <a:srgbClr val="000000"/>
            </a:solidFill>
            <a:round/>
            <a:headEnd/>
            <a:tailEnd/>
          </a:ln>
        </p:spPr>
      </p:cxnSp>
      <p:sp>
        <p:nvSpPr>
          <p:cNvPr id="22" name="Rectangle 25"/>
          <p:cNvSpPr>
            <a:spLocks noChangeArrowheads="1"/>
          </p:cNvSpPr>
          <p:nvPr/>
        </p:nvSpPr>
        <p:spPr bwMode="auto">
          <a:xfrm>
            <a:off x="1135063" y="4511159"/>
            <a:ext cx="681037" cy="369332"/>
          </a:xfrm>
          <a:prstGeom prst="rect">
            <a:avLst/>
          </a:prstGeom>
          <a:solidFill>
            <a:srgbClr val="FFFFFF"/>
          </a:solidFill>
          <a:ln w="6350">
            <a:solidFill>
              <a:srgbClr val="000000"/>
            </a:solidFill>
            <a:miter lim="800000"/>
            <a:headEnd type="none" w="sm" len="sm"/>
            <a:tailEnd type="none" w="sm" len="sm"/>
          </a:ln>
        </p:spPr>
        <p:txBody>
          <a:bodyPr lIns="0" tIns="0" rIns="0" bIns="0" anchor="ctr">
            <a:spAutoFit/>
          </a:bodyPr>
          <a:lstStyle/>
          <a:p>
            <a:pPr algn="ctr"/>
            <a:r>
              <a:rPr lang="en-US" altLang="zh-CN" sz="2400" b="1">
                <a:cs typeface="Arial" charset="0"/>
              </a:rPr>
              <a:t>D11</a:t>
            </a:r>
            <a:endParaRPr lang="en-US" altLang="zh-CN" sz="2400">
              <a:cs typeface="Arial" charset="0"/>
            </a:endParaRPr>
          </a:p>
        </p:txBody>
      </p:sp>
      <p:sp>
        <p:nvSpPr>
          <p:cNvPr id="23" name="Rectangle 26"/>
          <p:cNvSpPr>
            <a:spLocks noChangeArrowheads="1"/>
          </p:cNvSpPr>
          <p:nvPr/>
        </p:nvSpPr>
        <p:spPr bwMode="auto">
          <a:xfrm>
            <a:off x="1993900" y="4511159"/>
            <a:ext cx="682625" cy="369332"/>
          </a:xfrm>
          <a:prstGeom prst="rect">
            <a:avLst/>
          </a:prstGeom>
          <a:solidFill>
            <a:srgbClr val="FFFFFF"/>
          </a:solidFill>
          <a:ln w="6350">
            <a:solidFill>
              <a:srgbClr val="000000"/>
            </a:solidFill>
            <a:miter lim="800000"/>
            <a:headEnd type="none" w="sm" len="sm"/>
            <a:tailEnd type="none" w="sm" len="sm"/>
          </a:ln>
        </p:spPr>
        <p:txBody>
          <a:bodyPr lIns="0" tIns="0" rIns="0" bIns="0" anchor="ctr">
            <a:spAutoFit/>
          </a:bodyPr>
          <a:lstStyle/>
          <a:p>
            <a:pPr algn="ctr"/>
            <a:r>
              <a:rPr lang="en-US" altLang="zh-CN" sz="2400" b="1">
                <a:cs typeface="Arial" charset="0"/>
              </a:rPr>
              <a:t>D12</a:t>
            </a:r>
            <a:endParaRPr lang="en-US" altLang="zh-CN" sz="2400">
              <a:cs typeface="Arial" charset="0"/>
            </a:endParaRPr>
          </a:p>
        </p:txBody>
      </p:sp>
      <p:sp>
        <p:nvSpPr>
          <p:cNvPr id="24" name="AutoShape 27"/>
          <p:cNvSpPr>
            <a:spLocks noChangeArrowheads="1"/>
          </p:cNvSpPr>
          <p:nvPr/>
        </p:nvSpPr>
        <p:spPr bwMode="auto">
          <a:xfrm>
            <a:off x="1746250" y="3819525"/>
            <a:ext cx="282575" cy="381000"/>
          </a:xfrm>
          <a:prstGeom prst="upArrow">
            <a:avLst>
              <a:gd name="adj1" fmla="val 0"/>
              <a:gd name="adj2" fmla="val 81873"/>
            </a:avLst>
          </a:prstGeom>
          <a:solidFill>
            <a:srgbClr val="FFFFFF"/>
          </a:solidFill>
          <a:ln w="6350" algn="ctr">
            <a:solidFill>
              <a:srgbClr val="000000"/>
            </a:solidFill>
            <a:miter lim="800000"/>
            <a:headEnd/>
            <a:tailEnd/>
          </a:ln>
        </p:spPr>
        <p:txBody>
          <a:bodyPr/>
          <a:lstStyle/>
          <a:p>
            <a:endParaRPr lang="zh-CN" altLang="en-US" sz="2400">
              <a:cs typeface="Arial" charset="0"/>
            </a:endParaRPr>
          </a:p>
        </p:txBody>
      </p:sp>
      <p:cxnSp>
        <p:nvCxnSpPr>
          <p:cNvPr id="25" name="AutoShape 29"/>
          <p:cNvCxnSpPr>
            <a:cxnSpLocks noChangeShapeType="1"/>
          </p:cNvCxnSpPr>
          <p:nvPr/>
        </p:nvCxnSpPr>
        <p:spPr bwMode="auto">
          <a:xfrm>
            <a:off x="1924050" y="3128963"/>
            <a:ext cx="0" cy="320675"/>
          </a:xfrm>
          <a:prstGeom prst="straightConnector1">
            <a:avLst/>
          </a:prstGeom>
          <a:noFill/>
          <a:ln w="6350">
            <a:solidFill>
              <a:srgbClr val="000000"/>
            </a:solidFill>
            <a:round/>
            <a:headEnd/>
            <a:tailEnd type="triangle" w="med" len="med"/>
          </a:ln>
        </p:spPr>
      </p:cxnSp>
      <p:sp>
        <p:nvSpPr>
          <p:cNvPr id="26" name="Rectangle 30"/>
          <p:cNvSpPr>
            <a:spLocks noChangeArrowheads="1"/>
          </p:cNvSpPr>
          <p:nvPr/>
        </p:nvSpPr>
        <p:spPr bwMode="auto">
          <a:xfrm>
            <a:off x="3492500" y="2040215"/>
            <a:ext cx="1860550" cy="369332"/>
          </a:xfrm>
          <a:prstGeom prst="rect">
            <a:avLst/>
          </a:prstGeom>
          <a:solidFill>
            <a:srgbClr val="FFFFFF"/>
          </a:solidFill>
          <a:ln w="12700">
            <a:solidFill>
              <a:srgbClr val="000000"/>
            </a:solidFill>
            <a:miter lim="800000"/>
            <a:headEnd type="none" w="sm" len="sm"/>
            <a:tailEnd type="none" w="sm" len="sm"/>
          </a:ln>
        </p:spPr>
        <p:txBody>
          <a:bodyPr lIns="0" tIns="0" rIns="0" bIns="0" anchor="ctr">
            <a:spAutoFit/>
          </a:bodyPr>
          <a:lstStyle/>
          <a:p>
            <a:pPr algn="ctr"/>
            <a:r>
              <a:rPr lang="en-US" altLang="zh-CN" sz="2400" b="1">
                <a:solidFill>
                  <a:srgbClr val="C00000"/>
                </a:solidFill>
                <a:cs typeface="Arial" charset="0"/>
              </a:rPr>
              <a:t>Controller </a:t>
            </a:r>
            <a:endParaRPr lang="en-US" altLang="zh-CN" sz="2400">
              <a:solidFill>
                <a:srgbClr val="C00000"/>
              </a:solidFill>
              <a:cs typeface="Arial" charset="0"/>
            </a:endParaRPr>
          </a:p>
        </p:txBody>
      </p:sp>
      <p:sp>
        <p:nvSpPr>
          <p:cNvPr id="27" name="Rectangle 31"/>
          <p:cNvSpPr>
            <a:spLocks noChangeArrowheads="1"/>
          </p:cNvSpPr>
          <p:nvPr/>
        </p:nvSpPr>
        <p:spPr bwMode="auto">
          <a:xfrm>
            <a:off x="3635375" y="1289328"/>
            <a:ext cx="1584325" cy="369332"/>
          </a:xfrm>
          <a:prstGeom prst="rect">
            <a:avLst/>
          </a:prstGeom>
          <a:solidFill>
            <a:srgbClr val="FFFFFF"/>
          </a:solidFill>
          <a:ln w="12700">
            <a:solidFill>
              <a:srgbClr val="000000"/>
            </a:solidFill>
            <a:miter lim="800000"/>
            <a:headEnd type="none" w="sm" len="sm"/>
            <a:tailEnd type="none" w="sm" len="sm"/>
          </a:ln>
        </p:spPr>
        <p:txBody>
          <a:bodyPr lIns="0" tIns="0" rIns="0" bIns="0" anchor="ctr">
            <a:spAutoFit/>
          </a:bodyPr>
          <a:lstStyle/>
          <a:p>
            <a:pPr algn="ctr"/>
            <a:r>
              <a:rPr lang="en-US" altLang="zh-CN" sz="2400" b="1">
                <a:solidFill>
                  <a:srgbClr val="000000"/>
                </a:solidFill>
                <a:cs typeface="Arial" charset="0"/>
              </a:rPr>
              <a:t>GUI</a:t>
            </a:r>
            <a:endParaRPr lang="en-US" altLang="zh-CN" sz="2400">
              <a:cs typeface="Arial" charset="0"/>
            </a:endParaRPr>
          </a:p>
        </p:txBody>
      </p:sp>
      <p:sp>
        <p:nvSpPr>
          <p:cNvPr id="28" name="Rectangle 32"/>
          <p:cNvSpPr>
            <a:spLocks noChangeArrowheads="1"/>
          </p:cNvSpPr>
          <p:nvPr/>
        </p:nvSpPr>
        <p:spPr bwMode="auto">
          <a:xfrm>
            <a:off x="3419475" y="5291415"/>
            <a:ext cx="2087563" cy="369332"/>
          </a:xfrm>
          <a:prstGeom prst="rect">
            <a:avLst/>
          </a:prstGeom>
          <a:solidFill>
            <a:srgbClr val="FFFFFF"/>
          </a:solidFill>
          <a:ln w="12700">
            <a:solidFill>
              <a:srgbClr val="000000"/>
            </a:solidFill>
            <a:miter lim="800000"/>
            <a:headEnd type="none" w="sm" len="sm"/>
            <a:tailEnd type="none" w="sm" len="sm"/>
          </a:ln>
        </p:spPr>
        <p:txBody>
          <a:bodyPr lIns="0" tIns="0" rIns="0" bIns="0" anchor="ctr">
            <a:spAutoFit/>
          </a:bodyPr>
          <a:lstStyle/>
          <a:p>
            <a:pPr algn="ctr"/>
            <a:r>
              <a:rPr lang="en-US" altLang="zh-CN" sz="2400" b="1">
                <a:solidFill>
                  <a:srgbClr val="000000"/>
                </a:solidFill>
                <a:cs typeface="Arial" charset="0"/>
              </a:rPr>
              <a:t>DBAccess</a:t>
            </a:r>
            <a:endParaRPr lang="en-US" altLang="zh-CN" sz="2400">
              <a:cs typeface="Arial" charset="0"/>
            </a:endParaRPr>
          </a:p>
        </p:txBody>
      </p:sp>
      <p:cxnSp>
        <p:nvCxnSpPr>
          <p:cNvPr id="29" name="AutoShape 35"/>
          <p:cNvCxnSpPr>
            <a:cxnSpLocks noChangeShapeType="1"/>
          </p:cNvCxnSpPr>
          <p:nvPr/>
        </p:nvCxnSpPr>
        <p:spPr bwMode="auto">
          <a:xfrm flipH="1">
            <a:off x="2255838" y="2924175"/>
            <a:ext cx="719137" cy="1588"/>
          </a:xfrm>
          <a:prstGeom prst="straightConnector1">
            <a:avLst/>
          </a:prstGeom>
          <a:noFill/>
          <a:ln w="12700">
            <a:solidFill>
              <a:srgbClr val="000000"/>
            </a:solidFill>
            <a:round/>
            <a:headEnd/>
            <a:tailEnd type="triangle" w="med" len="med"/>
          </a:ln>
        </p:spPr>
      </p:cxnSp>
      <p:sp>
        <p:nvSpPr>
          <p:cNvPr id="30" name="Rectangle 36"/>
          <p:cNvSpPr>
            <a:spLocks noChangeArrowheads="1"/>
          </p:cNvSpPr>
          <p:nvPr/>
        </p:nvSpPr>
        <p:spPr bwMode="auto">
          <a:xfrm>
            <a:off x="6823075" y="2789515"/>
            <a:ext cx="682625" cy="369332"/>
          </a:xfrm>
          <a:prstGeom prst="rect">
            <a:avLst/>
          </a:prstGeom>
          <a:solidFill>
            <a:srgbClr val="FFFFFF"/>
          </a:solidFill>
          <a:ln w="6350">
            <a:solidFill>
              <a:srgbClr val="000000"/>
            </a:solidFill>
            <a:miter lim="800000"/>
            <a:headEnd type="none" w="sm" len="sm"/>
            <a:tailEnd type="none" w="sm" len="sm"/>
          </a:ln>
        </p:spPr>
        <p:txBody>
          <a:bodyPr lIns="0" tIns="0" rIns="0" bIns="0" anchor="ctr">
            <a:spAutoFit/>
          </a:bodyPr>
          <a:lstStyle/>
          <a:p>
            <a:pPr algn="ctr"/>
            <a:r>
              <a:rPr lang="en-US" altLang="zh-CN" sz="2400" b="1">
                <a:cs typeface="Arial" charset="0"/>
              </a:rPr>
              <a:t>E</a:t>
            </a:r>
            <a:endParaRPr lang="en-US" altLang="zh-CN" sz="2400">
              <a:cs typeface="Arial" charset="0"/>
            </a:endParaRPr>
          </a:p>
        </p:txBody>
      </p:sp>
      <p:cxnSp>
        <p:nvCxnSpPr>
          <p:cNvPr id="31" name="AutoShape 37"/>
          <p:cNvCxnSpPr>
            <a:cxnSpLocks noChangeShapeType="1"/>
          </p:cNvCxnSpPr>
          <p:nvPr/>
        </p:nvCxnSpPr>
        <p:spPr bwMode="auto">
          <a:xfrm>
            <a:off x="6765925" y="3517900"/>
            <a:ext cx="1082675" cy="1588"/>
          </a:xfrm>
          <a:prstGeom prst="straightConnector1">
            <a:avLst/>
          </a:prstGeom>
          <a:noFill/>
          <a:ln w="6350">
            <a:solidFill>
              <a:srgbClr val="000000"/>
            </a:solidFill>
            <a:round/>
            <a:headEnd/>
            <a:tailEnd/>
          </a:ln>
        </p:spPr>
      </p:cxnSp>
      <p:cxnSp>
        <p:nvCxnSpPr>
          <p:cNvPr id="32" name="AutoShape 38"/>
          <p:cNvCxnSpPr>
            <a:cxnSpLocks noChangeShapeType="1"/>
          </p:cNvCxnSpPr>
          <p:nvPr/>
        </p:nvCxnSpPr>
        <p:spPr bwMode="auto">
          <a:xfrm flipH="1">
            <a:off x="6751638" y="3503613"/>
            <a:ext cx="1587" cy="293687"/>
          </a:xfrm>
          <a:prstGeom prst="straightConnector1">
            <a:avLst/>
          </a:prstGeom>
          <a:noFill/>
          <a:ln w="6350">
            <a:solidFill>
              <a:srgbClr val="000000"/>
            </a:solidFill>
            <a:round/>
            <a:headEnd/>
            <a:tailEnd/>
          </a:ln>
        </p:spPr>
      </p:cxnSp>
      <p:cxnSp>
        <p:nvCxnSpPr>
          <p:cNvPr id="33" name="AutoShape 39"/>
          <p:cNvCxnSpPr>
            <a:cxnSpLocks noChangeShapeType="1"/>
          </p:cNvCxnSpPr>
          <p:nvPr/>
        </p:nvCxnSpPr>
        <p:spPr bwMode="auto">
          <a:xfrm>
            <a:off x="7834313" y="3530600"/>
            <a:ext cx="0" cy="295275"/>
          </a:xfrm>
          <a:prstGeom prst="straightConnector1">
            <a:avLst/>
          </a:prstGeom>
          <a:noFill/>
          <a:ln w="6350">
            <a:solidFill>
              <a:srgbClr val="000000"/>
            </a:solidFill>
            <a:round/>
            <a:headEnd/>
            <a:tailEnd/>
          </a:ln>
        </p:spPr>
      </p:cxnSp>
      <p:sp>
        <p:nvSpPr>
          <p:cNvPr id="34" name="Rectangle 40"/>
          <p:cNvSpPr>
            <a:spLocks noChangeArrowheads="1"/>
          </p:cNvSpPr>
          <p:nvPr/>
        </p:nvSpPr>
        <p:spPr bwMode="auto">
          <a:xfrm>
            <a:off x="6326188" y="3775353"/>
            <a:ext cx="895350" cy="369332"/>
          </a:xfrm>
          <a:prstGeom prst="rect">
            <a:avLst/>
          </a:prstGeom>
          <a:solidFill>
            <a:srgbClr val="FFFFFF"/>
          </a:solidFill>
          <a:ln w="6350">
            <a:solidFill>
              <a:srgbClr val="000000"/>
            </a:solidFill>
            <a:miter lim="800000"/>
            <a:headEnd type="none" w="sm" len="sm"/>
            <a:tailEnd type="none" w="sm" len="sm"/>
          </a:ln>
        </p:spPr>
        <p:txBody>
          <a:bodyPr lIns="0" tIns="0" rIns="0" bIns="0" anchor="ctr">
            <a:spAutoFit/>
          </a:bodyPr>
          <a:lstStyle/>
          <a:p>
            <a:pPr algn="ctr"/>
            <a:r>
              <a:rPr lang="en-US" altLang="zh-CN" sz="2400" b="1">
                <a:cs typeface="Arial" charset="0"/>
              </a:rPr>
              <a:t>E11</a:t>
            </a:r>
            <a:endParaRPr lang="en-US" altLang="zh-CN" sz="2400">
              <a:cs typeface="Arial" charset="0"/>
            </a:endParaRPr>
          </a:p>
        </p:txBody>
      </p:sp>
      <p:sp>
        <p:nvSpPr>
          <p:cNvPr id="35" name="Rectangle 41"/>
          <p:cNvSpPr>
            <a:spLocks noChangeArrowheads="1"/>
          </p:cNvSpPr>
          <p:nvPr/>
        </p:nvSpPr>
        <p:spPr bwMode="auto">
          <a:xfrm>
            <a:off x="7329488" y="3760272"/>
            <a:ext cx="987425" cy="369332"/>
          </a:xfrm>
          <a:prstGeom prst="rect">
            <a:avLst/>
          </a:prstGeom>
          <a:solidFill>
            <a:srgbClr val="FFFFFF"/>
          </a:solidFill>
          <a:ln w="6350">
            <a:solidFill>
              <a:srgbClr val="000000"/>
            </a:solidFill>
            <a:miter lim="800000"/>
            <a:headEnd type="none" w="sm" len="sm"/>
            <a:tailEnd type="none" w="sm" len="sm"/>
          </a:ln>
        </p:spPr>
        <p:txBody>
          <a:bodyPr lIns="0" tIns="0" rIns="0" bIns="0" anchor="ctr">
            <a:spAutoFit/>
          </a:bodyPr>
          <a:lstStyle/>
          <a:p>
            <a:pPr algn="ctr"/>
            <a:r>
              <a:rPr lang="en-US" altLang="zh-CN" sz="2400" b="1">
                <a:cs typeface="Arial" charset="0"/>
              </a:rPr>
              <a:t>E12</a:t>
            </a:r>
            <a:endParaRPr lang="en-US" altLang="zh-CN" sz="2400">
              <a:cs typeface="Arial" charset="0"/>
            </a:endParaRPr>
          </a:p>
        </p:txBody>
      </p:sp>
      <p:sp>
        <p:nvSpPr>
          <p:cNvPr id="36" name="AutoShape 42"/>
          <p:cNvSpPr>
            <a:spLocks noChangeArrowheads="1"/>
          </p:cNvSpPr>
          <p:nvPr/>
        </p:nvSpPr>
        <p:spPr bwMode="auto">
          <a:xfrm>
            <a:off x="7051675" y="3148013"/>
            <a:ext cx="284163" cy="381000"/>
          </a:xfrm>
          <a:prstGeom prst="upArrow">
            <a:avLst>
              <a:gd name="adj1" fmla="val 0"/>
              <a:gd name="adj2" fmla="val 81415"/>
            </a:avLst>
          </a:prstGeom>
          <a:solidFill>
            <a:srgbClr val="FFFFFF"/>
          </a:solidFill>
          <a:ln w="6350" algn="ctr">
            <a:solidFill>
              <a:srgbClr val="000000"/>
            </a:solidFill>
            <a:miter lim="800000"/>
            <a:headEnd/>
            <a:tailEnd/>
          </a:ln>
        </p:spPr>
        <p:txBody>
          <a:bodyPr/>
          <a:lstStyle/>
          <a:p>
            <a:endParaRPr lang="zh-CN" altLang="en-US" sz="2400">
              <a:cs typeface="Arial" charset="0"/>
            </a:endParaRPr>
          </a:p>
        </p:txBody>
      </p:sp>
      <p:sp>
        <p:nvSpPr>
          <p:cNvPr id="37" name="AutoShape 43"/>
          <p:cNvSpPr>
            <a:spLocks noChangeArrowheads="1"/>
          </p:cNvSpPr>
          <p:nvPr/>
        </p:nvSpPr>
        <p:spPr bwMode="auto">
          <a:xfrm>
            <a:off x="4764088" y="4144963"/>
            <a:ext cx="282575" cy="381000"/>
          </a:xfrm>
          <a:prstGeom prst="upArrow">
            <a:avLst>
              <a:gd name="adj1" fmla="val 0"/>
              <a:gd name="adj2" fmla="val 81873"/>
            </a:avLst>
          </a:prstGeom>
          <a:solidFill>
            <a:srgbClr val="FFFFFF"/>
          </a:solidFill>
          <a:ln w="6350" algn="ctr">
            <a:solidFill>
              <a:srgbClr val="000000"/>
            </a:solidFill>
            <a:miter lim="800000"/>
            <a:headEnd/>
            <a:tailEnd/>
          </a:ln>
        </p:spPr>
        <p:txBody>
          <a:bodyPr/>
          <a:lstStyle/>
          <a:p>
            <a:endParaRPr lang="zh-CN" altLang="en-US" sz="2400">
              <a:cs typeface="Arial" charset="0"/>
            </a:endParaRPr>
          </a:p>
        </p:txBody>
      </p:sp>
      <p:sp>
        <p:nvSpPr>
          <p:cNvPr id="38" name="Rectangle 49"/>
          <p:cNvSpPr>
            <a:spLocks noChangeArrowheads="1"/>
          </p:cNvSpPr>
          <p:nvPr/>
        </p:nvSpPr>
        <p:spPr bwMode="auto">
          <a:xfrm>
            <a:off x="539750" y="1219071"/>
            <a:ext cx="8135938" cy="493801"/>
          </a:xfrm>
          <a:prstGeom prst="rect">
            <a:avLst/>
          </a:prstGeom>
          <a:noFill/>
          <a:ln w="9525">
            <a:solidFill>
              <a:schemeClr val="tx1"/>
            </a:solidFill>
            <a:miter lim="800000"/>
            <a:headEnd/>
            <a:tailEnd/>
          </a:ln>
        </p:spPr>
        <p:txBody>
          <a:bodyPr wrap="none" anchor="ctr"/>
          <a:lstStyle/>
          <a:p>
            <a:endParaRPr lang="zh-CN" altLang="en-US" sz="1600">
              <a:cs typeface="Arial" charset="0"/>
            </a:endParaRPr>
          </a:p>
        </p:txBody>
      </p:sp>
      <p:sp>
        <p:nvSpPr>
          <p:cNvPr id="39" name="Rectangle 50"/>
          <p:cNvSpPr>
            <a:spLocks noChangeArrowheads="1"/>
          </p:cNvSpPr>
          <p:nvPr/>
        </p:nvSpPr>
        <p:spPr bwMode="auto">
          <a:xfrm>
            <a:off x="539750" y="1953657"/>
            <a:ext cx="8135938" cy="3070781"/>
          </a:xfrm>
          <a:prstGeom prst="rect">
            <a:avLst/>
          </a:prstGeom>
          <a:noFill/>
          <a:ln w="9525">
            <a:solidFill>
              <a:schemeClr val="tx1"/>
            </a:solidFill>
            <a:miter lim="800000"/>
            <a:headEnd/>
            <a:tailEnd/>
          </a:ln>
        </p:spPr>
        <p:txBody>
          <a:bodyPr wrap="none" anchor="ctr"/>
          <a:lstStyle/>
          <a:p>
            <a:endParaRPr lang="zh-CN" altLang="en-US" sz="1600">
              <a:cs typeface="Arial" charset="0"/>
            </a:endParaRPr>
          </a:p>
        </p:txBody>
      </p:sp>
      <p:sp>
        <p:nvSpPr>
          <p:cNvPr id="40" name="Rectangle 51"/>
          <p:cNvSpPr>
            <a:spLocks noChangeArrowheads="1"/>
          </p:cNvSpPr>
          <p:nvPr/>
        </p:nvSpPr>
        <p:spPr bwMode="auto">
          <a:xfrm>
            <a:off x="539750" y="5224463"/>
            <a:ext cx="8135938" cy="522327"/>
          </a:xfrm>
          <a:prstGeom prst="rect">
            <a:avLst/>
          </a:prstGeom>
          <a:noFill/>
          <a:ln w="9525">
            <a:solidFill>
              <a:schemeClr val="tx1"/>
            </a:solidFill>
            <a:miter lim="800000"/>
            <a:headEnd/>
            <a:tailEnd/>
          </a:ln>
        </p:spPr>
        <p:txBody>
          <a:bodyPr wrap="none" anchor="ctr"/>
          <a:lstStyle/>
          <a:p>
            <a:endParaRPr lang="zh-CN" altLang="en-US" sz="1600">
              <a:cs typeface="Arial" charset="0"/>
            </a:endParaRPr>
          </a:p>
        </p:txBody>
      </p:sp>
      <p:sp>
        <p:nvSpPr>
          <p:cNvPr id="41" name="Rectangle 14"/>
          <p:cNvSpPr>
            <a:spLocks noChangeArrowheads="1"/>
          </p:cNvSpPr>
          <p:nvPr/>
        </p:nvSpPr>
        <p:spPr bwMode="auto">
          <a:xfrm>
            <a:off x="5403850" y="3760272"/>
            <a:ext cx="681038" cy="369332"/>
          </a:xfrm>
          <a:prstGeom prst="rect">
            <a:avLst/>
          </a:prstGeom>
          <a:solidFill>
            <a:srgbClr val="FFFFFF"/>
          </a:solidFill>
          <a:ln w="6350">
            <a:solidFill>
              <a:srgbClr val="000000"/>
            </a:solidFill>
            <a:miter lim="800000"/>
            <a:headEnd type="none" w="sm" len="sm"/>
            <a:tailEnd type="none" w="sm" len="sm"/>
          </a:ln>
        </p:spPr>
        <p:txBody>
          <a:bodyPr lIns="0" tIns="0" rIns="0" bIns="0" anchor="ctr">
            <a:spAutoFit/>
          </a:bodyPr>
          <a:lstStyle/>
          <a:p>
            <a:pPr algn="ctr"/>
            <a:r>
              <a:rPr lang="en-US" altLang="zh-CN" sz="2400" b="1">
                <a:cs typeface="Arial" charset="0"/>
              </a:rPr>
              <a:t>A13</a:t>
            </a:r>
            <a:endParaRPr lang="en-US" altLang="zh-CN" sz="2400">
              <a:cs typeface="Arial" charset="0"/>
            </a:endParaRPr>
          </a:p>
        </p:txBody>
      </p:sp>
      <p:cxnSp>
        <p:nvCxnSpPr>
          <p:cNvPr id="42" name="直接箭头连接符 41"/>
          <p:cNvCxnSpPr>
            <a:stCxn id="26" idx="1"/>
            <a:endCxn id="7" idx="0"/>
          </p:cNvCxnSpPr>
          <p:nvPr/>
        </p:nvCxnSpPr>
        <p:spPr>
          <a:xfrm flipH="1">
            <a:off x="1909763" y="2224881"/>
            <a:ext cx="1582737" cy="574953"/>
          </a:xfrm>
          <a:prstGeom prst="straightConnector1">
            <a:avLst/>
          </a:prstGeom>
          <a:ln w="3810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4889501" y="2392546"/>
            <a:ext cx="19050" cy="407288"/>
          </a:xfrm>
          <a:prstGeom prst="straightConnector1">
            <a:avLst/>
          </a:prstGeom>
          <a:ln w="3810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26" idx="3"/>
            <a:endCxn id="30" idx="0"/>
          </p:cNvCxnSpPr>
          <p:nvPr/>
        </p:nvCxnSpPr>
        <p:spPr>
          <a:xfrm>
            <a:off x="5353050" y="2224881"/>
            <a:ext cx="1811338" cy="564634"/>
          </a:xfrm>
          <a:prstGeom prst="straightConnector1">
            <a:avLst/>
          </a:prstGeom>
          <a:ln w="3810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27" idx="2"/>
            <a:endCxn id="26" idx="0"/>
          </p:cNvCxnSpPr>
          <p:nvPr/>
        </p:nvCxnSpPr>
        <p:spPr>
          <a:xfrm flipH="1">
            <a:off x="4422775" y="1658660"/>
            <a:ext cx="4763" cy="381555"/>
          </a:xfrm>
          <a:prstGeom prst="straightConnector1">
            <a:avLst/>
          </a:prstGeom>
          <a:ln w="3810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stCxn id="39" idx="2"/>
            <a:endCxn id="40" idx="0"/>
          </p:cNvCxnSpPr>
          <p:nvPr/>
        </p:nvCxnSpPr>
        <p:spPr>
          <a:xfrm>
            <a:off x="4607719" y="5024438"/>
            <a:ext cx="0" cy="200025"/>
          </a:xfrm>
          <a:prstGeom prst="straightConnector1">
            <a:avLst/>
          </a:prstGeom>
          <a:ln w="38100">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49" name="圆角矩形标注 48"/>
          <p:cNvSpPr/>
          <p:nvPr/>
        </p:nvSpPr>
        <p:spPr>
          <a:xfrm>
            <a:off x="5507038" y="1396762"/>
            <a:ext cx="1998662" cy="451088"/>
          </a:xfrm>
          <a:prstGeom prst="wedgeRoundRectCallout">
            <a:avLst>
              <a:gd name="adj1" fmla="val -59955"/>
              <a:gd name="adj2" fmla="val 111201"/>
              <a:gd name="adj3" fmla="val 16667"/>
            </a:avLst>
          </a:prstGeom>
          <a:solidFill>
            <a:schemeClr val="bg1"/>
          </a:solidFill>
          <a:ln>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mtClean="0">
                <a:solidFill>
                  <a:schemeClr val="tx1"/>
                </a:solidFill>
                <a:latin typeface="微软雅黑" panose="020B0503020204020204" pitchFamily="34" charset="-122"/>
                <a:ea typeface="微软雅黑" panose="020B0503020204020204" pitchFamily="34" charset="-122"/>
              </a:rPr>
              <a:t>代表整个系统</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sp>
        <p:nvSpPr>
          <p:cNvPr id="57" name="矩形 56"/>
          <p:cNvSpPr/>
          <p:nvPr/>
        </p:nvSpPr>
        <p:spPr>
          <a:xfrm>
            <a:off x="1636147" y="2007414"/>
            <a:ext cx="1338828" cy="369332"/>
          </a:xfrm>
          <a:prstGeom prst="rect">
            <a:avLst/>
          </a:prstGeom>
        </p:spPr>
        <p:txBody>
          <a:bodyPr wrap="none">
            <a:spAutoFit/>
          </a:bodyPr>
          <a:lstStyle/>
          <a:p>
            <a:r>
              <a:rPr lang="zh-CN" altLang="en-US" b="1">
                <a:solidFill>
                  <a:srgbClr val="0000FF"/>
                </a:solidFill>
                <a:latin typeface="微软雅黑" panose="020B0503020204020204" pitchFamily="34" charset="-122"/>
                <a:ea typeface="微软雅黑" panose="020B0503020204020204" pitchFamily="34" charset="-122"/>
              </a:rPr>
              <a:t>门面控制器</a:t>
            </a:r>
          </a:p>
        </p:txBody>
      </p:sp>
    </p:spTree>
    <p:extLst>
      <p:ext uri="{BB962C8B-B14F-4D97-AF65-F5344CB8AC3E}">
        <p14:creationId xmlns:p14="http://schemas.microsoft.com/office/powerpoint/2010/main" val="2814130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1000"/>
                                        <p:tgtEl>
                                          <p:spTgt spid="49"/>
                                        </p:tgtEl>
                                      </p:cBhvr>
                                    </p:animEffect>
                                    <p:anim calcmode="lin" valueType="num">
                                      <p:cBhvr>
                                        <p:cTn id="8" dur="1000" fill="hold"/>
                                        <p:tgtEl>
                                          <p:spTgt spid="49"/>
                                        </p:tgtEl>
                                        <p:attrNameLst>
                                          <p:attrName>ppt_x</p:attrName>
                                        </p:attrNameLst>
                                      </p:cBhvr>
                                      <p:tavLst>
                                        <p:tav tm="0">
                                          <p:val>
                                            <p:strVal val="#ppt_x"/>
                                          </p:val>
                                        </p:tav>
                                        <p:tav tm="100000">
                                          <p:val>
                                            <p:strVal val="#ppt_x"/>
                                          </p:val>
                                        </p:tav>
                                      </p:tavLst>
                                    </p:anim>
                                    <p:anim calcmode="lin" valueType="num">
                                      <p:cBhvr>
                                        <p:cTn id="9" dur="1000" fill="hold"/>
                                        <p:tgtEl>
                                          <p:spTgt spid="49"/>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randombar(horizontal)">
                                      <p:cBhvr>
                                        <p:cTn id="1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9"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6"/>
          <p:cNvSpPr>
            <a:spLocks noChangeArrowheads="1"/>
          </p:cNvSpPr>
          <p:nvPr/>
        </p:nvSpPr>
        <p:spPr bwMode="auto">
          <a:xfrm>
            <a:off x="4341497" y="3525265"/>
            <a:ext cx="793750" cy="307777"/>
          </a:xfrm>
          <a:prstGeom prst="rect">
            <a:avLst/>
          </a:prstGeom>
          <a:solidFill>
            <a:srgbClr val="FFFFFF"/>
          </a:solidFill>
          <a:ln w="6350">
            <a:solidFill>
              <a:srgbClr val="000000"/>
            </a:solidFill>
            <a:miter lim="800000"/>
            <a:headEnd type="none" w="sm" len="sm"/>
            <a:tailEnd type="none" w="sm" len="sm"/>
          </a:ln>
        </p:spPr>
        <p:txBody>
          <a:bodyPr lIns="0" tIns="0" rIns="0" bIns="0" anchor="ctr">
            <a:spAutoFit/>
          </a:bodyPr>
          <a:lstStyle/>
          <a:p>
            <a:pPr algn="ctr"/>
            <a:r>
              <a:rPr lang="en-US" altLang="zh-CN" sz="2000" b="1">
                <a:cs typeface="Arial" charset="0"/>
              </a:rPr>
              <a:t>A</a:t>
            </a:r>
            <a:endParaRPr lang="en-US" altLang="zh-CN" sz="2000">
              <a:cs typeface="Arial" charset="0"/>
            </a:endParaRPr>
          </a:p>
        </p:txBody>
      </p:sp>
      <p:sp>
        <p:nvSpPr>
          <p:cNvPr id="50" name="Rectangle 7"/>
          <p:cNvSpPr>
            <a:spLocks noChangeArrowheads="1"/>
          </p:cNvSpPr>
          <p:nvPr/>
        </p:nvSpPr>
        <p:spPr bwMode="auto">
          <a:xfrm>
            <a:off x="1490410" y="3535584"/>
            <a:ext cx="723900" cy="307777"/>
          </a:xfrm>
          <a:prstGeom prst="rect">
            <a:avLst/>
          </a:prstGeom>
          <a:solidFill>
            <a:srgbClr val="FFFFFF"/>
          </a:solidFill>
          <a:ln w="12700">
            <a:solidFill>
              <a:srgbClr val="000000"/>
            </a:solidFill>
            <a:miter lim="800000"/>
            <a:headEnd type="none" w="sm" len="sm"/>
            <a:tailEnd type="none" w="sm" len="sm"/>
          </a:ln>
        </p:spPr>
        <p:txBody>
          <a:bodyPr lIns="0" tIns="0" rIns="0" bIns="0" anchor="ctr">
            <a:spAutoFit/>
          </a:bodyPr>
          <a:lstStyle/>
          <a:p>
            <a:pPr algn="ctr"/>
            <a:r>
              <a:rPr lang="en-US" altLang="zh-CN" sz="2000" b="1">
                <a:solidFill>
                  <a:srgbClr val="000000"/>
                </a:solidFill>
                <a:cs typeface="Arial" charset="0"/>
              </a:rPr>
              <a:t>C</a:t>
            </a:r>
            <a:endParaRPr lang="en-US" altLang="zh-CN" sz="2000">
              <a:cs typeface="Arial" charset="0"/>
            </a:endParaRPr>
          </a:p>
        </p:txBody>
      </p:sp>
      <p:sp>
        <p:nvSpPr>
          <p:cNvPr id="51" name="Rectangle 8"/>
          <p:cNvSpPr>
            <a:spLocks noChangeArrowheads="1"/>
          </p:cNvSpPr>
          <p:nvPr/>
        </p:nvSpPr>
        <p:spPr bwMode="auto">
          <a:xfrm>
            <a:off x="3519235" y="4381722"/>
            <a:ext cx="725487" cy="307777"/>
          </a:xfrm>
          <a:prstGeom prst="rect">
            <a:avLst/>
          </a:prstGeom>
          <a:solidFill>
            <a:srgbClr val="FFFFFF"/>
          </a:solidFill>
          <a:ln w="6350">
            <a:solidFill>
              <a:srgbClr val="000000"/>
            </a:solidFill>
            <a:miter lim="800000"/>
            <a:headEnd type="none" w="sm" len="sm"/>
            <a:tailEnd type="none" w="sm" len="sm"/>
          </a:ln>
        </p:spPr>
        <p:txBody>
          <a:bodyPr lIns="0" tIns="0" rIns="0" bIns="0" anchor="ctr">
            <a:spAutoFit/>
          </a:bodyPr>
          <a:lstStyle/>
          <a:p>
            <a:pPr algn="ctr"/>
            <a:r>
              <a:rPr lang="en-US" altLang="zh-CN" sz="2000" b="1">
                <a:cs typeface="Arial" charset="0"/>
              </a:rPr>
              <a:t>A11</a:t>
            </a:r>
            <a:endParaRPr lang="en-US" altLang="zh-CN" sz="2000">
              <a:cs typeface="Arial" charset="0"/>
            </a:endParaRPr>
          </a:p>
        </p:txBody>
      </p:sp>
      <p:cxnSp>
        <p:nvCxnSpPr>
          <p:cNvPr id="52" name="AutoShape 9"/>
          <p:cNvCxnSpPr>
            <a:cxnSpLocks noChangeShapeType="1"/>
          </p:cNvCxnSpPr>
          <p:nvPr/>
        </p:nvCxnSpPr>
        <p:spPr bwMode="auto">
          <a:xfrm flipV="1">
            <a:off x="3924047" y="4219698"/>
            <a:ext cx="1800225" cy="1588"/>
          </a:xfrm>
          <a:prstGeom prst="straightConnector1">
            <a:avLst/>
          </a:prstGeom>
          <a:noFill/>
          <a:ln w="6350">
            <a:solidFill>
              <a:srgbClr val="000000"/>
            </a:solidFill>
            <a:round/>
            <a:headEnd/>
            <a:tailEnd/>
          </a:ln>
        </p:spPr>
      </p:cxnSp>
      <p:cxnSp>
        <p:nvCxnSpPr>
          <p:cNvPr id="53" name="AutoShape 10"/>
          <p:cNvCxnSpPr>
            <a:cxnSpLocks noChangeShapeType="1"/>
          </p:cNvCxnSpPr>
          <p:nvPr/>
        </p:nvCxnSpPr>
        <p:spPr bwMode="auto">
          <a:xfrm flipH="1">
            <a:off x="3884360" y="4219698"/>
            <a:ext cx="1587" cy="295275"/>
          </a:xfrm>
          <a:prstGeom prst="straightConnector1">
            <a:avLst/>
          </a:prstGeom>
          <a:noFill/>
          <a:ln w="6350">
            <a:solidFill>
              <a:srgbClr val="000000"/>
            </a:solidFill>
            <a:round/>
            <a:headEnd/>
            <a:tailEnd/>
          </a:ln>
        </p:spPr>
      </p:cxnSp>
      <p:cxnSp>
        <p:nvCxnSpPr>
          <p:cNvPr id="54" name="AutoShape 11"/>
          <p:cNvCxnSpPr>
            <a:cxnSpLocks noChangeShapeType="1"/>
          </p:cNvCxnSpPr>
          <p:nvPr/>
        </p:nvCxnSpPr>
        <p:spPr bwMode="auto">
          <a:xfrm flipH="1">
            <a:off x="4830510" y="4219698"/>
            <a:ext cx="1587" cy="295275"/>
          </a:xfrm>
          <a:prstGeom prst="straightConnector1">
            <a:avLst/>
          </a:prstGeom>
          <a:noFill/>
          <a:ln w="6350">
            <a:solidFill>
              <a:srgbClr val="000000"/>
            </a:solidFill>
            <a:round/>
            <a:headEnd/>
            <a:tailEnd/>
          </a:ln>
        </p:spPr>
      </p:cxnSp>
      <p:sp>
        <p:nvSpPr>
          <p:cNvPr id="55" name="AutoShape 12"/>
          <p:cNvSpPr>
            <a:spLocks noChangeArrowheads="1"/>
          </p:cNvSpPr>
          <p:nvPr/>
        </p:nvSpPr>
        <p:spPr bwMode="auto">
          <a:xfrm>
            <a:off x="4697160" y="3822823"/>
            <a:ext cx="282575" cy="381000"/>
          </a:xfrm>
          <a:prstGeom prst="upArrow">
            <a:avLst>
              <a:gd name="adj1" fmla="val 0"/>
              <a:gd name="adj2" fmla="val 81873"/>
            </a:avLst>
          </a:prstGeom>
          <a:solidFill>
            <a:srgbClr val="FFFFFF"/>
          </a:solidFill>
          <a:ln w="6350" algn="ctr">
            <a:solidFill>
              <a:srgbClr val="000000"/>
            </a:solidFill>
            <a:miter lim="800000"/>
            <a:headEnd/>
            <a:tailEnd/>
          </a:ln>
        </p:spPr>
        <p:txBody>
          <a:bodyPr/>
          <a:lstStyle/>
          <a:p>
            <a:endParaRPr lang="zh-CN" altLang="en-US" sz="2000">
              <a:cs typeface="Arial" charset="0"/>
            </a:endParaRPr>
          </a:p>
        </p:txBody>
      </p:sp>
      <p:sp>
        <p:nvSpPr>
          <p:cNvPr id="56" name="Rectangle 13"/>
          <p:cNvSpPr>
            <a:spLocks noChangeArrowheads="1"/>
          </p:cNvSpPr>
          <p:nvPr/>
        </p:nvSpPr>
        <p:spPr bwMode="auto">
          <a:xfrm>
            <a:off x="4370135" y="4381722"/>
            <a:ext cx="792162" cy="307777"/>
          </a:xfrm>
          <a:prstGeom prst="rect">
            <a:avLst/>
          </a:prstGeom>
          <a:solidFill>
            <a:srgbClr val="FFFFFF"/>
          </a:solidFill>
          <a:ln w="6350">
            <a:solidFill>
              <a:srgbClr val="000000"/>
            </a:solidFill>
            <a:miter lim="800000"/>
            <a:headEnd type="none" w="sm" len="sm"/>
            <a:tailEnd type="none" w="sm" len="sm"/>
          </a:ln>
        </p:spPr>
        <p:txBody>
          <a:bodyPr lIns="0" tIns="0" rIns="0" bIns="0" anchor="ctr">
            <a:spAutoFit/>
          </a:bodyPr>
          <a:lstStyle/>
          <a:p>
            <a:pPr algn="ctr"/>
            <a:r>
              <a:rPr lang="en-US" altLang="zh-CN" sz="2000" b="1">
                <a:cs typeface="Arial" charset="0"/>
              </a:rPr>
              <a:t>A12</a:t>
            </a:r>
            <a:endParaRPr lang="en-US" altLang="zh-CN" sz="2000">
              <a:cs typeface="Arial" charset="0"/>
            </a:endParaRPr>
          </a:p>
        </p:txBody>
      </p:sp>
      <p:sp>
        <p:nvSpPr>
          <p:cNvPr id="57" name="Rectangle 15"/>
          <p:cNvSpPr>
            <a:spLocks noChangeArrowheads="1"/>
          </p:cNvSpPr>
          <p:nvPr/>
        </p:nvSpPr>
        <p:spPr bwMode="auto">
          <a:xfrm>
            <a:off x="4370135" y="5030215"/>
            <a:ext cx="969962" cy="307777"/>
          </a:xfrm>
          <a:prstGeom prst="rect">
            <a:avLst/>
          </a:prstGeom>
          <a:solidFill>
            <a:srgbClr val="FFFFFF"/>
          </a:solidFill>
          <a:ln w="6350">
            <a:solidFill>
              <a:srgbClr val="000000"/>
            </a:solidFill>
            <a:miter lim="800000"/>
            <a:headEnd type="none" w="sm" len="sm"/>
            <a:tailEnd type="none" w="sm" len="sm"/>
          </a:ln>
        </p:spPr>
        <p:txBody>
          <a:bodyPr lIns="0" tIns="0" rIns="0" bIns="0" anchor="ctr">
            <a:spAutoFit/>
          </a:bodyPr>
          <a:lstStyle/>
          <a:p>
            <a:pPr algn="ctr"/>
            <a:r>
              <a:rPr lang="en-US" altLang="zh-CN" sz="2000" b="1">
                <a:cs typeface="Arial" charset="0"/>
              </a:rPr>
              <a:t>A121</a:t>
            </a:r>
            <a:endParaRPr lang="en-US" altLang="zh-CN" sz="2000">
              <a:cs typeface="Arial" charset="0"/>
            </a:endParaRPr>
          </a:p>
        </p:txBody>
      </p:sp>
      <p:cxnSp>
        <p:nvCxnSpPr>
          <p:cNvPr id="58" name="AutoShape 16"/>
          <p:cNvCxnSpPr>
            <a:cxnSpLocks noChangeShapeType="1"/>
          </p:cNvCxnSpPr>
          <p:nvPr/>
        </p:nvCxnSpPr>
        <p:spPr bwMode="auto">
          <a:xfrm flipH="1">
            <a:off x="5689347" y="4219698"/>
            <a:ext cx="1588" cy="295275"/>
          </a:xfrm>
          <a:prstGeom prst="straightConnector1">
            <a:avLst/>
          </a:prstGeom>
          <a:noFill/>
          <a:ln w="6350">
            <a:solidFill>
              <a:srgbClr val="000000"/>
            </a:solidFill>
            <a:round/>
            <a:headEnd/>
            <a:tailEnd/>
          </a:ln>
        </p:spPr>
      </p:cxnSp>
      <p:sp>
        <p:nvSpPr>
          <p:cNvPr id="59" name="Rectangle 17"/>
          <p:cNvSpPr>
            <a:spLocks noChangeArrowheads="1"/>
          </p:cNvSpPr>
          <p:nvPr/>
        </p:nvSpPr>
        <p:spPr bwMode="auto">
          <a:xfrm>
            <a:off x="2944560" y="3565747"/>
            <a:ext cx="839787" cy="307777"/>
          </a:xfrm>
          <a:prstGeom prst="rect">
            <a:avLst/>
          </a:prstGeom>
          <a:solidFill>
            <a:srgbClr val="FFFFFF"/>
          </a:solidFill>
          <a:ln w="6350">
            <a:solidFill>
              <a:srgbClr val="000000"/>
            </a:solidFill>
            <a:miter lim="800000"/>
            <a:headEnd type="none" w="sm" len="sm"/>
            <a:tailEnd type="none" w="sm" len="sm"/>
          </a:ln>
        </p:spPr>
        <p:txBody>
          <a:bodyPr lIns="0" tIns="0" rIns="0" bIns="0" anchor="ctr">
            <a:spAutoFit/>
          </a:bodyPr>
          <a:lstStyle/>
          <a:p>
            <a:pPr algn="ctr"/>
            <a:r>
              <a:rPr lang="en-US" altLang="zh-CN" sz="2000" b="1">
                <a:cs typeface="Arial" charset="0"/>
              </a:rPr>
              <a:t>B</a:t>
            </a:r>
            <a:endParaRPr lang="en-US" altLang="zh-CN" sz="2000">
              <a:cs typeface="Arial" charset="0"/>
            </a:endParaRPr>
          </a:p>
        </p:txBody>
      </p:sp>
      <p:cxnSp>
        <p:nvCxnSpPr>
          <p:cNvPr id="60" name="AutoShape 20"/>
          <p:cNvCxnSpPr>
            <a:cxnSpLocks noChangeShapeType="1"/>
          </p:cNvCxnSpPr>
          <p:nvPr/>
        </p:nvCxnSpPr>
        <p:spPr bwMode="auto">
          <a:xfrm>
            <a:off x="2239710" y="3794248"/>
            <a:ext cx="720725" cy="0"/>
          </a:xfrm>
          <a:prstGeom prst="straightConnector1">
            <a:avLst/>
          </a:prstGeom>
          <a:noFill/>
          <a:ln w="6350">
            <a:solidFill>
              <a:srgbClr val="000000"/>
            </a:solidFill>
            <a:round/>
            <a:headEnd/>
            <a:tailEnd type="triangle" w="med" len="med"/>
          </a:ln>
        </p:spPr>
      </p:cxnSp>
      <p:sp>
        <p:nvSpPr>
          <p:cNvPr id="61" name="Rectangle 21"/>
          <p:cNvSpPr>
            <a:spLocks noChangeArrowheads="1"/>
          </p:cNvSpPr>
          <p:nvPr/>
        </p:nvSpPr>
        <p:spPr bwMode="auto">
          <a:xfrm>
            <a:off x="1530097" y="4156297"/>
            <a:ext cx="681038" cy="307777"/>
          </a:xfrm>
          <a:prstGeom prst="rect">
            <a:avLst/>
          </a:prstGeom>
          <a:solidFill>
            <a:srgbClr val="FFFFFF"/>
          </a:solidFill>
          <a:ln w="6350">
            <a:solidFill>
              <a:srgbClr val="000000"/>
            </a:solidFill>
            <a:miter lim="800000"/>
            <a:headEnd type="none" w="sm" len="sm"/>
            <a:tailEnd type="none" w="sm" len="sm"/>
          </a:ln>
        </p:spPr>
        <p:txBody>
          <a:bodyPr lIns="0" tIns="0" rIns="0" bIns="0" anchor="ctr">
            <a:spAutoFit/>
          </a:bodyPr>
          <a:lstStyle/>
          <a:p>
            <a:pPr algn="ctr"/>
            <a:r>
              <a:rPr lang="en-US" altLang="zh-CN" sz="2000" b="1">
                <a:cs typeface="Arial" charset="0"/>
              </a:rPr>
              <a:t>D</a:t>
            </a:r>
            <a:endParaRPr lang="en-US" altLang="zh-CN" sz="2000">
              <a:cs typeface="Arial" charset="0"/>
            </a:endParaRPr>
          </a:p>
        </p:txBody>
      </p:sp>
      <p:cxnSp>
        <p:nvCxnSpPr>
          <p:cNvPr id="62" name="AutoShape 22"/>
          <p:cNvCxnSpPr>
            <a:cxnSpLocks noChangeShapeType="1"/>
          </p:cNvCxnSpPr>
          <p:nvPr/>
        </p:nvCxnSpPr>
        <p:spPr bwMode="auto">
          <a:xfrm>
            <a:off x="1414210" y="4803898"/>
            <a:ext cx="830262" cy="1588"/>
          </a:xfrm>
          <a:prstGeom prst="straightConnector1">
            <a:avLst/>
          </a:prstGeom>
          <a:noFill/>
          <a:ln w="6350">
            <a:solidFill>
              <a:srgbClr val="000000"/>
            </a:solidFill>
            <a:round/>
            <a:headEnd/>
            <a:tailEnd/>
          </a:ln>
        </p:spPr>
      </p:cxnSp>
      <p:cxnSp>
        <p:nvCxnSpPr>
          <p:cNvPr id="63" name="AutoShape 23"/>
          <p:cNvCxnSpPr>
            <a:cxnSpLocks noChangeShapeType="1"/>
          </p:cNvCxnSpPr>
          <p:nvPr/>
        </p:nvCxnSpPr>
        <p:spPr bwMode="auto">
          <a:xfrm flipH="1">
            <a:off x="1415797" y="4775323"/>
            <a:ext cx="1588" cy="293688"/>
          </a:xfrm>
          <a:prstGeom prst="straightConnector1">
            <a:avLst/>
          </a:prstGeom>
          <a:noFill/>
          <a:ln w="6350">
            <a:solidFill>
              <a:srgbClr val="000000"/>
            </a:solidFill>
            <a:round/>
            <a:headEnd/>
            <a:tailEnd/>
          </a:ln>
        </p:spPr>
      </p:cxnSp>
      <p:cxnSp>
        <p:nvCxnSpPr>
          <p:cNvPr id="64" name="AutoShape 24"/>
          <p:cNvCxnSpPr>
            <a:cxnSpLocks noChangeShapeType="1"/>
          </p:cNvCxnSpPr>
          <p:nvPr/>
        </p:nvCxnSpPr>
        <p:spPr bwMode="auto">
          <a:xfrm flipH="1">
            <a:off x="2260347" y="4802311"/>
            <a:ext cx="1588" cy="295275"/>
          </a:xfrm>
          <a:prstGeom prst="straightConnector1">
            <a:avLst/>
          </a:prstGeom>
          <a:noFill/>
          <a:ln w="6350">
            <a:solidFill>
              <a:srgbClr val="000000"/>
            </a:solidFill>
            <a:round/>
            <a:headEnd/>
            <a:tailEnd/>
          </a:ln>
        </p:spPr>
      </p:cxnSp>
      <p:sp>
        <p:nvSpPr>
          <p:cNvPr id="65" name="Rectangle 25"/>
          <p:cNvSpPr>
            <a:spLocks noChangeArrowheads="1"/>
          </p:cNvSpPr>
          <p:nvPr/>
        </p:nvSpPr>
        <p:spPr bwMode="auto">
          <a:xfrm>
            <a:off x="1077660" y="5037359"/>
            <a:ext cx="681037" cy="307777"/>
          </a:xfrm>
          <a:prstGeom prst="rect">
            <a:avLst/>
          </a:prstGeom>
          <a:solidFill>
            <a:srgbClr val="FFFFFF"/>
          </a:solidFill>
          <a:ln w="6350">
            <a:solidFill>
              <a:srgbClr val="000000"/>
            </a:solidFill>
            <a:miter lim="800000"/>
            <a:headEnd type="none" w="sm" len="sm"/>
            <a:tailEnd type="none" w="sm" len="sm"/>
          </a:ln>
        </p:spPr>
        <p:txBody>
          <a:bodyPr lIns="0" tIns="0" rIns="0" bIns="0" anchor="ctr">
            <a:spAutoFit/>
          </a:bodyPr>
          <a:lstStyle/>
          <a:p>
            <a:pPr algn="ctr"/>
            <a:r>
              <a:rPr lang="en-US" altLang="zh-CN" sz="2000" b="1">
                <a:cs typeface="Arial" charset="0"/>
              </a:rPr>
              <a:t>D11</a:t>
            </a:r>
            <a:endParaRPr lang="en-US" altLang="zh-CN" sz="2000">
              <a:cs typeface="Arial" charset="0"/>
            </a:endParaRPr>
          </a:p>
        </p:txBody>
      </p:sp>
      <p:sp>
        <p:nvSpPr>
          <p:cNvPr id="66" name="Rectangle 26"/>
          <p:cNvSpPr>
            <a:spLocks noChangeArrowheads="1"/>
          </p:cNvSpPr>
          <p:nvPr/>
        </p:nvSpPr>
        <p:spPr bwMode="auto">
          <a:xfrm>
            <a:off x="1936497" y="5037359"/>
            <a:ext cx="682625" cy="307777"/>
          </a:xfrm>
          <a:prstGeom prst="rect">
            <a:avLst/>
          </a:prstGeom>
          <a:solidFill>
            <a:srgbClr val="FFFFFF"/>
          </a:solidFill>
          <a:ln w="6350">
            <a:solidFill>
              <a:srgbClr val="000000"/>
            </a:solidFill>
            <a:miter lim="800000"/>
            <a:headEnd type="none" w="sm" len="sm"/>
            <a:tailEnd type="none" w="sm" len="sm"/>
          </a:ln>
        </p:spPr>
        <p:txBody>
          <a:bodyPr lIns="0" tIns="0" rIns="0" bIns="0" anchor="ctr">
            <a:spAutoFit/>
          </a:bodyPr>
          <a:lstStyle/>
          <a:p>
            <a:pPr algn="ctr"/>
            <a:r>
              <a:rPr lang="en-US" altLang="zh-CN" sz="2000" b="1">
                <a:cs typeface="Arial" charset="0"/>
              </a:rPr>
              <a:t>D12</a:t>
            </a:r>
            <a:endParaRPr lang="en-US" altLang="zh-CN" sz="2000">
              <a:cs typeface="Arial" charset="0"/>
            </a:endParaRPr>
          </a:p>
        </p:txBody>
      </p:sp>
      <p:sp>
        <p:nvSpPr>
          <p:cNvPr id="67" name="AutoShape 27"/>
          <p:cNvSpPr>
            <a:spLocks noChangeArrowheads="1"/>
          </p:cNvSpPr>
          <p:nvPr/>
        </p:nvSpPr>
        <p:spPr bwMode="auto">
          <a:xfrm>
            <a:off x="1688847" y="4448298"/>
            <a:ext cx="282575" cy="381000"/>
          </a:xfrm>
          <a:prstGeom prst="upArrow">
            <a:avLst>
              <a:gd name="adj1" fmla="val 0"/>
              <a:gd name="adj2" fmla="val 81873"/>
            </a:avLst>
          </a:prstGeom>
          <a:solidFill>
            <a:srgbClr val="FFFFFF"/>
          </a:solidFill>
          <a:ln w="6350" algn="ctr">
            <a:solidFill>
              <a:srgbClr val="000000"/>
            </a:solidFill>
            <a:miter lim="800000"/>
            <a:headEnd/>
            <a:tailEnd/>
          </a:ln>
        </p:spPr>
        <p:txBody>
          <a:bodyPr/>
          <a:lstStyle/>
          <a:p>
            <a:endParaRPr lang="zh-CN" altLang="en-US" sz="2000">
              <a:cs typeface="Arial" charset="0"/>
            </a:endParaRPr>
          </a:p>
        </p:txBody>
      </p:sp>
      <p:cxnSp>
        <p:nvCxnSpPr>
          <p:cNvPr id="68" name="AutoShape 29"/>
          <p:cNvCxnSpPr>
            <a:cxnSpLocks noChangeShapeType="1"/>
          </p:cNvCxnSpPr>
          <p:nvPr/>
        </p:nvCxnSpPr>
        <p:spPr bwMode="auto">
          <a:xfrm>
            <a:off x="1866647" y="3824411"/>
            <a:ext cx="0" cy="320675"/>
          </a:xfrm>
          <a:prstGeom prst="straightConnector1">
            <a:avLst/>
          </a:prstGeom>
          <a:noFill/>
          <a:ln w="6350">
            <a:solidFill>
              <a:srgbClr val="000000"/>
            </a:solidFill>
            <a:round/>
            <a:headEnd/>
            <a:tailEnd type="triangle" w="med" len="med"/>
          </a:ln>
        </p:spPr>
      </p:cxnSp>
      <p:sp>
        <p:nvSpPr>
          <p:cNvPr id="69" name="Rectangle 30"/>
          <p:cNvSpPr>
            <a:spLocks noChangeArrowheads="1"/>
          </p:cNvSpPr>
          <p:nvPr/>
        </p:nvSpPr>
        <p:spPr bwMode="auto">
          <a:xfrm>
            <a:off x="3797047" y="2387698"/>
            <a:ext cx="1860550" cy="307777"/>
          </a:xfrm>
          <a:prstGeom prst="rect">
            <a:avLst/>
          </a:prstGeom>
          <a:solidFill>
            <a:srgbClr val="FFFFFF"/>
          </a:solidFill>
          <a:ln w="12700">
            <a:solidFill>
              <a:srgbClr val="000000"/>
            </a:solidFill>
            <a:miter lim="800000"/>
            <a:headEnd type="none" w="sm" len="sm"/>
            <a:tailEnd type="none" w="sm" len="sm"/>
          </a:ln>
        </p:spPr>
        <p:txBody>
          <a:bodyPr lIns="0" tIns="0" rIns="0" bIns="0" anchor="ctr">
            <a:spAutoFit/>
          </a:bodyPr>
          <a:lstStyle/>
          <a:p>
            <a:pPr algn="ctr"/>
            <a:r>
              <a:rPr lang="en-US" altLang="zh-CN" sz="2000" b="1">
                <a:solidFill>
                  <a:srgbClr val="C00000"/>
                </a:solidFill>
                <a:cs typeface="Arial" charset="0"/>
              </a:rPr>
              <a:t>Controller </a:t>
            </a:r>
            <a:endParaRPr lang="en-US" altLang="zh-CN" sz="2000">
              <a:solidFill>
                <a:srgbClr val="C00000"/>
              </a:solidFill>
              <a:cs typeface="Arial" charset="0"/>
            </a:endParaRPr>
          </a:p>
        </p:txBody>
      </p:sp>
      <p:sp>
        <p:nvSpPr>
          <p:cNvPr id="70" name="Rectangle 31"/>
          <p:cNvSpPr>
            <a:spLocks noChangeArrowheads="1"/>
          </p:cNvSpPr>
          <p:nvPr/>
        </p:nvSpPr>
        <p:spPr bwMode="auto">
          <a:xfrm>
            <a:off x="3939273" y="1529655"/>
            <a:ext cx="1584325" cy="307777"/>
          </a:xfrm>
          <a:prstGeom prst="rect">
            <a:avLst/>
          </a:prstGeom>
          <a:solidFill>
            <a:srgbClr val="FFFFFF"/>
          </a:solidFill>
          <a:ln w="12700">
            <a:solidFill>
              <a:srgbClr val="000000"/>
            </a:solidFill>
            <a:miter lim="800000"/>
            <a:headEnd type="none" w="sm" len="sm"/>
            <a:tailEnd type="none" w="sm" len="sm"/>
          </a:ln>
        </p:spPr>
        <p:txBody>
          <a:bodyPr lIns="0" tIns="0" rIns="0" bIns="0" anchor="ctr">
            <a:spAutoFit/>
          </a:bodyPr>
          <a:lstStyle/>
          <a:p>
            <a:pPr algn="ctr"/>
            <a:r>
              <a:rPr lang="en-US" altLang="zh-CN" sz="2000" b="1">
                <a:solidFill>
                  <a:srgbClr val="000000"/>
                </a:solidFill>
                <a:cs typeface="Arial" charset="0"/>
              </a:rPr>
              <a:t>GUI</a:t>
            </a:r>
            <a:endParaRPr lang="en-US" altLang="zh-CN" sz="2000">
              <a:cs typeface="Arial" charset="0"/>
            </a:endParaRPr>
          </a:p>
        </p:txBody>
      </p:sp>
      <p:sp>
        <p:nvSpPr>
          <p:cNvPr id="71" name="Rectangle 32"/>
          <p:cNvSpPr>
            <a:spLocks noChangeArrowheads="1"/>
          </p:cNvSpPr>
          <p:nvPr/>
        </p:nvSpPr>
        <p:spPr bwMode="auto">
          <a:xfrm>
            <a:off x="3669402" y="5781871"/>
            <a:ext cx="2087563" cy="307777"/>
          </a:xfrm>
          <a:prstGeom prst="rect">
            <a:avLst/>
          </a:prstGeom>
          <a:solidFill>
            <a:srgbClr val="FFFFFF"/>
          </a:solidFill>
          <a:ln w="12700">
            <a:solidFill>
              <a:srgbClr val="000000"/>
            </a:solidFill>
            <a:miter lim="800000"/>
            <a:headEnd type="none" w="sm" len="sm"/>
            <a:tailEnd type="none" w="sm" len="sm"/>
          </a:ln>
        </p:spPr>
        <p:txBody>
          <a:bodyPr lIns="0" tIns="0" rIns="0" bIns="0" anchor="ctr">
            <a:spAutoFit/>
          </a:bodyPr>
          <a:lstStyle/>
          <a:p>
            <a:pPr algn="ctr"/>
            <a:r>
              <a:rPr lang="en-US" altLang="zh-CN" sz="2000" b="1">
                <a:solidFill>
                  <a:srgbClr val="000000"/>
                </a:solidFill>
                <a:cs typeface="Arial" charset="0"/>
              </a:rPr>
              <a:t>DBAccess</a:t>
            </a:r>
            <a:endParaRPr lang="en-US" altLang="zh-CN" sz="2000">
              <a:cs typeface="Arial" charset="0"/>
            </a:endParaRPr>
          </a:p>
        </p:txBody>
      </p:sp>
      <p:cxnSp>
        <p:nvCxnSpPr>
          <p:cNvPr id="72" name="AutoShape 35"/>
          <p:cNvCxnSpPr>
            <a:cxnSpLocks noChangeShapeType="1"/>
          </p:cNvCxnSpPr>
          <p:nvPr/>
        </p:nvCxnSpPr>
        <p:spPr bwMode="auto">
          <a:xfrm flipH="1">
            <a:off x="2198435" y="3629148"/>
            <a:ext cx="719137" cy="1588"/>
          </a:xfrm>
          <a:prstGeom prst="straightConnector1">
            <a:avLst/>
          </a:prstGeom>
          <a:noFill/>
          <a:ln w="12700">
            <a:solidFill>
              <a:srgbClr val="000000"/>
            </a:solidFill>
            <a:round/>
            <a:headEnd/>
            <a:tailEnd type="triangle" w="med" len="med"/>
          </a:ln>
        </p:spPr>
      </p:cxnSp>
      <p:sp>
        <p:nvSpPr>
          <p:cNvPr id="73" name="Rectangle 36"/>
          <p:cNvSpPr>
            <a:spLocks noChangeArrowheads="1"/>
          </p:cNvSpPr>
          <p:nvPr/>
        </p:nvSpPr>
        <p:spPr bwMode="auto">
          <a:xfrm>
            <a:off x="6765672" y="3525265"/>
            <a:ext cx="682625" cy="307777"/>
          </a:xfrm>
          <a:prstGeom prst="rect">
            <a:avLst/>
          </a:prstGeom>
          <a:solidFill>
            <a:srgbClr val="FFFFFF"/>
          </a:solidFill>
          <a:ln w="6350">
            <a:solidFill>
              <a:srgbClr val="000000"/>
            </a:solidFill>
            <a:miter lim="800000"/>
            <a:headEnd type="none" w="sm" len="sm"/>
            <a:tailEnd type="none" w="sm" len="sm"/>
          </a:ln>
        </p:spPr>
        <p:txBody>
          <a:bodyPr lIns="0" tIns="0" rIns="0" bIns="0" anchor="ctr">
            <a:spAutoFit/>
          </a:bodyPr>
          <a:lstStyle/>
          <a:p>
            <a:pPr algn="ctr"/>
            <a:r>
              <a:rPr lang="en-US" altLang="zh-CN" sz="2000" b="1">
                <a:cs typeface="Arial" charset="0"/>
              </a:rPr>
              <a:t>E</a:t>
            </a:r>
            <a:endParaRPr lang="en-US" altLang="zh-CN" sz="2000">
              <a:cs typeface="Arial" charset="0"/>
            </a:endParaRPr>
          </a:p>
        </p:txBody>
      </p:sp>
      <p:cxnSp>
        <p:nvCxnSpPr>
          <p:cNvPr id="74" name="AutoShape 37"/>
          <p:cNvCxnSpPr>
            <a:cxnSpLocks noChangeShapeType="1"/>
          </p:cNvCxnSpPr>
          <p:nvPr/>
        </p:nvCxnSpPr>
        <p:spPr bwMode="auto">
          <a:xfrm>
            <a:off x="6708522" y="4165723"/>
            <a:ext cx="1082675" cy="1588"/>
          </a:xfrm>
          <a:prstGeom prst="straightConnector1">
            <a:avLst/>
          </a:prstGeom>
          <a:noFill/>
          <a:ln w="6350">
            <a:solidFill>
              <a:srgbClr val="000000"/>
            </a:solidFill>
            <a:round/>
            <a:headEnd/>
            <a:tailEnd/>
          </a:ln>
        </p:spPr>
      </p:cxnSp>
      <p:cxnSp>
        <p:nvCxnSpPr>
          <p:cNvPr id="75" name="AutoShape 38"/>
          <p:cNvCxnSpPr>
            <a:cxnSpLocks noChangeShapeType="1"/>
          </p:cNvCxnSpPr>
          <p:nvPr/>
        </p:nvCxnSpPr>
        <p:spPr bwMode="auto">
          <a:xfrm flipH="1">
            <a:off x="6694235" y="4151436"/>
            <a:ext cx="1587" cy="293687"/>
          </a:xfrm>
          <a:prstGeom prst="straightConnector1">
            <a:avLst/>
          </a:prstGeom>
          <a:noFill/>
          <a:ln w="6350">
            <a:solidFill>
              <a:srgbClr val="000000"/>
            </a:solidFill>
            <a:round/>
            <a:headEnd/>
            <a:tailEnd/>
          </a:ln>
        </p:spPr>
      </p:cxnSp>
      <p:cxnSp>
        <p:nvCxnSpPr>
          <p:cNvPr id="76" name="AutoShape 39"/>
          <p:cNvCxnSpPr>
            <a:cxnSpLocks noChangeShapeType="1"/>
          </p:cNvCxnSpPr>
          <p:nvPr/>
        </p:nvCxnSpPr>
        <p:spPr bwMode="auto">
          <a:xfrm>
            <a:off x="7776910" y="4178423"/>
            <a:ext cx="0" cy="295275"/>
          </a:xfrm>
          <a:prstGeom prst="straightConnector1">
            <a:avLst/>
          </a:prstGeom>
          <a:noFill/>
          <a:ln w="6350">
            <a:solidFill>
              <a:srgbClr val="000000"/>
            </a:solidFill>
            <a:round/>
            <a:headEnd/>
            <a:tailEnd/>
          </a:ln>
        </p:spPr>
      </p:cxnSp>
      <p:sp>
        <p:nvSpPr>
          <p:cNvPr id="77" name="Rectangle 40"/>
          <p:cNvSpPr>
            <a:spLocks noChangeArrowheads="1"/>
          </p:cNvSpPr>
          <p:nvPr/>
        </p:nvSpPr>
        <p:spPr bwMode="auto">
          <a:xfrm>
            <a:off x="6268785" y="4396803"/>
            <a:ext cx="895350" cy="307777"/>
          </a:xfrm>
          <a:prstGeom prst="rect">
            <a:avLst/>
          </a:prstGeom>
          <a:solidFill>
            <a:srgbClr val="FFFFFF"/>
          </a:solidFill>
          <a:ln w="6350">
            <a:solidFill>
              <a:srgbClr val="000000"/>
            </a:solidFill>
            <a:miter lim="800000"/>
            <a:headEnd type="none" w="sm" len="sm"/>
            <a:tailEnd type="none" w="sm" len="sm"/>
          </a:ln>
        </p:spPr>
        <p:txBody>
          <a:bodyPr lIns="0" tIns="0" rIns="0" bIns="0" anchor="ctr">
            <a:spAutoFit/>
          </a:bodyPr>
          <a:lstStyle/>
          <a:p>
            <a:pPr algn="ctr"/>
            <a:r>
              <a:rPr lang="en-US" altLang="zh-CN" sz="2000" b="1">
                <a:cs typeface="Arial" charset="0"/>
              </a:rPr>
              <a:t>E11</a:t>
            </a:r>
            <a:endParaRPr lang="en-US" altLang="zh-CN" sz="2000">
              <a:cs typeface="Arial" charset="0"/>
            </a:endParaRPr>
          </a:p>
        </p:txBody>
      </p:sp>
      <p:sp>
        <p:nvSpPr>
          <p:cNvPr id="78" name="Rectangle 41"/>
          <p:cNvSpPr>
            <a:spLocks noChangeArrowheads="1"/>
          </p:cNvSpPr>
          <p:nvPr/>
        </p:nvSpPr>
        <p:spPr bwMode="auto">
          <a:xfrm>
            <a:off x="7272085" y="4381722"/>
            <a:ext cx="987425" cy="307777"/>
          </a:xfrm>
          <a:prstGeom prst="rect">
            <a:avLst/>
          </a:prstGeom>
          <a:solidFill>
            <a:srgbClr val="FFFFFF"/>
          </a:solidFill>
          <a:ln w="6350">
            <a:solidFill>
              <a:srgbClr val="000000"/>
            </a:solidFill>
            <a:miter lim="800000"/>
            <a:headEnd type="none" w="sm" len="sm"/>
            <a:tailEnd type="none" w="sm" len="sm"/>
          </a:ln>
        </p:spPr>
        <p:txBody>
          <a:bodyPr lIns="0" tIns="0" rIns="0" bIns="0" anchor="ctr">
            <a:spAutoFit/>
          </a:bodyPr>
          <a:lstStyle/>
          <a:p>
            <a:pPr algn="ctr"/>
            <a:r>
              <a:rPr lang="en-US" altLang="zh-CN" sz="2000" b="1">
                <a:cs typeface="Arial" charset="0"/>
              </a:rPr>
              <a:t>E12</a:t>
            </a:r>
            <a:endParaRPr lang="en-US" altLang="zh-CN" sz="2000">
              <a:cs typeface="Arial" charset="0"/>
            </a:endParaRPr>
          </a:p>
        </p:txBody>
      </p:sp>
      <p:sp>
        <p:nvSpPr>
          <p:cNvPr id="79" name="AutoShape 42"/>
          <p:cNvSpPr>
            <a:spLocks noChangeArrowheads="1"/>
          </p:cNvSpPr>
          <p:nvPr/>
        </p:nvSpPr>
        <p:spPr bwMode="auto">
          <a:xfrm>
            <a:off x="6994272" y="3795836"/>
            <a:ext cx="284163" cy="381000"/>
          </a:xfrm>
          <a:prstGeom prst="upArrow">
            <a:avLst>
              <a:gd name="adj1" fmla="val 0"/>
              <a:gd name="adj2" fmla="val 81415"/>
            </a:avLst>
          </a:prstGeom>
          <a:solidFill>
            <a:srgbClr val="FFFFFF"/>
          </a:solidFill>
          <a:ln w="6350" algn="ctr">
            <a:solidFill>
              <a:srgbClr val="000000"/>
            </a:solidFill>
            <a:miter lim="800000"/>
            <a:headEnd/>
            <a:tailEnd/>
          </a:ln>
        </p:spPr>
        <p:txBody>
          <a:bodyPr/>
          <a:lstStyle/>
          <a:p>
            <a:endParaRPr lang="zh-CN" altLang="en-US" sz="2000">
              <a:cs typeface="Arial" charset="0"/>
            </a:endParaRPr>
          </a:p>
        </p:txBody>
      </p:sp>
      <p:sp>
        <p:nvSpPr>
          <p:cNvPr id="80" name="AutoShape 43"/>
          <p:cNvSpPr>
            <a:spLocks noChangeArrowheads="1"/>
          </p:cNvSpPr>
          <p:nvPr/>
        </p:nvSpPr>
        <p:spPr bwMode="auto">
          <a:xfrm>
            <a:off x="4706685" y="4668961"/>
            <a:ext cx="282575" cy="381000"/>
          </a:xfrm>
          <a:prstGeom prst="upArrow">
            <a:avLst>
              <a:gd name="adj1" fmla="val 0"/>
              <a:gd name="adj2" fmla="val 81873"/>
            </a:avLst>
          </a:prstGeom>
          <a:solidFill>
            <a:srgbClr val="FFFFFF"/>
          </a:solidFill>
          <a:ln w="6350" algn="ctr">
            <a:solidFill>
              <a:srgbClr val="000000"/>
            </a:solidFill>
            <a:miter lim="800000"/>
            <a:headEnd/>
            <a:tailEnd/>
          </a:ln>
        </p:spPr>
        <p:txBody>
          <a:bodyPr/>
          <a:lstStyle/>
          <a:p>
            <a:endParaRPr lang="zh-CN" altLang="en-US" sz="2000">
              <a:cs typeface="Arial" charset="0"/>
            </a:endParaRPr>
          </a:p>
        </p:txBody>
      </p:sp>
      <p:sp>
        <p:nvSpPr>
          <p:cNvPr id="81" name="Rectangle 49"/>
          <p:cNvSpPr>
            <a:spLocks noChangeArrowheads="1"/>
          </p:cNvSpPr>
          <p:nvPr/>
        </p:nvSpPr>
        <p:spPr bwMode="auto">
          <a:xfrm>
            <a:off x="771644" y="1381125"/>
            <a:ext cx="7703890" cy="649288"/>
          </a:xfrm>
          <a:prstGeom prst="rect">
            <a:avLst/>
          </a:prstGeom>
          <a:noFill/>
          <a:ln w="9525">
            <a:solidFill>
              <a:schemeClr val="tx1"/>
            </a:solidFill>
            <a:miter lim="800000"/>
            <a:headEnd/>
            <a:tailEnd/>
          </a:ln>
        </p:spPr>
        <p:txBody>
          <a:bodyPr wrap="none" anchor="ctr"/>
          <a:lstStyle/>
          <a:p>
            <a:endParaRPr lang="zh-CN" altLang="en-US" sz="1400">
              <a:cs typeface="Arial" charset="0"/>
            </a:endParaRPr>
          </a:p>
        </p:txBody>
      </p:sp>
      <p:sp>
        <p:nvSpPr>
          <p:cNvPr id="82" name="Rectangle 50"/>
          <p:cNvSpPr>
            <a:spLocks noChangeArrowheads="1"/>
          </p:cNvSpPr>
          <p:nvPr/>
        </p:nvSpPr>
        <p:spPr bwMode="auto">
          <a:xfrm>
            <a:off x="771644" y="2196257"/>
            <a:ext cx="7703890" cy="3252043"/>
          </a:xfrm>
          <a:prstGeom prst="rect">
            <a:avLst/>
          </a:prstGeom>
          <a:noFill/>
          <a:ln w="9525">
            <a:solidFill>
              <a:schemeClr val="tx1"/>
            </a:solidFill>
            <a:miter lim="800000"/>
            <a:headEnd/>
            <a:tailEnd/>
          </a:ln>
        </p:spPr>
        <p:txBody>
          <a:bodyPr wrap="none" anchor="ctr"/>
          <a:lstStyle/>
          <a:p>
            <a:endParaRPr lang="zh-CN" altLang="en-US" sz="1400">
              <a:cs typeface="Arial" charset="0"/>
            </a:endParaRPr>
          </a:p>
        </p:txBody>
      </p:sp>
      <p:sp>
        <p:nvSpPr>
          <p:cNvPr id="83" name="Rectangle 51"/>
          <p:cNvSpPr>
            <a:spLocks noChangeArrowheads="1"/>
          </p:cNvSpPr>
          <p:nvPr/>
        </p:nvSpPr>
        <p:spPr bwMode="auto">
          <a:xfrm>
            <a:off x="771645" y="5662711"/>
            <a:ext cx="7703890" cy="484210"/>
          </a:xfrm>
          <a:prstGeom prst="rect">
            <a:avLst/>
          </a:prstGeom>
          <a:noFill/>
          <a:ln w="9525">
            <a:solidFill>
              <a:schemeClr val="tx1"/>
            </a:solidFill>
            <a:miter lim="800000"/>
            <a:headEnd/>
            <a:tailEnd/>
          </a:ln>
        </p:spPr>
        <p:txBody>
          <a:bodyPr wrap="none" anchor="ctr"/>
          <a:lstStyle/>
          <a:p>
            <a:endParaRPr lang="zh-CN" altLang="en-US" sz="1400">
              <a:cs typeface="Arial" charset="0"/>
            </a:endParaRPr>
          </a:p>
        </p:txBody>
      </p:sp>
      <p:sp>
        <p:nvSpPr>
          <p:cNvPr id="84" name="Rectangle 14"/>
          <p:cNvSpPr>
            <a:spLocks noChangeArrowheads="1"/>
          </p:cNvSpPr>
          <p:nvPr/>
        </p:nvSpPr>
        <p:spPr bwMode="auto">
          <a:xfrm>
            <a:off x="5346447" y="4381722"/>
            <a:ext cx="681038" cy="307777"/>
          </a:xfrm>
          <a:prstGeom prst="rect">
            <a:avLst/>
          </a:prstGeom>
          <a:solidFill>
            <a:srgbClr val="FFFFFF"/>
          </a:solidFill>
          <a:ln w="6350">
            <a:solidFill>
              <a:srgbClr val="000000"/>
            </a:solidFill>
            <a:miter lim="800000"/>
            <a:headEnd type="none" w="sm" len="sm"/>
            <a:tailEnd type="none" w="sm" len="sm"/>
          </a:ln>
        </p:spPr>
        <p:txBody>
          <a:bodyPr lIns="0" tIns="0" rIns="0" bIns="0" anchor="ctr">
            <a:spAutoFit/>
          </a:bodyPr>
          <a:lstStyle/>
          <a:p>
            <a:pPr algn="ctr"/>
            <a:r>
              <a:rPr lang="en-US" altLang="zh-CN" sz="2000" b="1">
                <a:cs typeface="Arial" charset="0"/>
              </a:rPr>
              <a:t>A13</a:t>
            </a:r>
            <a:endParaRPr lang="en-US" altLang="zh-CN" sz="2000">
              <a:cs typeface="Arial" charset="0"/>
            </a:endParaRPr>
          </a:p>
        </p:txBody>
      </p:sp>
      <p:cxnSp>
        <p:nvCxnSpPr>
          <p:cNvPr id="85" name="直接箭头连接符 84"/>
          <p:cNvCxnSpPr>
            <a:stCxn id="69" idx="1"/>
            <a:endCxn id="91" idx="0"/>
          </p:cNvCxnSpPr>
          <p:nvPr/>
        </p:nvCxnSpPr>
        <p:spPr>
          <a:xfrm flipH="1">
            <a:off x="1994317" y="2541587"/>
            <a:ext cx="1802730" cy="495112"/>
          </a:xfrm>
          <a:prstGeom prst="straightConnector1">
            <a:avLst/>
          </a:prstGeom>
          <a:ln w="3810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a:stCxn id="92" idx="2"/>
            <a:endCxn id="49" idx="0"/>
          </p:cNvCxnSpPr>
          <p:nvPr/>
        </p:nvCxnSpPr>
        <p:spPr>
          <a:xfrm>
            <a:off x="4730621" y="3283257"/>
            <a:ext cx="7751" cy="242008"/>
          </a:xfrm>
          <a:prstGeom prst="straightConnector1">
            <a:avLst/>
          </a:prstGeom>
          <a:ln w="3810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stCxn id="69" idx="3"/>
            <a:endCxn id="93" idx="0"/>
          </p:cNvCxnSpPr>
          <p:nvPr/>
        </p:nvCxnSpPr>
        <p:spPr>
          <a:xfrm>
            <a:off x="5657597" y="2541587"/>
            <a:ext cx="1521793" cy="451570"/>
          </a:xfrm>
          <a:prstGeom prst="straightConnector1">
            <a:avLst/>
          </a:prstGeom>
          <a:ln w="3810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70" idx="2"/>
            <a:endCxn id="69" idx="0"/>
          </p:cNvCxnSpPr>
          <p:nvPr/>
        </p:nvCxnSpPr>
        <p:spPr>
          <a:xfrm flipH="1">
            <a:off x="4727322" y="1837432"/>
            <a:ext cx="4114" cy="550266"/>
          </a:xfrm>
          <a:prstGeom prst="straightConnector1">
            <a:avLst/>
          </a:prstGeom>
          <a:ln w="3810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p:nvPr/>
        </p:nvCxnSpPr>
        <p:spPr>
          <a:xfrm>
            <a:off x="4830510" y="5448300"/>
            <a:ext cx="0" cy="214411"/>
          </a:xfrm>
          <a:prstGeom prst="straightConnector1">
            <a:avLst/>
          </a:prstGeom>
          <a:ln w="38100">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91" name="Rectangle 30"/>
          <p:cNvSpPr>
            <a:spLocks noChangeArrowheads="1"/>
          </p:cNvSpPr>
          <p:nvPr/>
        </p:nvSpPr>
        <p:spPr bwMode="auto">
          <a:xfrm>
            <a:off x="914197" y="3036699"/>
            <a:ext cx="2160240" cy="276999"/>
          </a:xfrm>
          <a:prstGeom prst="rect">
            <a:avLst/>
          </a:prstGeom>
          <a:solidFill>
            <a:srgbClr val="FFFFFF"/>
          </a:solidFill>
          <a:ln w="12700">
            <a:solidFill>
              <a:srgbClr val="000000"/>
            </a:solidFill>
            <a:miter lim="800000"/>
            <a:headEnd type="none" w="sm" len="sm"/>
            <a:tailEnd type="none" w="sm" len="sm"/>
          </a:ln>
        </p:spPr>
        <p:txBody>
          <a:bodyPr wrap="square" lIns="0" tIns="0" rIns="0" bIns="0" anchor="ctr">
            <a:spAutoFit/>
          </a:bodyPr>
          <a:lstStyle/>
          <a:p>
            <a:pPr algn="ctr"/>
            <a:r>
              <a:rPr lang="en-US" altLang="zh-CN" b="1" dirty="0" err="1" smtClean="0">
                <a:solidFill>
                  <a:srgbClr val="C00000"/>
                </a:solidFill>
                <a:cs typeface="Arial" charset="0"/>
              </a:rPr>
              <a:t>SessionCtr1</a:t>
            </a:r>
            <a:r>
              <a:rPr lang="en-US" altLang="zh-CN" b="1" dirty="0" smtClean="0">
                <a:solidFill>
                  <a:srgbClr val="C00000"/>
                </a:solidFill>
                <a:cs typeface="Arial" charset="0"/>
              </a:rPr>
              <a:t> </a:t>
            </a:r>
            <a:endParaRPr lang="en-US" altLang="zh-CN" dirty="0">
              <a:solidFill>
                <a:srgbClr val="C00000"/>
              </a:solidFill>
              <a:cs typeface="Arial" charset="0"/>
            </a:endParaRPr>
          </a:p>
        </p:txBody>
      </p:sp>
      <p:sp>
        <p:nvSpPr>
          <p:cNvPr id="92" name="Rectangle 30"/>
          <p:cNvSpPr>
            <a:spLocks noChangeArrowheads="1"/>
          </p:cNvSpPr>
          <p:nvPr/>
        </p:nvSpPr>
        <p:spPr bwMode="auto">
          <a:xfrm>
            <a:off x="3650501" y="3006258"/>
            <a:ext cx="2160240" cy="276999"/>
          </a:xfrm>
          <a:prstGeom prst="rect">
            <a:avLst/>
          </a:prstGeom>
          <a:solidFill>
            <a:srgbClr val="FFFFFF"/>
          </a:solidFill>
          <a:ln w="12700">
            <a:solidFill>
              <a:srgbClr val="000000"/>
            </a:solidFill>
            <a:miter lim="800000"/>
            <a:headEnd type="none" w="sm" len="sm"/>
            <a:tailEnd type="none" w="sm" len="sm"/>
          </a:ln>
        </p:spPr>
        <p:txBody>
          <a:bodyPr wrap="square" lIns="0" tIns="0" rIns="0" bIns="0" anchor="ctr">
            <a:spAutoFit/>
          </a:bodyPr>
          <a:lstStyle/>
          <a:p>
            <a:pPr algn="ctr"/>
            <a:r>
              <a:rPr lang="en-US" altLang="zh-CN" b="1" dirty="0" err="1" smtClean="0">
                <a:solidFill>
                  <a:srgbClr val="C00000"/>
                </a:solidFill>
                <a:cs typeface="Arial" charset="0"/>
              </a:rPr>
              <a:t>SessionCtr2</a:t>
            </a:r>
            <a:r>
              <a:rPr lang="en-US" altLang="zh-CN" b="1" dirty="0" smtClean="0">
                <a:solidFill>
                  <a:srgbClr val="C00000"/>
                </a:solidFill>
                <a:cs typeface="Arial" charset="0"/>
              </a:rPr>
              <a:t> </a:t>
            </a:r>
            <a:endParaRPr lang="en-US" altLang="zh-CN" dirty="0">
              <a:solidFill>
                <a:srgbClr val="C00000"/>
              </a:solidFill>
              <a:cs typeface="Arial" charset="0"/>
            </a:endParaRPr>
          </a:p>
        </p:txBody>
      </p:sp>
      <p:sp>
        <p:nvSpPr>
          <p:cNvPr id="93" name="Rectangle 30"/>
          <p:cNvSpPr>
            <a:spLocks noChangeArrowheads="1"/>
          </p:cNvSpPr>
          <p:nvPr/>
        </p:nvSpPr>
        <p:spPr bwMode="auto">
          <a:xfrm>
            <a:off x="6099270" y="2993157"/>
            <a:ext cx="2160240" cy="276999"/>
          </a:xfrm>
          <a:prstGeom prst="rect">
            <a:avLst/>
          </a:prstGeom>
          <a:solidFill>
            <a:srgbClr val="FFFFFF"/>
          </a:solidFill>
          <a:ln w="12700">
            <a:solidFill>
              <a:srgbClr val="000000"/>
            </a:solidFill>
            <a:miter lim="800000"/>
            <a:headEnd type="none" w="sm" len="sm"/>
            <a:tailEnd type="none" w="sm" len="sm"/>
          </a:ln>
        </p:spPr>
        <p:txBody>
          <a:bodyPr wrap="square" lIns="0" tIns="0" rIns="0" bIns="0" anchor="ctr">
            <a:spAutoFit/>
          </a:bodyPr>
          <a:lstStyle/>
          <a:p>
            <a:pPr algn="ctr"/>
            <a:r>
              <a:rPr lang="en-US" altLang="zh-CN" b="1" dirty="0" err="1" smtClean="0">
                <a:solidFill>
                  <a:srgbClr val="C00000"/>
                </a:solidFill>
                <a:cs typeface="Arial" charset="0"/>
              </a:rPr>
              <a:t>SessionCtr3</a:t>
            </a:r>
            <a:r>
              <a:rPr lang="en-US" altLang="zh-CN" b="1" dirty="0" smtClean="0">
                <a:solidFill>
                  <a:srgbClr val="C00000"/>
                </a:solidFill>
                <a:cs typeface="Arial" charset="0"/>
              </a:rPr>
              <a:t> </a:t>
            </a:r>
            <a:endParaRPr lang="en-US" altLang="zh-CN" dirty="0">
              <a:solidFill>
                <a:srgbClr val="C00000"/>
              </a:solidFill>
              <a:cs typeface="Arial" charset="0"/>
            </a:endParaRPr>
          </a:p>
        </p:txBody>
      </p:sp>
      <p:cxnSp>
        <p:nvCxnSpPr>
          <p:cNvPr id="94" name="直接箭头连接符 93"/>
          <p:cNvCxnSpPr>
            <a:stCxn id="69" idx="2"/>
            <a:endCxn id="92" idx="0"/>
          </p:cNvCxnSpPr>
          <p:nvPr/>
        </p:nvCxnSpPr>
        <p:spPr>
          <a:xfrm>
            <a:off x="4727322" y="2695475"/>
            <a:ext cx="3299" cy="310783"/>
          </a:xfrm>
          <a:prstGeom prst="straightConnector1">
            <a:avLst/>
          </a:prstGeom>
          <a:ln w="3810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95" name="直接箭头连接符 94"/>
          <p:cNvCxnSpPr/>
          <p:nvPr/>
        </p:nvCxnSpPr>
        <p:spPr>
          <a:xfrm>
            <a:off x="7141566" y="3313698"/>
            <a:ext cx="0" cy="221821"/>
          </a:xfrm>
          <a:prstGeom prst="straightConnector1">
            <a:avLst/>
          </a:prstGeom>
          <a:ln w="3810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96" name="直接箭头连接符 95"/>
          <p:cNvCxnSpPr/>
          <p:nvPr/>
        </p:nvCxnSpPr>
        <p:spPr>
          <a:xfrm>
            <a:off x="1850301" y="3313698"/>
            <a:ext cx="0" cy="221821"/>
          </a:xfrm>
          <a:prstGeom prst="straightConnector1">
            <a:avLst/>
          </a:prstGeom>
          <a:ln w="38100">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97" name="圆角矩形标注 96"/>
          <p:cNvSpPr/>
          <p:nvPr/>
        </p:nvSpPr>
        <p:spPr>
          <a:xfrm>
            <a:off x="5733798" y="1837432"/>
            <a:ext cx="2305302" cy="372294"/>
          </a:xfrm>
          <a:prstGeom prst="wedgeRoundRectCallout">
            <a:avLst>
              <a:gd name="adj1" fmla="val -52956"/>
              <a:gd name="adj2" fmla="val 123592"/>
              <a:gd name="adj3" fmla="val 16667"/>
            </a:avLst>
          </a:prstGeom>
          <a:solidFill>
            <a:schemeClr val="bg1"/>
          </a:solidFill>
          <a:ln>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latin typeface="微软雅黑" panose="020B0503020204020204" pitchFamily="34" charset="-122"/>
                <a:ea typeface="微软雅黑" panose="020B0503020204020204" pitchFamily="34" charset="-122"/>
              </a:rPr>
              <a:t>代表</a:t>
            </a:r>
            <a:r>
              <a:rPr lang="zh-CN" altLang="en-US" sz="2000" b="1" smtClean="0">
                <a:solidFill>
                  <a:schemeClr val="tx1"/>
                </a:solidFill>
                <a:latin typeface="微软雅黑" panose="020B0503020204020204" pitchFamily="34" charset="-122"/>
                <a:ea typeface="微软雅黑" panose="020B0503020204020204" pitchFamily="34" charset="-122"/>
              </a:rPr>
              <a:t>整个系统</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sp>
        <p:nvSpPr>
          <p:cNvPr id="98" name="圆角矩形标注 97"/>
          <p:cNvSpPr/>
          <p:nvPr/>
        </p:nvSpPr>
        <p:spPr>
          <a:xfrm>
            <a:off x="7164135" y="2503905"/>
            <a:ext cx="1680741" cy="313142"/>
          </a:xfrm>
          <a:prstGeom prst="wedgeRoundRectCallout">
            <a:avLst>
              <a:gd name="adj1" fmla="val -39975"/>
              <a:gd name="adj2" fmla="val 104417"/>
              <a:gd name="adj3" fmla="val 16667"/>
            </a:avLst>
          </a:prstGeom>
          <a:solidFill>
            <a:schemeClr val="bg1"/>
          </a:solidFill>
          <a:ln>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latin typeface="微软雅黑" panose="020B0503020204020204" pitchFamily="34" charset="-122"/>
                <a:ea typeface="微软雅黑" panose="020B0503020204020204" pitchFamily="34" charset="-122"/>
              </a:rPr>
              <a:t>用例</a:t>
            </a:r>
            <a:r>
              <a:rPr lang="zh-CN" altLang="en-US" sz="2000" b="1" smtClean="0">
                <a:solidFill>
                  <a:schemeClr val="tx1"/>
                </a:solidFill>
                <a:latin typeface="微软雅黑" panose="020B0503020204020204" pitchFamily="34" charset="-122"/>
                <a:ea typeface="微软雅黑" panose="020B0503020204020204" pitchFamily="34" charset="-122"/>
              </a:rPr>
              <a:t>控制器</a:t>
            </a:r>
            <a:endParaRPr lang="en-US" altLang="zh-CN" sz="2000" b="1" dirty="0">
              <a:solidFill>
                <a:schemeClr val="tx1"/>
              </a:solidFill>
              <a:latin typeface="微软雅黑" panose="020B0503020204020204" pitchFamily="34" charset="-122"/>
              <a:ea typeface="微软雅黑" panose="020B0503020204020204" pitchFamily="34" charset="-122"/>
            </a:endParaRPr>
          </a:p>
        </p:txBody>
      </p:sp>
      <p:sp>
        <p:nvSpPr>
          <p:cNvPr id="108" name="标题 107"/>
          <p:cNvSpPr>
            <a:spLocks noGrp="1"/>
          </p:cNvSpPr>
          <p:nvPr>
            <p:ph type="title"/>
          </p:nvPr>
        </p:nvSpPr>
        <p:spPr/>
        <p:txBody>
          <a:bodyPr/>
          <a:lstStyle/>
          <a:p>
            <a:r>
              <a:rPr lang="it-IT" altLang="zh-CN"/>
              <a:t>Controller</a:t>
            </a:r>
            <a:r>
              <a:rPr lang="zh-CN" altLang="en-US"/>
              <a:t>示例</a:t>
            </a:r>
          </a:p>
        </p:txBody>
      </p:sp>
      <p:sp>
        <p:nvSpPr>
          <p:cNvPr id="114" name="矩形 113"/>
          <p:cNvSpPr/>
          <p:nvPr/>
        </p:nvSpPr>
        <p:spPr>
          <a:xfrm>
            <a:off x="836682" y="2386123"/>
            <a:ext cx="2262158" cy="369332"/>
          </a:xfrm>
          <a:prstGeom prst="rect">
            <a:avLst/>
          </a:prstGeom>
        </p:spPr>
        <p:txBody>
          <a:bodyPr wrap="none">
            <a:spAutoFit/>
          </a:bodyPr>
          <a:lstStyle/>
          <a:p>
            <a:r>
              <a:rPr lang="zh-CN" altLang="en-US" b="1">
                <a:solidFill>
                  <a:srgbClr val="0000FF"/>
                </a:solidFill>
                <a:latin typeface="微软雅黑" panose="020B0503020204020204" pitchFamily="34" charset="-122"/>
                <a:ea typeface="微软雅黑" panose="020B0503020204020204" pitchFamily="34" charset="-122"/>
              </a:rPr>
              <a:t>用例</a:t>
            </a:r>
            <a:r>
              <a:rPr lang="zh-CN" altLang="en-US" b="1" smtClean="0">
                <a:solidFill>
                  <a:srgbClr val="0000FF"/>
                </a:solidFill>
                <a:latin typeface="微软雅黑" panose="020B0503020204020204" pitchFamily="34" charset="-122"/>
                <a:ea typeface="微软雅黑" panose="020B0503020204020204" pitchFamily="34" charset="-122"/>
              </a:rPr>
              <a:t>控制器代表任务</a:t>
            </a:r>
            <a:endParaRPr lang="zh-CN" altLang="en-US" b="1">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40025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1000"/>
                                        <p:tgtEl>
                                          <p:spTgt spid="97"/>
                                        </p:tgtEl>
                                      </p:cBhvr>
                                    </p:animEffect>
                                    <p:anim calcmode="lin" valueType="num">
                                      <p:cBhvr>
                                        <p:cTn id="8" dur="1000" fill="hold"/>
                                        <p:tgtEl>
                                          <p:spTgt spid="97"/>
                                        </p:tgtEl>
                                        <p:attrNameLst>
                                          <p:attrName>ppt_x</p:attrName>
                                        </p:attrNameLst>
                                      </p:cBhvr>
                                      <p:tavLst>
                                        <p:tav tm="0">
                                          <p:val>
                                            <p:strVal val="#ppt_x"/>
                                          </p:val>
                                        </p:tav>
                                        <p:tav tm="100000">
                                          <p:val>
                                            <p:strVal val="#ppt_x"/>
                                          </p:val>
                                        </p:tav>
                                      </p:tavLst>
                                    </p:anim>
                                    <p:anim calcmode="lin" valueType="num">
                                      <p:cBhvr>
                                        <p:cTn id="9" dur="1000" fill="hold"/>
                                        <p:tgtEl>
                                          <p:spTgt spid="9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8"/>
                                        </p:tgtEl>
                                        <p:attrNameLst>
                                          <p:attrName>style.visibility</p:attrName>
                                        </p:attrNameLst>
                                      </p:cBhvr>
                                      <p:to>
                                        <p:strVal val="visible"/>
                                      </p:to>
                                    </p:set>
                                    <p:animEffect transition="in" filter="fade">
                                      <p:cBhvr>
                                        <p:cTn id="14" dur="1000"/>
                                        <p:tgtEl>
                                          <p:spTgt spid="98"/>
                                        </p:tgtEl>
                                      </p:cBhvr>
                                    </p:animEffect>
                                    <p:anim calcmode="lin" valueType="num">
                                      <p:cBhvr>
                                        <p:cTn id="15" dur="1000" fill="hold"/>
                                        <p:tgtEl>
                                          <p:spTgt spid="98"/>
                                        </p:tgtEl>
                                        <p:attrNameLst>
                                          <p:attrName>ppt_x</p:attrName>
                                        </p:attrNameLst>
                                      </p:cBhvr>
                                      <p:tavLst>
                                        <p:tav tm="0">
                                          <p:val>
                                            <p:strVal val="#ppt_x"/>
                                          </p:val>
                                        </p:tav>
                                        <p:tav tm="100000">
                                          <p:val>
                                            <p:strVal val="#ppt_x"/>
                                          </p:val>
                                        </p:tav>
                                      </p:tavLst>
                                    </p:anim>
                                    <p:anim calcmode="lin" valueType="num">
                                      <p:cBhvr>
                                        <p:cTn id="16" dur="1000" fill="hold"/>
                                        <p:tgtEl>
                                          <p:spTgt spid="98"/>
                                        </p:tgtEl>
                                        <p:attrNameLst>
                                          <p:attrName>ppt_y</p:attrName>
                                        </p:attrNameLst>
                                      </p:cBhvr>
                                      <p:tavLst>
                                        <p:tav tm="0">
                                          <p:val>
                                            <p:strVal val="#ppt_y+.1"/>
                                          </p:val>
                                        </p:tav>
                                        <p:tav tm="100000">
                                          <p:val>
                                            <p:strVal val="#ppt_y"/>
                                          </p:val>
                                        </p:tav>
                                      </p:tavLst>
                                    </p:anim>
                                  </p:childTnLst>
                                </p:cTn>
                              </p:par>
                              <p:par>
                                <p:cTn id="17" presetID="14" presetClass="entr" presetSubtype="10" fill="hold" grpId="0" nodeType="withEffect">
                                  <p:stCondLst>
                                    <p:cond delay="0"/>
                                  </p:stCondLst>
                                  <p:childTnLst>
                                    <p:set>
                                      <p:cBhvr>
                                        <p:cTn id="18" dur="1" fill="hold">
                                          <p:stCondLst>
                                            <p:cond delay="0"/>
                                          </p:stCondLst>
                                        </p:cTn>
                                        <p:tgtEl>
                                          <p:spTgt spid="114"/>
                                        </p:tgtEl>
                                        <p:attrNameLst>
                                          <p:attrName>style.visibility</p:attrName>
                                        </p:attrNameLst>
                                      </p:cBhvr>
                                      <p:to>
                                        <p:strVal val="visible"/>
                                      </p:to>
                                    </p:set>
                                    <p:animEffect transition="in" filter="randombar(horizontal)">
                                      <p:cBhvr>
                                        <p:cTn id="19"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animBg="1"/>
      <p:bldP spid="11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it-IT" altLang="zh-CN"/>
              <a:t>Controller</a:t>
            </a:r>
            <a:r>
              <a:rPr lang="zh-CN" altLang="en-US"/>
              <a:t>示例</a:t>
            </a:r>
          </a:p>
        </p:txBody>
      </p:sp>
      <p:grpSp>
        <p:nvGrpSpPr>
          <p:cNvPr id="4" name="Group 38"/>
          <p:cNvGrpSpPr>
            <a:grpSpLocks/>
          </p:cNvGrpSpPr>
          <p:nvPr/>
        </p:nvGrpSpPr>
        <p:grpSpPr bwMode="auto">
          <a:xfrm>
            <a:off x="611188" y="1385888"/>
            <a:ext cx="720725" cy="720725"/>
            <a:chOff x="385" y="1253"/>
            <a:chExt cx="499" cy="635"/>
          </a:xfrm>
        </p:grpSpPr>
        <p:sp>
          <p:nvSpPr>
            <p:cNvPr id="5" name="Oval 39"/>
            <p:cNvSpPr>
              <a:spLocks noChangeArrowheads="1"/>
            </p:cNvSpPr>
            <p:nvPr/>
          </p:nvSpPr>
          <p:spPr bwMode="auto">
            <a:xfrm>
              <a:off x="476" y="1253"/>
              <a:ext cx="272" cy="227"/>
            </a:xfrm>
            <a:prstGeom prst="ellipse">
              <a:avLst/>
            </a:prstGeom>
            <a:solidFill>
              <a:srgbClr val="BBE0E3"/>
            </a:solidFill>
            <a:ln w="12700">
              <a:solidFill>
                <a:srgbClr val="000000"/>
              </a:solidFill>
              <a:round/>
              <a:headEnd/>
              <a:tailEnd/>
            </a:ln>
          </p:spPr>
          <p:txBody>
            <a:bodyPr lIns="54864" tIns="27432" rIns="54864" bIns="27432"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smtClean="0">
                <a:ln>
                  <a:noFill/>
                </a:ln>
                <a:solidFill>
                  <a:prstClr val="black"/>
                </a:solidFill>
                <a:effectLst/>
                <a:uLnTx/>
                <a:uFillTx/>
                <a:cs typeface="Arial" charset="0"/>
              </a:endParaRPr>
            </a:p>
          </p:txBody>
        </p:sp>
        <p:sp>
          <p:nvSpPr>
            <p:cNvPr id="6" name="Line 40"/>
            <p:cNvSpPr>
              <a:spLocks noChangeShapeType="1"/>
            </p:cNvSpPr>
            <p:nvPr/>
          </p:nvSpPr>
          <p:spPr bwMode="auto">
            <a:xfrm>
              <a:off x="385" y="1570"/>
              <a:ext cx="499" cy="0"/>
            </a:xfrm>
            <a:prstGeom prst="line">
              <a:avLst/>
            </a:prstGeom>
            <a:noFill/>
            <a:ln w="1270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smtClean="0">
                <a:ln>
                  <a:noFill/>
                </a:ln>
                <a:solidFill>
                  <a:prstClr val="black"/>
                </a:solidFill>
                <a:effectLst/>
                <a:uLnTx/>
                <a:uFillTx/>
              </a:endParaRPr>
            </a:p>
          </p:txBody>
        </p:sp>
        <p:sp>
          <p:nvSpPr>
            <p:cNvPr id="7" name="Line 41"/>
            <p:cNvSpPr>
              <a:spLocks noChangeShapeType="1"/>
            </p:cNvSpPr>
            <p:nvPr/>
          </p:nvSpPr>
          <p:spPr bwMode="auto">
            <a:xfrm>
              <a:off x="612" y="1480"/>
              <a:ext cx="0" cy="227"/>
            </a:xfrm>
            <a:prstGeom prst="line">
              <a:avLst/>
            </a:prstGeom>
            <a:noFill/>
            <a:ln w="1270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smtClean="0">
                <a:ln>
                  <a:noFill/>
                </a:ln>
                <a:solidFill>
                  <a:prstClr val="black"/>
                </a:solidFill>
                <a:effectLst/>
                <a:uLnTx/>
                <a:uFillTx/>
              </a:endParaRPr>
            </a:p>
          </p:txBody>
        </p:sp>
        <p:sp>
          <p:nvSpPr>
            <p:cNvPr id="8" name="Line 42"/>
            <p:cNvSpPr>
              <a:spLocks noChangeShapeType="1"/>
            </p:cNvSpPr>
            <p:nvPr/>
          </p:nvSpPr>
          <p:spPr bwMode="auto">
            <a:xfrm flipH="1">
              <a:off x="431" y="1706"/>
              <a:ext cx="181" cy="182"/>
            </a:xfrm>
            <a:prstGeom prst="line">
              <a:avLst/>
            </a:prstGeom>
            <a:noFill/>
            <a:ln w="1270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smtClean="0">
                <a:ln>
                  <a:noFill/>
                </a:ln>
                <a:solidFill>
                  <a:prstClr val="black"/>
                </a:solidFill>
                <a:effectLst/>
                <a:uLnTx/>
                <a:uFillTx/>
              </a:endParaRPr>
            </a:p>
          </p:txBody>
        </p:sp>
        <p:sp>
          <p:nvSpPr>
            <p:cNvPr id="9" name="Line 43"/>
            <p:cNvSpPr>
              <a:spLocks noChangeShapeType="1"/>
            </p:cNvSpPr>
            <p:nvPr/>
          </p:nvSpPr>
          <p:spPr bwMode="auto">
            <a:xfrm>
              <a:off x="612" y="1706"/>
              <a:ext cx="181" cy="182"/>
            </a:xfrm>
            <a:prstGeom prst="line">
              <a:avLst/>
            </a:prstGeom>
            <a:noFill/>
            <a:ln w="1270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smtClean="0">
                <a:ln>
                  <a:noFill/>
                </a:ln>
                <a:solidFill>
                  <a:prstClr val="black"/>
                </a:solidFill>
                <a:effectLst/>
                <a:uLnTx/>
                <a:uFillTx/>
              </a:endParaRPr>
            </a:p>
          </p:txBody>
        </p:sp>
      </p:grpSp>
      <p:cxnSp>
        <p:nvCxnSpPr>
          <p:cNvPr id="10" name="AutoShape 20"/>
          <p:cNvCxnSpPr>
            <a:cxnSpLocks noChangeShapeType="1"/>
          </p:cNvCxnSpPr>
          <p:nvPr/>
        </p:nvCxnSpPr>
        <p:spPr bwMode="auto">
          <a:xfrm>
            <a:off x="3781425" y="2800350"/>
            <a:ext cx="900113" cy="0"/>
          </a:xfrm>
          <a:prstGeom prst="straightConnector1">
            <a:avLst/>
          </a:prstGeom>
          <a:noFill/>
          <a:ln w="6350">
            <a:solidFill>
              <a:srgbClr val="000000"/>
            </a:solidFill>
            <a:round/>
            <a:headEnd/>
            <a:tailEnd type="triangle" w="med" len="med"/>
          </a:ln>
        </p:spPr>
      </p:cxnSp>
      <p:sp>
        <p:nvSpPr>
          <p:cNvPr id="11" name="Rectangle 21"/>
          <p:cNvSpPr>
            <a:spLocks noChangeArrowheads="1"/>
          </p:cNvSpPr>
          <p:nvPr/>
        </p:nvSpPr>
        <p:spPr bwMode="auto">
          <a:xfrm>
            <a:off x="1109663" y="3252272"/>
            <a:ext cx="2901950" cy="369332"/>
          </a:xfrm>
          <a:prstGeom prst="rect">
            <a:avLst/>
          </a:prstGeom>
          <a:solidFill>
            <a:srgbClr val="FFFFFF"/>
          </a:solidFill>
          <a:ln w="6350">
            <a:solidFill>
              <a:srgbClr val="000000"/>
            </a:solidFill>
            <a:miter lim="800000"/>
            <a:headEnd type="none" w="sm" len="sm"/>
            <a:tailEnd type="none" w="sm" len="sm"/>
          </a:ln>
        </p:spPr>
        <p:txBody>
          <a:bodyPr lIns="0" tIns="0" rIns="0" bIns="0" anchor="ctr">
            <a:spAutoFit/>
          </a:bodyPr>
          <a:lstStyle/>
          <a:p>
            <a:pPr algn="ctr" fontAlgn="base">
              <a:spcBef>
                <a:spcPct val="0"/>
              </a:spcBef>
              <a:spcAft>
                <a:spcPct val="0"/>
              </a:spcAft>
            </a:pPr>
            <a:r>
              <a:rPr lang="en-US" altLang="zh-CN" sz="2400" b="1">
                <a:solidFill>
                  <a:prstClr val="black"/>
                </a:solidFill>
                <a:cs typeface="Arial" charset="0"/>
              </a:rPr>
              <a:t>OutboundOrder</a:t>
            </a:r>
            <a:endParaRPr lang="en-US" altLang="zh-CN" sz="2400">
              <a:solidFill>
                <a:prstClr val="black"/>
              </a:solidFill>
              <a:cs typeface="Arial" charset="0"/>
            </a:endParaRPr>
          </a:p>
        </p:txBody>
      </p:sp>
      <p:cxnSp>
        <p:nvCxnSpPr>
          <p:cNvPr id="12" name="AutoShape 29"/>
          <p:cNvCxnSpPr>
            <a:cxnSpLocks noChangeShapeType="1"/>
          </p:cNvCxnSpPr>
          <p:nvPr/>
        </p:nvCxnSpPr>
        <p:spPr bwMode="auto">
          <a:xfrm>
            <a:off x="2459038" y="3008313"/>
            <a:ext cx="0" cy="249237"/>
          </a:xfrm>
          <a:prstGeom prst="straightConnector1">
            <a:avLst/>
          </a:prstGeom>
          <a:noFill/>
          <a:ln w="6350">
            <a:solidFill>
              <a:srgbClr val="000000"/>
            </a:solidFill>
            <a:round/>
            <a:headEnd/>
            <a:tailEnd type="triangle" w="med" len="med"/>
          </a:ln>
        </p:spPr>
      </p:cxnSp>
      <p:sp>
        <p:nvSpPr>
          <p:cNvPr id="13" name="Rectangle 31"/>
          <p:cNvSpPr>
            <a:spLocks noChangeArrowheads="1"/>
          </p:cNvSpPr>
          <p:nvPr/>
        </p:nvSpPr>
        <p:spPr bwMode="auto">
          <a:xfrm>
            <a:off x="3635375" y="1540153"/>
            <a:ext cx="1584325" cy="369332"/>
          </a:xfrm>
          <a:prstGeom prst="rect">
            <a:avLst/>
          </a:prstGeom>
          <a:solidFill>
            <a:srgbClr val="FFFFFF"/>
          </a:solidFill>
          <a:ln w="12700">
            <a:solidFill>
              <a:srgbClr val="000000"/>
            </a:solidFill>
            <a:miter lim="800000"/>
            <a:headEnd type="none" w="sm" len="sm"/>
            <a:tailEnd type="none" w="sm" len="sm"/>
          </a:ln>
        </p:spPr>
        <p:txBody>
          <a:bodyPr lIns="0" tIns="0" rIns="0" bIns="0" anchor="ctr">
            <a:spAutoFit/>
          </a:bodyPr>
          <a:lstStyle/>
          <a:p>
            <a:pPr algn="ctr" fontAlgn="base">
              <a:spcBef>
                <a:spcPct val="0"/>
              </a:spcBef>
              <a:spcAft>
                <a:spcPct val="0"/>
              </a:spcAft>
            </a:pPr>
            <a:r>
              <a:rPr lang="en-US" altLang="zh-CN" sz="2400" b="1">
                <a:solidFill>
                  <a:srgbClr val="000000"/>
                </a:solidFill>
                <a:cs typeface="Arial" charset="0"/>
              </a:rPr>
              <a:t>GUI</a:t>
            </a:r>
            <a:endParaRPr lang="en-US" altLang="zh-CN" sz="2400">
              <a:solidFill>
                <a:prstClr val="black"/>
              </a:solidFill>
              <a:cs typeface="Arial" charset="0"/>
            </a:endParaRPr>
          </a:p>
        </p:txBody>
      </p:sp>
      <p:sp>
        <p:nvSpPr>
          <p:cNvPr id="14" name="Rectangle 32"/>
          <p:cNvSpPr>
            <a:spLocks noChangeArrowheads="1"/>
          </p:cNvSpPr>
          <p:nvPr/>
        </p:nvSpPr>
        <p:spPr bwMode="auto">
          <a:xfrm>
            <a:off x="3394075" y="4846915"/>
            <a:ext cx="2087563" cy="369332"/>
          </a:xfrm>
          <a:prstGeom prst="rect">
            <a:avLst/>
          </a:prstGeom>
          <a:solidFill>
            <a:srgbClr val="FFFFFF"/>
          </a:solidFill>
          <a:ln w="12700">
            <a:solidFill>
              <a:srgbClr val="000000"/>
            </a:solidFill>
            <a:miter lim="800000"/>
            <a:headEnd type="none" w="sm" len="sm"/>
            <a:tailEnd type="none" w="sm" len="sm"/>
          </a:ln>
        </p:spPr>
        <p:txBody>
          <a:bodyPr lIns="0" tIns="0" rIns="0" bIns="0" anchor="ctr">
            <a:spAutoFit/>
          </a:bodyPr>
          <a:lstStyle/>
          <a:p>
            <a:pPr algn="ctr" fontAlgn="base">
              <a:spcBef>
                <a:spcPct val="0"/>
              </a:spcBef>
              <a:spcAft>
                <a:spcPct val="0"/>
              </a:spcAft>
            </a:pPr>
            <a:r>
              <a:rPr lang="en-US" altLang="zh-CN" sz="2400" b="1">
                <a:solidFill>
                  <a:srgbClr val="000000"/>
                </a:solidFill>
                <a:cs typeface="Arial" charset="0"/>
              </a:rPr>
              <a:t>DBAccess</a:t>
            </a:r>
            <a:endParaRPr lang="en-US" altLang="zh-CN" sz="2400">
              <a:solidFill>
                <a:prstClr val="black"/>
              </a:solidFill>
              <a:cs typeface="Arial" charset="0"/>
            </a:endParaRPr>
          </a:p>
        </p:txBody>
      </p:sp>
      <p:sp>
        <p:nvSpPr>
          <p:cNvPr id="15" name="Rectangle 49"/>
          <p:cNvSpPr>
            <a:spLocks noChangeArrowheads="1"/>
          </p:cNvSpPr>
          <p:nvPr/>
        </p:nvSpPr>
        <p:spPr bwMode="auto">
          <a:xfrm>
            <a:off x="2268538" y="1385888"/>
            <a:ext cx="4175125" cy="649287"/>
          </a:xfrm>
          <a:prstGeom prst="rect">
            <a:avLst/>
          </a:prstGeom>
          <a:noFill/>
          <a:ln w="9525">
            <a:solidFill>
              <a:sysClr val="windowText" lastClr="000000"/>
            </a:solidFill>
            <a:miter lim="800000"/>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smtClean="0">
              <a:ln>
                <a:noFill/>
              </a:ln>
              <a:solidFill>
                <a:prstClr val="black"/>
              </a:solidFill>
              <a:effectLst/>
              <a:uLnTx/>
              <a:uFillTx/>
              <a:cs typeface="Arial" charset="0"/>
            </a:endParaRPr>
          </a:p>
        </p:txBody>
      </p:sp>
      <p:sp>
        <p:nvSpPr>
          <p:cNvPr id="16" name="Rectangle 50"/>
          <p:cNvSpPr>
            <a:spLocks noChangeArrowheads="1"/>
          </p:cNvSpPr>
          <p:nvPr/>
        </p:nvSpPr>
        <p:spPr bwMode="auto">
          <a:xfrm>
            <a:off x="514350" y="2355850"/>
            <a:ext cx="7848600" cy="2043113"/>
          </a:xfrm>
          <a:prstGeom prst="rect">
            <a:avLst/>
          </a:prstGeom>
          <a:noFill/>
          <a:ln w="9525">
            <a:solidFill>
              <a:sysClr val="windowText" lastClr="000000"/>
            </a:solidFill>
            <a:miter lim="800000"/>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smtClean="0">
              <a:ln>
                <a:noFill/>
              </a:ln>
              <a:solidFill>
                <a:prstClr val="black"/>
              </a:solidFill>
              <a:effectLst/>
              <a:uLnTx/>
              <a:uFillTx/>
              <a:cs typeface="Arial" charset="0"/>
            </a:endParaRPr>
          </a:p>
        </p:txBody>
      </p:sp>
      <p:sp>
        <p:nvSpPr>
          <p:cNvPr id="17" name="Rectangle 51"/>
          <p:cNvSpPr>
            <a:spLocks noChangeArrowheads="1"/>
          </p:cNvSpPr>
          <p:nvPr/>
        </p:nvSpPr>
        <p:spPr bwMode="auto">
          <a:xfrm>
            <a:off x="514350" y="4703763"/>
            <a:ext cx="7848600" cy="649287"/>
          </a:xfrm>
          <a:prstGeom prst="rect">
            <a:avLst/>
          </a:prstGeom>
          <a:noFill/>
          <a:ln w="9525">
            <a:solidFill>
              <a:sysClr val="windowText" lastClr="000000"/>
            </a:solidFill>
            <a:miter lim="800000"/>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smtClean="0">
              <a:ln>
                <a:noFill/>
              </a:ln>
              <a:solidFill>
                <a:prstClr val="black"/>
              </a:solidFill>
              <a:effectLst/>
              <a:uLnTx/>
              <a:uFillTx/>
              <a:cs typeface="Arial" charset="0"/>
            </a:endParaRPr>
          </a:p>
        </p:txBody>
      </p:sp>
      <p:cxnSp>
        <p:nvCxnSpPr>
          <p:cNvPr id="18" name="直接箭头连接符 17"/>
          <p:cNvCxnSpPr>
            <a:stCxn id="13" idx="2"/>
            <a:endCxn id="16" idx="0"/>
          </p:cNvCxnSpPr>
          <p:nvPr/>
        </p:nvCxnSpPr>
        <p:spPr>
          <a:xfrm>
            <a:off x="4427538" y="1909485"/>
            <a:ext cx="11112" cy="446365"/>
          </a:xfrm>
          <a:prstGeom prst="straightConnector1">
            <a:avLst/>
          </a:prstGeom>
          <a:noFill/>
          <a:ln w="38100" cap="flat" cmpd="sng" algn="ctr">
            <a:solidFill>
              <a:srgbClr val="0000CC"/>
            </a:solidFill>
            <a:prstDash val="solid"/>
            <a:tailEnd type="arrow"/>
          </a:ln>
          <a:effectLst/>
        </p:spPr>
      </p:cxnSp>
      <p:cxnSp>
        <p:nvCxnSpPr>
          <p:cNvPr id="19" name="直接箭头连接符 18"/>
          <p:cNvCxnSpPr/>
          <p:nvPr/>
        </p:nvCxnSpPr>
        <p:spPr>
          <a:xfrm>
            <a:off x="4511675" y="4398963"/>
            <a:ext cx="0" cy="334962"/>
          </a:xfrm>
          <a:prstGeom prst="straightConnector1">
            <a:avLst/>
          </a:prstGeom>
          <a:noFill/>
          <a:ln w="38100" cap="flat" cmpd="sng" algn="ctr">
            <a:solidFill>
              <a:srgbClr val="0000CC"/>
            </a:solidFill>
            <a:prstDash val="solid"/>
            <a:tailEnd type="arrow"/>
          </a:ln>
          <a:effectLst/>
        </p:spPr>
      </p:cxnSp>
      <p:sp>
        <p:nvSpPr>
          <p:cNvPr id="20" name="Rectangle 21"/>
          <p:cNvSpPr>
            <a:spLocks noChangeArrowheads="1"/>
          </p:cNvSpPr>
          <p:nvPr/>
        </p:nvSpPr>
        <p:spPr bwMode="auto">
          <a:xfrm>
            <a:off x="1139825" y="3883303"/>
            <a:ext cx="2338388" cy="369332"/>
          </a:xfrm>
          <a:prstGeom prst="rect">
            <a:avLst/>
          </a:prstGeom>
          <a:solidFill>
            <a:srgbClr val="FFFFFF"/>
          </a:solidFill>
          <a:ln w="6350">
            <a:solidFill>
              <a:srgbClr val="000000"/>
            </a:solidFill>
            <a:miter lim="800000"/>
            <a:headEnd type="none" w="sm" len="sm"/>
            <a:tailEnd type="none" w="sm" len="sm"/>
          </a:ln>
        </p:spPr>
        <p:txBody>
          <a:bodyPr lIns="0" tIns="0" rIns="0" bIns="0" anchor="ctr">
            <a:spAutoFit/>
          </a:bodyPr>
          <a:lstStyle/>
          <a:p>
            <a:pPr algn="ctr" fontAlgn="base">
              <a:spcBef>
                <a:spcPct val="0"/>
              </a:spcBef>
              <a:spcAft>
                <a:spcPct val="0"/>
              </a:spcAft>
            </a:pPr>
            <a:r>
              <a:rPr lang="en-US" altLang="zh-CN" sz="2400" b="1">
                <a:solidFill>
                  <a:prstClr val="black"/>
                </a:solidFill>
                <a:cs typeface="Arial" charset="0"/>
              </a:rPr>
              <a:t>OrderEntry</a:t>
            </a:r>
            <a:endParaRPr lang="en-US" altLang="zh-CN" sz="2400">
              <a:solidFill>
                <a:prstClr val="black"/>
              </a:solidFill>
              <a:cs typeface="Arial" charset="0"/>
            </a:endParaRPr>
          </a:p>
        </p:txBody>
      </p:sp>
      <p:sp>
        <p:nvSpPr>
          <p:cNvPr id="21" name="Rectangle 21"/>
          <p:cNvSpPr>
            <a:spLocks noChangeArrowheads="1"/>
          </p:cNvSpPr>
          <p:nvPr/>
        </p:nvSpPr>
        <p:spPr bwMode="auto">
          <a:xfrm>
            <a:off x="4379913" y="3882509"/>
            <a:ext cx="1920875" cy="369332"/>
          </a:xfrm>
          <a:prstGeom prst="rect">
            <a:avLst/>
          </a:prstGeom>
          <a:solidFill>
            <a:srgbClr val="FFFFFF"/>
          </a:solidFill>
          <a:ln w="6350">
            <a:solidFill>
              <a:srgbClr val="000000"/>
            </a:solidFill>
            <a:miter lim="800000"/>
            <a:headEnd type="none" w="sm" len="sm"/>
            <a:tailEnd type="none" w="sm" len="sm"/>
          </a:ln>
        </p:spPr>
        <p:txBody>
          <a:bodyPr lIns="0" tIns="0" rIns="0" bIns="0" anchor="ctr">
            <a:spAutoFit/>
          </a:bodyPr>
          <a:lstStyle/>
          <a:p>
            <a:pPr algn="ctr" fontAlgn="base">
              <a:spcBef>
                <a:spcPct val="0"/>
              </a:spcBef>
              <a:spcAft>
                <a:spcPct val="0"/>
              </a:spcAft>
            </a:pPr>
            <a:r>
              <a:rPr lang="en-US" altLang="zh-CN" sz="2400" b="1">
                <a:solidFill>
                  <a:prstClr val="black"/>
                </a:solidFill>
                <a:cs typeface="Arial" charset="0"/>
              </a:rPr>
              <a:t>Product</a:t>
            </a:r>
            <a:endParaRPr lang="en-US" altLang="zh-CN" sz="2400">
              <a:solidFill>
                <a:prstClr val="black"/>
              </a:solidFill>
              <a:cs typeface="Arial" charset="0"/>
            </a:endParaRPr>
          </a:p>
        </p:txBody>
      </p:sp>
      <p:sp>
        <p:nvSpPr>
          <p:cNvPr id="22" name="Rectangle 21"/>
          <p:cNvSpPr>
            <a:spLocks noChangeArrowheads="1"/>
          </p:cNvSpPr>
          <p:nvPr/>
        </p:nvSpPr>
        <p:spPr bwMode="auto">
          <a:xfrm>
            <a:off x="4668838" y="2602984"/>
            <a:ext cx="2901950" cy="369332"/>
          </a:xfrm>
          <a:prstGeom prst="rect">
            <a:avLst/>
          </a:prstGeom>
          <a:solidFill>
            <a:srgbClr val="FFFFFF"/>
          </a:solidFill>
          <a:ln w="6350">
            <a:solidFill>
              <a:srgbClr val="000000"/>
            </a:solidFill>
            <a:miter lim="800000"/>
            <a:headEnd type="none" w="sm" len="sm"/>
            <a:tailEnd type="none" w="sm" len="sm"/>
          </a:ln>
        </p:spPr>
        <p:txBody>
          <a:bodyPr lIns="0" tIns="0" rIns="0" bIns="0" anchor="ctr">
            <a:spAutoFit/>
          </a:bodyPr>
          <a:lstStyle/>
          <a:p>
            <a:pPr algn="ctr" fontAlgn="base">
              <a:spcBef>
                <a:spcPct val="0"/>
              </a:spcBef>
              <a:spcAft>
                <a:spcPct val="0"/>
              </a:spcAft>
            </a:pPr>
            <a:r>
              <a:rPr lang="en-US" altLang="zh-CN" sz="2400" b="1">
                <a:solidFill>
                  <a:prstClr val="black"/>
                </a:solidFill>
                <a:cs typeface="Arial" charset="0"/>
              </a:rPr>
              <a:t>BookKeeper</a:t>
            </a:r>
            <a:endParaRPr lang="en-US" altLang="zh-CN" sz="2400">
              <a:solidFill>
                <a:prstClr val="black"/>
              </a:solidFill>
              <a:cs typeface="Arial" charset="0"/>
            </a:endParaRPr>
          </a:p>
        </p:txBody>
      </p:sp>
      <p:cxnSp>
        <p:nvCxnSpPr>
          <p:cNvPr id="23" name="AutoShape 29"/>
          <p:cNvCxnSpPr>
            <a:cxnSpLocks noChangeShapeType="1"/>
          </p:cNvCxnSpPr>
          <p:nvPr/>
        </p:nvCxnSpPr>
        <p:spPr bwMode="auto">
          <a:xfrm>
            <a:off x="2459038" y="3635375"/>
            <a:ext cx="0" cy="260350"/>
          </a:xfrm>
          <a:prstGeom prst="straightConnector1">
            <a:avLst/>
          </a:prstGeom>
          <a:noFill/>
          <a:ln w="6350">
            <a:solidFill>
              <a:srgbClr val="000000"/>
            </a:solidFill>
            <a:round/>
            <a:headEnd/>
            <a:tailEnd type="triangle" w="med" len="med"/>
          </a:ln>
        </p:spPr>
      </p:cxnSp>
      <p:cxnSp>
        <p:nvCxnSpPr>
          <p:cNvPr id="24" name="AutoShape 20"/>
          <p:cNvCxnSpPr>
            <a:cxnSpLocks noChangeShapeType="1"/>
          </p:cNvCxnSpPr>
          <p:nvPr/>
        </p:nvCxnSpPr>
        <p:spPr bwMode="auto">
          <a:xfrm>
            <a:off x="3479800" y="4067175"/>
            <a:ext cx="900113" cy="0"/>
          </a:xfrm>
          <a:prstGeom prst="straightConnector1">
            <a:avLst/>
          </a:prstGeom>
          <a:noFill/>
          <a:ln w="6350">
            <a:solidFill>
              <a:srgbClr val="000000"/>
            </a:solidFill>
            <a:round/>
            <a:headEnd/>
            <a:tailEnd type="triangle" w="med" len="med"/>
          </a:ln>
        </p:spPr>
      </p:cxnSp>
      <p:cxnSp>
        <p:nvCxnSpPr>
          <p:cNvPr id="25" name="直接连接符 24"/>
          <p:cNvCxnSpPr/>
          <p:nvPr/>
        </p:nvCxnSpPr>
        <p:spPr>
          <a:xfrm>
            <a:off x="1200150" y="1747838"/>
            <a:ext cx="1068388" cy="0"/>
          </a:xfrm>
          <a:prstGeom prst="line">
            <a:avLst/>
          </a:prstGeom>
          <a:noFill/>
          <a:ln w="34925" cap="flat" cmpd="sng" algn="ctr">
            <a:solidFill>
              <a:srgbClr val="0000CC"/>
            </a:solidFill>
            <a:prstDash val="solid"/>
          </a:ln>
          <a:effectLst/>
        </p:spPr>
      </p:cxnSp>
      <p:sp>
        <p:nvSpPr>
          <p:cNvPr id="26" name="Rectangle 7"/>
          <p:cNvSpPr>
            <a:spLocks noChangeArrowheads="1"/>
          </p:cNvSpPr>
          <p:nvPr/>
        </p:nvSpPr>
        <p:spPr bwMode="auto">
          <a:xfrm>
            <a:off x="1162050" y="2613303"/>
            <a:ext cx="2767013" cy="369332"/>
          </a:xfrm>
          <a:prstGeom prst="rect">
            <a:avLst/>
          </a:prstGeom>
          <a:solidFill>
            <a:srgbClr val="FFFFFF"/>
          </a:solidFill>
          <a:ln w="12700">
            <a:solidFill>
              <a:srgbClr val="000000"/>
            </a:solidFill>
            <a:miter lim="800000"/>
            <a:headEnd type="none" w="sm" len="sm"/>
            <a:tailEnd type="none" w="sm" len="sm"/>
          </a:ln>
        </p:spPr>
        <p:txBody>
          <a:bodyPr lIns="0" tIns="0" rIns="0" bIns="0" anchor="ctr">
            <a:spAutoFit/>
          </a:bodyPr>
          <a:lstStyle/>
          <a:p>
            <a:pPr algn="ctr" fontAlgn="base">
              <a:spcBef>
                <a:spcPct val="0"/>
              </a:spcBef>
              <a:spcAft>
                <a:spcPct val="0"/>
              </a:spcAft>
            </a:pPr>
            <a:r>
              <a:rPr lang="en-US" altLang="zh-CN" sz="2400" b="1">
                <a:solidFill>
                  <a:srgbClr val="000000"/>
                </a:solidFill>
                <a:cs typeface="Arial" charset="0"/>
              </a:rPr>
              <a:t>StockManager</a:t>
            </a:r>
            <a:endParaRPr lang="en-US" altLang="zh-CN" sz="2400">
              <a:solidFill>
                <a:prstClr val="black"/>
              </a:solidFill>
              <a:cs typeface="Arial" charset="0"/>
            </a:endParaRPr>
          </a:p>
        </p:txBody>
      </p:sp>
      <p:sp>
        <p:nvSpPr>
          <p:cNvPr id="32" name="矩形 31"/>
          <p:cNvSpPr/>
          <p:nvPr/>
        </p:nvSpPr>
        <p:spPr>
          <a:xfrm>
            <a:off x="440373" y="5466040"/>
            <a:ext cx="8648521" cy="400110"/>
          </a:xfrm>
          <a:prstGeom prst="rect">
            <a:avLst/>
          </a:prstGeom>
        </p:spPr>
        <p:txBody>
          <a:bodyPr wrap="none">
            <a:spAutoFit/>
          </a:bodyPr>
          <a:lstStyle/>
          <a:p>
            <a:r>
              <a:rPr lang="zh-CN" altLang="en-US" sz="2000">
                <a:solidFill>
                  <a:srgbClr val="FF0000"/>
                </a:solidFill>
                <a:latin typeface="华文细黑" panose="02010600040101010101" pitchFamily="2" charset="-122"/>
                <a:ea typeface="华文细黑" panose="02010600040101010101" pitchFamily="2" charset="-122"/>
              </a:rPr>
              <a:t>界面</a:t>
            </a:r>
            <a:r>
              <a:rPr lang="zh-CN" altLang="en-US" sz="2000" smtClean="0">
                <a:solidFill>
                  <a:srgbClr val="FF0000"/>
                </a:solidFill>
                <a:latin typeface="华文细黑" panose="02010600040101010101" pitchFamily="2" charset="-122"/>
                <a:ea typeface="华文细黑" panose="02010600040101010101" pitchFamily="2" charset="-122"/>
              </a:rPr>
              <a:t>层不应该处理</a:t>
            </a:r>
            <a:r>
              <a:rPr lang="zh-CN" altLang="en-US" sz="2000">
                <a:solidFill>
                  <a:srgbClr val="FF0000"/>
                </a:solidFill>
                <a:latin typeface="华文细黑" panose="02010600040101010101" pitchFamily="2" charset="-122"/>
                <a:ea typeface="华文细黑" panose="02010600040101010101" pitchFamily="2" charset="-122"/>
              </a:rPr>
              <a:t>业务逻辑，因此</a:t>
            </a:r>
            <a:r>
              <a:rPr lang="zh-CN" altLang="en-US" sz="2000" smtClean="0">
                <a:solidFill>
                  <a:srgbClr val="FF0000"/>
                </a:solidFill>
                <a:latin typeface="华文细黑" panose="02010600040101010101" pitchFamily="2" charset="-122"/>
                <a:ea typeface="华文细黑" panose="02010600040101010101" pitchFamily="2" charset="-122"/>
              </a:rPr>
              <a:t>，上图中的</a:t>
            </a:r>
            <a:r>
              <a:rPr lang="zh-CN" altLang="en-US" sz="2000">
                <a:solidFill>
                  <a:srgbClr val="FF0000"/>
                </a:solidFill>
                <a:latin typeface="华文细黑" panose="02010600040101010101" pitchFamily="2" charset="-122"/>
                <a:ea typeface="华文细黑" panose="02010600040101010101" pitchFamily="2" charset="-122"/>
              </a:rPr>
              <a:t>领域</a:t>
            </a:r>
            <a:r>
              <a:rPr lang="zh-CN" altLang="en-US" sz="2000" smtClean="0">
                <a:solidFill>
                  <a:srgbClr val="FF0000"/>
                </a:solidFill>
                <a:latin typeface="华文细黑" panose="02010600040101010101" pitchFamily="2" charset="-122"/>
                <a:ea typeface="华文细黑" panose="02010600040101010101" pitchFamily="2" charset="-122"/>
              </a:rPr>
              <a:t>类都</a:t>
            </a:r>
            <a:r>
              <a:rPr lang="zh-CN" altLang="en-US" sz="2000">
                <a:solidFill>
                  <a:srgbClr val="FF0000"/>
                </a:solidFill>
                <a:latin typeface="华文细黑" panose="02010600040101010101" pitchFamily="2" charset="-122"/>
                <a:ea typeface="华文细黑" panose="02010600040101010101" pitchFamily="2" charset="-122"/>
              </a:rPr>
              <a:t>不适合作为控制器类</a:t>
            </a:r>
          </a:p>
        </p:txBody>
      </p:sp>
      <p:sp>
        <p:nvSpPr>
          <p:cNvPr id="33" name="矩形 32"/>
          <p:cNvSpPr/>
          <p:nvPr/>
        </p:nvSpPr>
        <p:spPr>
          <a:xfrm>
            <a:off x="7400493" y="3316307"/>
            <a:ext cx="877163" cy="369332"/>
          </a:xfrm>
          <a:prstGeom prst="rect">
            <a:avLst/>
          </a:prstGeom>
        </p:spPr>
        <p:txBody>
          <a:bodyPr wrap="none">
            <a:spAutoFit/>
          </a:bodyPr>
          <a:lstStyle/>
          <a:p>
            <a:r>
              <a:rPr lang="zh-CN" altLang="en-US">
                <a:solidFill>
                  <a:srgbClr val="0000FF"/>
                </a:solidFill>
                <a:latin typeface="微软雅黑" panose="020B0503020204020204" pitchFamily="34" charset="-122"/>
                <a:ea typeface="微软雅黑" panose="020B0503020204020204" pitchFamily="34" charset="-122"/>
              </a:rPr>
              <a:t>领域类</a:t>
            </a:r>
          </a:p>
        </p:txBody>
      </p:sp>
    </p:spTree>
    <p:extLst>
      <p:ext uri="{BB962C8B-B14F-4D97-AF65-F5344CB8AC3E}">
        <p14:creationId xmlns:p14="http://schemas.microsoft.com/office/powerpoint/2010/main" val="91128600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it-IT" altLang="zh-CN"/>
              <a:t>Controller</a:t>
            </a:r>
            <a:r>
              <a:rPr lang="zh-CN" altLang="en-US"/>
              <a:t>示例</a:t>
            </a:r>
          </a:p>
        </p:txBody>
      </p:sp>
      <p:grpSp>
        <p:nvGrpSpPr>
          <p:cNvPr id="4" name="Group 38"/>
          <p:cNvGrpSpPr>
            <a:grpSpLocks/>
          </p:cNvGrpSpPr>
          <p:nvPr/>
        </p:nvGrpSpPr>
        <p:grpSpPr bwMode="auto">
          <a:xfrm>
            <a:off x="706438" y="1452910"/>
            <a:ext cx="720725" cy="720725"/>
            <a:chOff x="385" y="1253"/>
            <a:chExt cx="499" cy="635"/>
          </a:xfrm>
        </p:grpSpPr>
        <p:sp>
          <p:nvSpPr>
            <p:cNvPr id="5" name="Oval 39"/>
            <p:cNvSpPr>
              <a:spLocks noChangeArrowheads="1"/>
            </p:cNvSpPr>
            <p:nvPr/>
          </p:nvSpPr>
          <p:spPr bwMode="auto">
            <a:xfrm>
              <a:off x="476" y="1253"/>
              <a:ext cx="272" cy="227"/>
            </a:xfrm>
            <a:prstGeom prst="ellipse">
              <a:avLst/>
            </a:prstGeom>
            <a:solidFill>
              <a:srgbClr val="BBE0E3"/>
            </a:solidFill>
            <a:ln w="12700">
              <a:solidFill>
                <a:srgbClr val="000000"/>
              </a:solidFill>
              <a:round/>
              <a:headEnd/>
              <a:tailEnd/>
            </a:ln>
          </p:spPr>
          <p:txBody>
            <a:bodyPr lIns="54864" tIns="27432" rIns="54864" bIns="27432"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smtClean="0">
                <a:ln>
                  <a:noFill/>
                </a:ln>
                <a:solidFill>
                  <a:prstClr val="black"/>
                </a:solidFill>
                <a:effectLst/>
                <a:uLnTx/>
                <a:uFillTx/>
              </a:endParaRPr>
            </a:p>
          </p:txBody>
        </p:sp>
        <p:sp>
          <p:nvSpPr>
            <p:cNvPr id="6" name="Line 40"/>
            <p:cNvSpPr>
              <a:spLocks noChangeShapeType="1"/>
            </p:cNvSpPr>
            <p:nvPr/>
          </p:nvSpPr>
          <p:spPr bwMode="auto">
            <a:xfrm>
              <a:off x="385" y="1570"/>
              <a:ext cx="499" cy="0"/>
            </a:xfrm>
            <a:prstGeom prst="line">
              <a:avLst/>
            </a:prstGeom>
            <a:noFill/>
            <a:ln w="1270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smtClean="0">
                <a:ln>
                  <a:noFill/>
                </a:ln>
                <a:solidFill>
                  <a:prstClr val="black"/>
                </a:solidFill>
                <a:effectLst/>
                <a:uLnTx/>
                <a:uFillTx/>
              </a:endParaRPr>
            </a:p>
          </p:txBody>
        </p:sp>
        <p:sp>
          <p:nvSpPr>
            <p:cNvPr id="7" name="Line 41"/>
            <p:cNvSpPr>
              <a:spLocks noChangeShapeType="1"/>
            </p:cNvSpPr>
            <p:nvPr/>
          </p:nvSpPr>
          <p:spPr bwMode="auto">
            <a:xfrm>
              <a:off x="612" y="1480"/>
              <a:ext cx="0" cy="227"/>
            </a:xfrm>
            <a:prstGeom prst="line">
              <a:avLst/>
            </a:prstGeom>
            <a:noFill/>
            <a:ln w="1270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smtClean="0">
                <a:ln>
                  <a:noFill/>
                </a:ln>
                <a:solidFill>
                  <a:prstClr val="black"/>
                </a:solidFill>
                <a:effectLst/>
                <a:uLnTx/>
                <a:uFillTx/>
              </a:endParaRPr>
            </a:p>
          </p:txBody>
        </p:sp>
        <p:sp>
          <p:nvSpPr>
            <p:cNvPr id="8" name="Line 42"/>
            <p:cNvSpPr>
              <a:spLocks noChangeShapeType="1"/>
            </p:cNvSpPr>
            <p:nvPr/>
          </p:nvSpPr>
          <p:spPr bwMode="auto">
            <a:xfrm flipH="1">
              <a:off x="431" y="1706"/>
              <a:ext cx="181" cy="182"/>
            </a:xfrm>
            <a:prstGeom prst="line">
              <a:avLst/>
            </a:prstGeom>
            <a:noFill/>
            <a:ln w="1270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smtClean="0">
                <a:ln>
                  <a:noFill/>
                </a:ln>
                <a:solidFill>
                  <a:prstClr val="black"/>
                </a:solidFill>
                <a:effectLst/>
                <a:uLnTx/>
                <a:uFillTx/>
              </a:endParaRPr>
            </a:p>
          </p:txBody>
        </p:sp>
        <p:sp>
          <p:nvSpPr>
            <p:cNvPr id="9" name="Line 43"/>
            <p:cNvSpPr>
              <a:spLocks noChangeShapeType="1"/>
            </p:cNvSpPr>
            <p:nvPr/>
          </p:nvSpPr>
          <p:spPr bwMode="auto">
            <a:xfrm>
              <a:off x="612" y="1706"/>
              <a:ext cx="181" cy="182"/>
            </a:xfrm>
            <a:prstGeom prst="line">
              <a:avLst/>
            </a:prstGeom>
            <a:noFill/>
            <a:ln w="1270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smtClean="0">
                <a:ln>
                  <a:noFill/>
                </a:ln>
                <a:solidFill>
                  <a:prstClr val="black"/>
                </a:solidFill>
                <a:effectLst/>
                <a:uLnTx/>
                <a:uFillTx/>
              </a:endParaRPr>
            </a:p>
          </p:txBody>
        </p:sp>
      </p:grpSp>
      <p:sp>
        <p:nvSpPr>
          <p:cNvPr id="10" name="Rectangle 7"/>
          <p:cNvSpPr>
            <a:spLocks noChangeArrowheads="1"/>
          </p:cNvSpPr>
          <p:nvPr/>
        </p:nvSpPr>
        <p:spPr bwMode="auto">
          <a:xfrm>
            <a:off x="1404144" y="3251031"/>
            <a:ext cx="2554288" cy="369332"/>
          </a:xfrm>
          <a:prstGeom prst="rect">
            <a:avLst/>
          </a:prstGeom>
          <a:solidFill>
            <a:srgbClr val="FFFFFF"/>
          </a:solidFill>
          <a:ln w="12700">
            <a:solidFill>
              <a:srgbClr val="000000"/>
            </a:solidFill>
            <a:miter lim="800000"/>
            <a:headEnd type="none" w="sm" len="sm"/>
            <a:tailEnd type="none" w="sm" len="sm"/>
          </a:ln>
        </p:spPr>
        <p:txBody>
          <a:bodyPr lIns="0" tIns="0" rIns="0" bIns="0" anchor="ct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smtClean="0">
                <a:ln>
                  <a:noFill/>
                </a:ln>
                <a:solidFill>
                  <a:srgbClr val="000000"/>
                </a:solidFill>
                <a:effectLst/>
                <a:uLnTx/>
                <a:uFillTx/>
                <a:latin typeface="Times New Roman" pitchFamily="18" charset="0"/>
              </a:rPr>
              <a:t>StockManager</a:t>
            </a:r>
            <a:endParaRPr kumimoji="0" lang="en-US" altLang="zh-CN" sz="2400" b="0" i="0" u="none" strike="noStrike" kern="0" cap="none" spc="0" normalizeH="0" baseline="0" noProof="0" smtClean="0">
              <a:ln>
                <a:noFill/>
              </a:ln>
              <a:solidFill>
                <a:prstClr val="black"/>
              </a:solidFill>
              <a:effectLst/>
              <a:uLnTx/>
              <a:uFillTx/>
            </a:endParaRPr>
          </a:p>
        </p:txBody>
      </p:sp>
      <p:cxnSp>
        <p:nvCxnSpPr>
          <p:cNvPr id="11" name="AutoShape 20"/>
          <p:cNvCxnSpPr>
            <a:cxnSpLocks noChangeShapeType="1"/>
            <a:stCxn id="10" idx="3"/>
          </p:cNvCxnSpPr>
          <p:nvPr/>
        </p:nvCxnSpPr>
        <p:spPr bwMode="auto">
          <a:xfrm>
            <a:off x="3958432" y="3435697"/>
            <a:ext cx="843756" cy="3175"/>
          </a:xfrm>
          <a:prstGeom prst="straightConnector1">
            <a:avLst/>
          </a:prstGeom>
          <a:noFill/>
          <a:ln w="6350">
            <a:solidFill>
              <a:srgbClr val="000000"/>
            </a:solidFill>
            <a:round/>
            <a:headEnd/>
            <a:tailEnd type="triangle" w="med" len="med"/>
          </a:ln>
        </p:spPr>
      </p:cxnSp>
      <p:sp>
        <p:nvSpPr>
          <p:cNvPr id="12" name="Rectangle 21"/>
          <p:cNvSpPr>
            <a:spLocks noChangeArrowheads="1"/>
          </p:cNvSpPr>
          <p:nvPr/>
        </p:nvSpPr>
        <p:spPr bwMode="auto">
          <a:xfrm>
            <a:off x="1404144" y="3843169"/>
            <a:ext cx="2554288" cy="369332"/>
          </a:xfrm>
          <a:prstGeom prst="rect">
            <a:avLst/>
          </a:prstGeom>
          <a:solidFill>
            <a:srgbClr val="FFFFFF"/>
          </a:solidFill>
          <a:ln w="6350">
            <a:solidFill>
              <a:srgbClr val="000000"/>
            </a:solidFill>
            <a:miter lim="800000"/>
            <a:headEnd type="none" w="sm" len="sm"/>
            <a:tailEnd type="none" w="sm" len="sm"/>
          </a:ln>
        </p:spPr>
        <p:txBody>
          <a:bodyPr wrap="square" lIns="0" tIns="0" rIns="0" bIns="0" anchor="ct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smtClean="0">
                <a:ln>
                  <a:noFill/>
                </a:ln>
                <a:solidFill>
                  <a:prstClr val="black"/>
                </a:solidFill>
                <a:effectLst/>
                <a:uLnTx/>
                <a:uFillTx/>
                <a:latin typeface="Times New Roman" pitchFamily="18" charset="0"/>
              </a:rPr>
              <a:t>OutboundOrder</a:t>
            </a:r>
            <a:endParaRPr kumimoji="0" lang="en-US" altLang="zh-CN" sz="2400" b="0" i="0" u="none" strike="noStrike" kern="0" cap="none" spc="0" normalizeH="0" baseline="0" noProof="0" smtClean="0">
              <a:ln>
                <a:noFill/>
              </a:ln>
              <a:solidFill>
                <a:prstClr val="black"/>
              </a:solidFill>
              <a:effectLst/>
              <a:uLnTx/>
              <a:uFillTx/>
            </a:endParaRPr>
          </a:p>
        </p:txBody>
      </p:sp>
      <p:cxnSp>
        <p:nvCxnSpPr>
          <p:cNvPr id="13" name="AutoShape 29"/>
          <p:cNvCxnSpPr>
            <a:cxnSpLocks noChangeShapeType="1"/>
            <a:stCxn id="10" idx="2"/>
            <a:endCxn id="12" idx="0"/>
          </p:cNvCxnSpPr>
          <p:nvPr/>
        </p:nvCxnSpPr>
        <p:spPr bwMode="auto">
          <a:xfrm>
            <a:off x="2681288" y="3620363"/>
            <a:ext cx="0" cy="222806"/>
          </a:xfrm>
          <a:prstGeom prst="straightConnector1">
            <a:avLst/>
          </a:prstGeom>
          <a:noFill/>
          <a:ln w="6350">
            <a:solidFill>
              <a:srgbClr val="000000"/>
            </a:solidFill>
            <a:round/>
            <a:headEnd/>
            <a:tailEnd type="triangle" w="med" len="med"/>
          </a:ln>
        </p:spPr>
      </p:cxnSp>
      <p:sp>
        <p:nvSpPr>
          <p:cNvPr id="14" name="Rectangle 30"/>
          <p:cNvSpPr>
            <a:spLocks noChangeArrowheads="1"/>
          </p:cNvSpPr>
          <p:nvPr/>
        </p:nvSpPr>
        <p:spPr bwMode="auto">
          <a:xfrm>
            <a:off x="3587750" y="2596187"/>
            <a:ext cx="1860550" cy="369332"/>
          </a:xfrm>
          <a:prstGeom prst="rect">
            <a:avLst/>
          </a:prstGeom>
          <a:solidFill>
            <a:srgbClr val="FFFFFF"/>
          </a:solidFill>
          <a:ln w="12700">
            <a:solidFill>
              <a:srgbClr val="000000"/>
            </a:solidFill>
            <a:miter lim="800000"/>
            <a:headEnd type="none" w="sm" len="sm"/>
            <a:tailEnd type="none" w="sm" len="sm"/>
          </a:ln>
        </p:spPr>
        <p:txBody>
          <a:bodyPr lIns="0" tIns="0" rIns="0" bIns="0" anchor="ct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dirty="0" smtClean="0">
                <a:ln>
                  <a:noFill/>
                </a:ln>
                <a:solidFill>
                  <a:srgbClr val="0000CC"/>
                </a:solidFill>
                <a:effectLst/>
                <a:uLnTx/>
                <a:uFillTx/>
                <a:cs typeface="Arial" panose="020B0604020202020204" pitchFamily="34" charset="0"/>
              </a:rPr>
              <a:t>Controller</a:t>
            </a:r>
            <a:r>
              <a:rPr kumimoji="0" lang="en-US" altLang="zh-CN" sz="2400" b="1" i="0" u="none" strike="noStrike" kern="0" cap="none" spc="0" normalizeH="0" baseline="0" noProof="0" dirty="0" smtClean="0">
                <a:ln>
                  <a:noFill/>
                </a:ln>
                <a:solidFill>
                  <a:srgbClr val="0000CC"/>
                </a:solidFill>
                <a:effectLst/>
                <a:uLnTx/>
                <a:uFillTx/>
                <a:latin typeface="Times New Roman" pitchFamily="18" charset="0"/>
              </a:rPr>
              <a:t> </a:t>
            </a:r>
            <a:endParaRPr kumimoji="0" lang="en-US" altLang="zh-CN" sz="2400" b="1" i="0" u="none" strike="noStrike" kern="0" cap="none" spc="0" normalizeH="0" baseline="0" noProof="0" dirty="0" smtClean="0">
              <a:ln>
                <a:noFill/>
              </a:ln>
              <a:solidFill>
                <a:srgbClr val="0000CC"/>
              </a:solidFill>
              <a:effectLst/>
              <a:uLnTx/>
              <a:uFillTx/>
            </a:endParaRPr>
          </a:p>
        </p:txBody>
      </p:sp>
      <p:sp>
        <p:nvSpPr>
          <p:cNvPr id="15" name="Rectangle 31"/>
          <p:cNvSpPr>
            <a:spLocks noChangeArrowheads="1"/>
          </p:cNvSpPr>
          <p:nvPr/>
        </p:nvSpPr>
        <p:spPr bwMode="auto">
          <a:xfrm>
            <a:off x="3730625" y="1645275"/>
            <a:ext cx="1584325" cy="369332"/>
          </a:xfrm>
          <a:prstGeom prst="rect">
            <a:avLst/>
          </a:prstGeom>
          <a:solidFill>
            <a:srgbClr val="FFFFFF"/>
          </a:solidFill>
          <a:ln w="12700">
            <a:solidFill>
              <a:srgbClr val="000000"/>
            </a:solidFill>
            <a:miter lim="800000"/>
            <a:headEnd type="none" w="sm" len="sm"/>
            <a:tailEnd type="none" w="sm" len="sm"/>
          </a:ln>
        </p:spPr>
        <p:txBody>
          <a:bodyPr lIns="0" tIns="0" rIns="0" bIns="0" anchor="ct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smtClean="0">
                <a:ln>
                  <a:noFill/>
                </a:ln>
                <a:solidFill>
                  <a:srgbClr val="000000"/>
                </a:solidFill>
                <a:effectLst/>
                <a:uLnTx/>
                <a:uFillTx/>
                <a:latin typeface="Times New Roman" pitchFamily="18" charset="0"/>
              </a:rPr>
              <a:t>GUI</a:t>
            </a:r>
            <a:endParaRPr kumimoji="0" lang="en-US" altLang="zh-CN" sz="2400" b="0" i="0" u="none" strike="noStrike" kern="0" cap="none" spc="0" normalizeH="0" baseline="0" noProof="0" smtClean="0">
              <a:ln>
                <a:noFill/>
              </a:ln>
              <a:solidFill>
                <a:prstClr val="black"/>
              </a:solidFill>
              <a:effectLst/>
              <a:uLnTx/>
              <a:uFillTx/>
            </a:endParaRPr>
          </a:p>
        </p:txBody>
      </p:sp>
      <p:sp>
        <p:nvSpPr>
          <p:cNvPr id="16" name="Rectangle 32"/>
          <p:cNvSpPr>
            <a:spLocks noChangeArrowheads="1"/>
          </p:cNvSpPr>
          <p:nvPr/>
        </p:nvSpPr>
        <p:spPr bwMode="auto">
          <a:xfrm>
            <a:off x="3515518" y="5494146"/>
            <a:ext cx="2087563" cy="369332"/>
          </a:xfrm>
          <a:prstGeom prst="rect">
            <a:avLst/>
          </a:prstGeom>
          <a:solidFill>
            <a:srgbClr val="FFFFFF"/>
          </a:solidFill>
          <a:ln w="12700">
            <a:solidFill>
              <a:srgbClr val="000000"/>
            </a:solidFill>
            <a:miter lim="800000"/>
            <a:headEnd type="none" w="sm" len="sm"/>
            <a:tailEnd type="none" w="sm" len="sm"/>
          </a:ln>
        </p:spPr>
        <p:txBody>
          <a:bodyPr lIns="0" tIns="0" rIns="0" bIns="0" anchor="ct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smtClean="0">
                <a:ln>
                  <a:noFill/>
                </a:ln>
                <a:solidFill>
                  <a:srgbClr val="000000"/>
                </a:solidFill>
                <a:effectLst/>
                <a:uLnTx/>
                <a:uFillTx/>
                <a:latin typeface="Times New Roman" pitchFamily="18" charset="0"/>
              </a:rPr>
              <a:t>DBAccess</a:t>
            </a:r>
            <a:endParaRPr kumimoji="0" lang="en-US" altLang="zh-CN" sz="2400" b="0" i="0" u="none" strike="noStrike" kern="0" cap="none" spc="0" normalizeH="0" baseline="0" noProof="0" smtClean="0">
              <a:ln>
                <a:noFill/>
              </a:ln>
              <a:solidFill>
                <a:prstClr val="black"/>
              </a:solidFill>
              <a:effectLst/>
              <a:uLnTx/>
              <a:uFillTx/>
            </a:endParaRPr>
          </a:p>
        </p:txBody>
      </p:sp>
      <p:sp>
        <p:nvSpPr>
          <p:cNvPr id="17" name="Rectangle 49"/>
          <p:cNvSpPr>
            <a:spLocks noChangeArrowheads="1"/>
          </p:cNvSpPr>
          <p:nvPr/>
        </p:nvSpPr>
        <p:spPr bwMode="auto">
          <a:xfrm>
            <a:off x="2363788" y="1452910"/>
            <a:ext cx="4175125" cy="649287"/>
          </a:xfrm>
          <a:prstGeom prst="rect">
            <a:avLst/>
          </a:prstGeom>
          <a:noFill/>
          <a:ln w="9525">
            <a:solidFill>
              <a:sysClr val="windowText" lastClr="000000"/>
            </a:solidFill>
            <a:miter lim="800000"/>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smtClean="0">
              <a:ln>
                <a:noFill/>
              </a:ln>
              <a:solidFill>
                <a:prstClr val="black"/>
              </a:solidFill>
              <a:effectLst/>
              <a:uLnTx/>
              <a:uFillTx/>
            </a:endParaRPr>
          </a:p>
        </p:txBody>
      </p:sp>
      <p:sp>
        <p:nvSpPr>
          <p:cNvPr id="18" name="Rectangle 50"/>
          <p:cNvSpPr>
            <a:spLocks noChangeArrowheads="1"/>
          </p:cNvSpPr>
          <p:nvPr/>
        </p:nvSpPr>
        <p:spPr bwMode="auto">
          <a:xfrm>
            <a:off x="635000" y="2374006"/>
            <a:ext cx="7848600" cy="2705259"/>
          </a:xfrm>
          <a:prstGeom prst="rect">
            <a:avLst/>
          </a:prstGeom>
          <a:noFill/>
          <a:ln w="9525">
            <a:solidFill>
              <a:sysClr val="windowText" lastClr="000000"/>
            </a:solidFill>
            <a:miter lim="800000"/>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smtClean="0">
              <a:ln>
                <a:noFill/>
              </a:ln>
              <a:solidFill>
                <a:prstClr val="black"/>
              </a:solidFill>
              <a:effectLst/>
              <a:uLnTx/>
              <a:uFillTx/>
            </a:endParaRPr>
          </a:p>
        </p:txBody>
      </p:sp>
      <p:sp>
        <p:nvSpPr>
          <p:cNvPr id="19" name="Rectangle 51"/>
          <p:cNvSpPr>
            <a:spLocks noChangeArrowheads="1"/>
          </p:cNvSpPr>
          <p:nvPr/>
        </p:nvSpPr>
        <p:spPr bwMode="auto">
          <a:xfrm>
            <a:off x="635000" y="5354169"/>
            <a:ext cx="7848600" cy="649287"/>
          </a:xfrm>
          <a:prstGeom prst="rect">
            <a:avLst/>
          </a:prstGeom>
          <a:noFill/>
          <a:ln w="9525">
            <a:solidFill>
              <a:sysClr val="windowText" lastClr="000000"/>
            </a:solidFill>
            <a:miter lim="800000"/>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600" b="0" i="0" u="none" strike="noStrike" kern="0" cap="none" spc="0" normalizeH="0" baseline="0" noProof="0" smtClean="0">
              <a:ln>
                <a:noFill/>
              </a:ln>
              <a:solidFill>
                <a:prstClr val="black"/>
              </a:solidFill>
              <a:effectLst/>
              <a:uLnTx/>
              <a:uFillTx/>
            </a:endParaRPr>
          </a:p>
        </p:txBody>
      </p:sp>
      <p:cxnSp>
        <p:nvCxnSpPr>
          <p:cNvPr id="20" name="直接箭头连接符 19"/>
          <p:cNvCxnSpPr>
            <a:stCxn id="15" idx="2"/>
            <a:endCxn id="14" idx="0"/>
          </p:cNvCxnSpPr>
          <p:nvPr/>
        </p:nvCxnSpPr>
        <p:spPr>
          <a:xfrm flipH="1">
            <a:off x="4518025" y="2014607"/>
            <a:ext cx="4763" cy="581580"/>
          </a:xfrm>
          <a:prstGeom prst="straightConnector1">
            <a:avLst/>
          </a:prstGeom>
          <a:noFill/>
          <a:ln w="38100" cap="flat" cmpd="sng" algn="ctr">
            <a:solidFill>
              <a:srgbClr val="0000CC"/>
            </a:solidFill>
            <a:prstDash val="solid"/>
            <a:tailEnd type="arrow"/>
          </a:ln>
          <a:effectLst/>
        </p:spPr>
      </p:cxnSp>
      <p:cxnSp>
        <p:nvCxnSpPr>
          <p:cNvPr id="21" name="直接箭头连接符 20"/>
          <p:cNvCxnSpPr>
            <a:stCxn id="18" idx="2"/>
            <a:endCxn id="19" idx="0"/>
          </p:cNvCxnSpPr>
          <p:nvPr/>
        </p:nvCxnSpPr>
        <p:spPr>
          <a:xfrm>
            <a:off x="4559300" y="5079265"/>
            <a:ext cx="0" cy="274904"/>
          </a:xfrm>
          <a:prstGeom prst="straightConnector1">
            <a:avLst/>
          </a:prstGeom>
          <a:noFill/>
          <a:ln w="38100" cap="flat" cmpd="sng" algn="ctr">
            <a:solidFill>
              <a:srgbClr val="0000CC"/>
            </a:solidFill>
            <a:prstDash val="solid"/>
            <a:tailEnd type="arrow"/>
          </a:ln>
          <a:effectLst/>
        </p:spPr>
      </p:cxnSp>
      <p:sp>
        <p:nvSpPr>
          <p:cNvPr id="22" name="Rectangle 21"/>
          <p:cNvSpPr>
            <a:spLocks noChangeArrowheads="1"/>
          </p:cNvSpPr>
          <p:nvPr/>
        </p:nvSpPr>
        <p:spPr bwMode="auto">
          <a:xfrm>
            <a:off x="1404144" y="4418930"/>
            <a:ext cx="2554288" cy="369332"/>
          </a:xfrm>
          <a:prstGeom prst="rect">
            <a:avLst/>
          </a:prstGeom>
          <a:solidFill>
            <a:srgbClr val="FFFFFF"/>
          </a:solidFill>
          <a:ln w="6350">
            <a:solidFill>
              <a:srgbClr val="000000"/>
            </a:solidFill>
            <a:miter lim="800000"/>
            <a:headEnd type="none" w="sm" len="sm"/>
            <a:tailEnd type="none" w="sm" len="sm"/>
          </a:ln>
        </p:spPr>
        <p:txBody>
          <a:bodyPr wrap="square" lIns="0" tIns="0" rIns="0" bIns="0" anchor="ct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smtClean="0">
                <a:ln>
                  <a:noFill/>
                </a:ln>
                <a:solidFill>
                  <a:prstClr val="black"/>
                </a:solidFill>
                <a:effectLst/>
                <a:uLnTx/>
                <a:uFillTx/>
                <a:latin typeface="Times New Roman" pitchFamily="18" charset="0"/>
              </a:rPr>
              <a:t>OrderEntry</a:t>
            </a:r>
            <a:endParaRPr kumimoji="0" lang="en-US" altLang="zh-CN" sz="2400" b="0" i="0" u="none" strike="noStrike" kern="0" cap="none" spc="0" normalizeH="0" baseline="0" noProof="0" smtClean="0">
              <a:ln>
                <a:noFill/>
              </a:ln>
              <a:solidFill>
                <a:prstClr val="black"/>
              </a:solidFill>
              <a:effectLst/>
              <a:uLnTx/>
              <a:uFillTx/>
            </a:endParaRPr>
          </a:p>
        </p:txBody>
      </p:sp>
      <p:sp>
        <p:nvSpPr>
          <p:cNvPr id="23" name="Rectangle 21"/>
          <p:cNvSpPr>
            <a:spLocks noChangeArrowheads="1"/>
          </p:cNvSpPr>
          <p:nvPr/>
        </p:nvSpPr>
        <p:spPr bwMode="auto">
          <a:xfrm>
            <a:off x="4787901" y="4418930"/>
            <a:ext cx="2903537" cy="369332"/>
          </a:xfrm>
          <a:prstGeom prst="rect">
            <a:avLst/>
          </a:prstGeom>
          <a:solidFill>
            <a:srgbClr val="FFFFFF"/>
          </a:solidFill>
          <a:ln w="6350">
            <a:solidFill>
              <a:srgbClr val="000000"/>
            </a:solidFill>
            <a:miter lim="800000"/>
            <a:headEnd type="none" w="sm" len="sm"/>
            <a:tailEnd type="none" w="sm" len="sm"/>
          </a:ln>
        </p:spPr>
        <p:txBody>
          <a:bodyPr wrap="square" lIns="0" tIns="0" rIns="0" bIns="0" anchor="ct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smtClean="0">
                <a:ln>
                  <a:noFill/>
                </a:ln>
                <a:solidFill>
                  <a:prstClr val="black"/>
                </a:solidFill>
                <a:effectLst/>
                <a:uLnTx/>
                <a:uFillTx/>
                <a:latin typeface="Times New Roman" pitchFamily="18" charset="0"/>
              </a:rPr>
              <a:t>Product</a:t>
            </a:r>
            <a:endParaRPr kumimoji="0" lang="en-US" altLang="zh-CN" sz="2400" b="0" i="0" u="none" strike="noStrike" kern="0" cap="none" spc="0" normalizeH="0" baseline="0" noProof="0" smtClean="0">
              <a:ln>
                <a:noFill/>
              </a:ln>
              <a:solidFill>
                <a:prstClr val="black"/>
              </a:solidFill>
              <a:effectLst/>
              <a:uLnTx/>
              <a:uFillTx/>
            </a:endParaRPr>
          </a:p>
        </p:txBody>
      </p:sp>
      <p:sp>
        <p:nvSpPr>
          <p:cNvPr id="24" name="Rectangle 21"/>
          <p:cNvSpPr>
            <a:spLocks noChangeArrowheads="1"/>
          </p:cNvSpPr>
          <p:nvPr/>
        </p:nvSpPr>
        <p:spPr bwMode="auto">
          <a:xfrm>
            <a:off x="4789488" y="3241506"/>
            <a:ext cx="2901950" cy="369332"/>
          </a:xfrm>
          <a:prstGeom prst="rect">
            <a:avLst/>
          </a:prstGeom>
          <a:solidFill>
            <a:srgbClr val="FFFFFF"/>
          </a:solidFill>
          <a:ln w="6350">
            <a:solidFill>
              <a:srgbClr val="000000"/>
            </a:solidFill>
            <a:miter lim="800000"/>
            <a:headEnd type="none" w="sm" len="sm"/>
            <a:tailEnd type="none" w="sm" len="sm"/>
          </a:ln>
        </p:spPr>
        <p:txBody>
          <a:bodyPr lIns="0" tIns="0" rIns="0" bIns="0" anchor="ct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smtClean="0">
                <a:ln>
                  <a:noFill/>
                </a:ln>
                <a:solidFill>
                  <a:prstClr val="black"/>
                </a:solidFill>
                <a:effectLst/>
                <a:uLnTx/>
                <a:uFillTx/>
                <a:latin typeface="Times New Roman" pitchFamily="18" charset="0"/>
              </a:rPr>
              <a:t>BookKeeper</a:t>
            </a:r>
            <a:endParaRPr kumimoji="0" lang="en-US" altLang="zh-CN" sz="2400" b="0" i="0" u="none" strike="noStrike" kern="0" cap="none" spc="0" normalizeH="0" baseline="0" noProof="0" smtClean="0">
              <a:ln>
                <a:noFill/>
              </a:ln>
              <a:solidFill>
                <a:prstClr val="black"/>
              </a:solidFill>
              <a:effectLst/>
              <a:uLnTx/>
              <a:uFillTx/>
            </a:endParaRPr>
          </a:p>
        </p:txBody>
      </p:sp>
      <p:cxnSp>
        <p:nvCxnSpPr>
          <p:cNvPr id="25" name="AutoShape 29"/>
          <p:cNvCxnSpPr>
            <a:cxnSpLocks noChangeShapeType="1"/>
            <a:stCxn id="12" idx="2"/>
            <a:endCxn id="22" idx="0"/>
          </p:cNvCxnSpPr>
          <p:nvPr/>
        </p:nvCxnSpPr>
        <p:spPr bwMode="auto">
          <a:xfrm>
            <a:off x="2681288" y="4212501"/>
            <a:ext cx="0" cy="206429"/>
          </a:xfrm>
          <a:prstGeom prst="straightConnector1">
            <a:avLst/>
          </a:prstGeom>
          <a:noFill/>
          <a:ln w="6350">
            <a:solidFill>
              <a:srgbClr val="000000"/>
            </a:solidFill>
            <a:round/>
            <a:headEnd/>
            <a:tailEnd type="triangle" w="med" len="med"/>
          </a:ln>
        </p:spPr>
      </p:cxnSp>
      <p:cxnSp>
        <p:nvCxnSpPr>
          <p:cNvPr id="26" name="AutoShape 20"/>
          <p:cNvCxnSpPr>
            <a:cxnSpLocks noChangeShapeType="1"/>
            <a:stCxn id="22" idx="3"/>
            <a:endCxn id="23" idx="1"/>
          </p:cNvCxnSpPr>
          <p:nvPr/>
        </p:nvCxnSpPr>
        <p:spPr bwMode="auto">
          <a:xfrm>
            <a:off x="3958432" y="4603596"/>
            <a:ext cx="829469" cy="0"/>
          </a:xfrm>
          <a:prstGeom prst="straightConnector1">
            <a:avLst/>
          </a:prstGeom>
          <a:noFill/>
          <a:ln w="6350">
            <a:solidFill>
              <a:srgbClr val="000000"/>
            </a:solidFill>
            <a:round/>
            <a:headEnd/>
            <a:tailEnd type="triangle" w="med" len="med"/>
          </a:ln>
        </p:spPr>
      </p:cxnSp>
      <p:cxnSp>
        <p:nvCxnSpPr>
          <p:cNvPr id="27" name="直接连接符 26"/>
          <p:cNvCxnSpPr/>
          <p:nvPr/>
        </p:nvCxnSpPr>
        <p:spPr>
          <a:xfrm>
            <a:off x="1295400" y="1814860"/>
            <a:ext cx="1068388" cy="0"/>
          </a:xfrm>
          <a:prstGeom prst="line">
            <a:avLst/>
          </a:prstGeom>
          <a:noFill/>
          <a:ln w="34925" cap="flat" cmpd="sng" algn="ctr">
            <a:solidFill>
              <a:srgbClr val="0000CC"/>
            </a:solidFill>
            <a:prstDash val="solid"/>
          </a:ln>
          <a:effectLst/>
        </p:spPr>
      </p:cxnSp>
      <p:cxnSp>
        <p:nvCxnSpPr>
          <p:cNvPr id="28" name="直接连接符 27"/>
          <p:cNvCxnSpPr/>
          <p:nvPr/>
        </p:nvCxnSpPr>
        <p:spPr>
          <a:xfrm flipH="1" flipV="1">
            <a:off x="2546350" y="2800697"/>
            <a:ext cx="1028700" cy="0"/>
          </a:xfrm>
          <a:prstGeom prst="line">
            <a:avLst/>
          </a:prstGeom>
          <a:noFill/>
          <a:ln w="38100" cap="flat" cmpd="sng" algn="ctr">
            <a:solidFill>
              <a:srgbClr val="C00000"/>
            </a:solidFill>
            <a:prstDash val="solid"/>
          </a:ln>
          <a:effectLst/>
        </p:spPr>
      </p:cxnSp>
      <p:cxnSp>
        <p:nvCxnSpPr>
          <p:cNvPr id="29" name="直接箭头连接符 28"/>
          <p:cNvCxnSpPr/>
          <p:nvPr/>
        </p:nvCxnSpPr>
        <p:spPr>
          <a:xfrm>
            <a:off x="2546350" y="2780853"/>
            <a:ext cx="7938" cy="438944"/>
          </a:xfrm>
          <a:prstGeom prst="straightConnector1">
            <a:avLst/>
          </a:prstGeom>
          <a:noFill/>
          <a:ln w="38100" cap="flat" cmpd="sng" algn="ctr">
            <a:solidFill>
              <a:srgbClr val="C00000"/>
            </a:solidFill>
            <a:prstDash val="solid"/>
            <a:tailEnd type="arrow"/>
          </a:ln>
          <a:effectLst/>
        </p:spPr>
      </p:cxnSp>
      <p:sp>
        <p:nvSpPr>
          <p:cNvPr id="30" name="Rectangle 29"/>
          <p:cNvSpPr>
            <a:spLocks noChangeArrowheads="1"/>
          </p:cNvSpPr>
          <p:nvPr/>
        </p:nvSpPr>
        <p:spPr bwMode="auto">
          <a:xfrm>
            <a:off x="5554663" y="2537379"/>
            <a:ext cx="2846388" cy="400110"/>
          </a:xfrm>
          <a:prstGeom prst="rect">
            <a:avLst/>
          </a:prstGeom>
          <a:noFill/>
          <a:ln w="9525">
            <a:noFill/>
            <a:miter lim="800000"/>
            <a:headEnd/>
            <a:tailEnd/>
          </a:ln>
        </p:spPr>
        <p:txBody>
          <a:bodyPr wrap="square">
            <a:spAutoFit/>
          </a:bodyPr>
          <a:lstStyle/>
          <a:p>
            <a:pPr fontAlgn="base">
              <a:spcBef>
                <a:spcPct val="0"/>
              </a:spcBef>
              <a:spcAft>
                <a:spcPct val="0"/>
              </a:spcAft>
            </a:pPr>
            <a:r>
              <a:rPr lang="zh-CN" altLang="en-US" sz="2000" b="1" dirty="0">
                <a:solidFill>
                  <a:srgbClr val="0000FF"/>
                </a:solidFill>
                <a:latin typeface="微软雅黑" panose="020B0503020204020204" pitchFamily="34" charset="-122"/>
                <a:ea typeface="微软雅黑" panose="020B0503020204020204" pitchFamily="34" charset="-122"/>
              </a:rPr>
              <a:t>单独</a:t>
            </a:r>
            <a:r>
              <a:rPr lang="zh-CN" altLang="en-US" sz="2000" b="1">
                <a:solidFill>
                  <a:srgbClr val="0000FF"/>
                </a:solidFill>
                <a:latin typeface="微软雅黑" panose="020B0503020204020204" pitchFamily="34" charset="-122"/>
                <a:ea typeface="微软雅黑" panose="020B0503020204020204" pitchFamily="34" charset="-122"/>
              </a:rPr>
              <a:t>设置</a:t>
            </a:r>
            <a:r>
              <a:rPr lang="zh-CN" altLang="en-US" sz="2000" b="1" smtClean="0">
                <a:solidFill>
                  <a:srgbClr val="0000FF"/>
                </a:solidFill>
                <a:latin typeface="微软雅黑" panose="020B0503020204020204" pitchFamily="34" charset="-122"/>
                <a:ea typeface="微软雅黑" panose="020B0503020204020204" pitchFamily="34" charset="-122"/>
              </a:rPr>
              <a:t>一个</a:t>
            </a:r>
            <a:r>
              <a:rPr lang="zh-CN" altLang="en-US" sz="2000" b="1" dirty="0">
                <a:solidFill>
                  <a:srgbClr val="0000FF"/>
                </a:solidFill>
                <a:latin typeface="微软雅黑" panose="020B0503020204020204" pitchFamily="34" charset="-122"/>
                <a:ea typeface="微软雅黑" panose="020B0503020204020204" pitchFamily="34" charset="-122"/>
              </a:rPr>
              <a:t>控制器类</a:t>
            </a:r>
          </a:p>
        </p:txBody>
      </p:sp>
    </p:spTree>
    <p:extLst>
      <p:ext uri="{BB962C8B-B14F-4D97-AF65-F5344CB8AC3E}">
        <p14:creationId xmlns:p14="http://schemas.microsoft.com/office/powerpoint/2010/main" val="379480967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heme/theme1.xml><?xml version="1.0" encoding="utf-8"?>
<a:theme xmlns:a="http://schemas.openxmlformats.org/drawingml/2006/main" name="1_PM Course Template">
  <a:themeElements>
    <a:clrScheme name="PM Course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M Course Template">
      <a:majorFont>
        <a:latin typeface="宋体"/>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a:solidFill>
            <a:schemeClr val="tx1"/>
          </a:solidFill>
          <a:miter lim="800000"/>
          <a:headEnd/>
          <a:tailEnd type="triangle" w="med" len="med"/>
        </a:ln>
      </a:spPr>
      <a:bodyPr rtlCol="0" anchor="ctr"/>
      <a:lstStyle>
        <a:defPPr algn="ctr">
          <a:defRPr/>
        </a:defPPr>
      </a:lstStyle>
    </a:spDef>
    <a:lnDef>
      <a:spPr bwMode="auto">
        <a:noFill/>
        <a:ln w="9525">
          <a:solidFill>
            <a:schemeClr val="tx1"/>
          </a:solidFill>
          <a:miter lim="800000"/>
          <a:headEnd/>
          <a:tailEnd type="triangle" w="med" len="med"/>
        </a:ln>
      </a:spPr>
      <a:bodyPr/>
      <a:lstStyle/>
    </a:lnDef>
  </a:objectDefaults>
  <a:extraClrSchemeLst>
    <a:extraClrScheme>
      <a:clrScheme name="PM Course 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M Course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M Course 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M Course 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M Course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M Course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M Course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759</TotalTime>
  <Words>6438</Words>
  <Application>Microsoft Office PowerPoint</Application>
  <PresentationFormat>全屏显示(4:3)</PresentationFormat>
  <Paragraphs>1097</Paragraphs>
  <Slides>125</Slides>
  <Notes>5</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5</vt:i4>
      </vt:variant>
      <vt:variant>
        <vt:lpstr>幻灯片标题</vt:lpstr>
      </vt:variant>
      <vt:variant>
        <vt:i4>125</vt:i4>
      </vt:variant>
    </vt:vector>
  </HeadingPairs>
  <TitlesOfParts>
    <vt:vector size="146" baseType="lpstr">
      <vt:lpstr>Aharoni</vt:lpstr>
      <vt:lpstr>Microsoft Yahei</vt:lpstr>
      <vt:lpstr>黑体</vt:lpstr>
      <vt:lpstr>华文细黑</vt:lpstr>
      <vt:lpstr>楷体</vt:lpstr>
      <vt:lpstr>宋体</vt:lpstr>
      <vt:lpstr>微软雅黑</vt:lpstr>
      <vt:lpstr>Arial</vt:lpstr>
      <vt:lpstr>Book Antiqua</vt:lpstr>
      <vt:lpstr>Calibri</vt:lpstr>
      <vt:lpstr>Comic Sans MS</vt:lpstr>
      <vt:lpstr>Consolas</vt:lpstr>
      <vt:lpstr>Times New Roman</vt:lpstr>
      <vt:lpstr>Verdana</vt:lpstr>
      <vt:lpstr>Wingdings</vt:lpstr>
      <vt:lpstr>1_PM Course Template</vt:lpstr>
      <vt:lpstr>演示文稿</vt:lpstr>
      <vt:lpstr>Visio</vt:lpstr>
      <vt:lpstr>Microsoft Visio 2000/2002 Drawing</vt:lpstr>
      <vt:lpstr>Microsoft Visio 2003-2010 绘图</vt:lpstr>
      <vt:lpstr>BMP 图像</vt:lpstr>
      <vt:lpstr>软件工程导论SE33001</vt:lpstr>
      <vt:lpstr>面向对象分析OOA的基本过程</vt:lpstr>
      <vt:lpstr>OOA和OOD在概念上的区别</vt:lpstr>
      <vt:lpstr>OO方法强调开发过程的连续性</vt:lpstr>
      <vt:lpstr>本章内容</vt:lpstr>
      <vt:lpstr>11.1 软件设计的四个方面</vt:lpstr>
      <vt:lpstr>面向对象软件设计阶段的划分</vt:lpstr>
      <vt:lpstr>软件设计不应局限于概念范围</vt:lpstr>
      <vt:lpstr>软件设计的四个方面</vt:lpstr>
      <vt:lpstr>软件设计四方面的内容介绍</vt:lpstr>
      <vt:lpstr>结构化设计与面向对象设计的对应关系</vt:lpstr>
      <vt:lpstr>11. 2  软件设计方面一：架构设计</vt:lpstr>
      <vt:lpstr>软件架构的关注点</vt:lpstr>
      <vt:lpstr>已经接触的架构</vt:lpstr>
      <vt:lpstr>已经接触的架构</vt:lpstr>
      <vt:lpstr>11.2.1 架构的概念</vt:lpstr>
      <vt:lpstr>计算机硬件系统的架构</vt:lpstr>
      <vt:lpstr>逻辑架构和物理架构</vt:lpstr>
      <vt:lpstr>逻辑架构和物理架构</vt:lpstr>
      <vt:lpstr>架构的共性</vt:lpstr>
      <vt:lpstr>11.2.2 架构中的元素</vt:lpstr>
      <vt:lpstr>构件(Component)</vt:lpstr>
      <vt:lpstr>接口(Interface)与功能(Function)</vt:lpstr>
      <vt:lpstr>连接件(Connector)</vt:lpstr>
      <vt:lpstr>11.2.3  软件架构的四大思想</vt:lpstr>
      <vt:lpstr>（1）分层</vt:lpstr>
      <vt:lpstr>（2）异步</vt:lpstr>
      <vt:lpstr>（3）分布式</vt:lpstr>
      <vt:lpstr>（4）缓存(cache) </vt:lpstr>
      <vt:lpstr>11.2.4 架构风格</vt:lpstr>
      <vt:lpstr>计算机架构风格及软件架构风格</vt:lpstr>
      <vt:lpstr>经典软件架构风格</vt:lpstr>
      <vt:lpstr>（1）调用-返回风格</vt:lpstr>
      <vt:lpstr>（2）以数据为中心的架构风格（数据仓库）</vt:lpstr>
      <vt:lpstr>以数据为中心的架构风格示例</vt:lpstr>
      <vt:lpstr>（3）层次风格</vt:lpstr>
      <vt:lpstr>11.2.5 两种经典的分层架构</vt:lpstr>
      <vt:lpstr>（1）C/S（Client/Server）架构</vt:lpstr>
      <vt:lpstr>C/S（Client/Server）架构的发展历程</vt:lpstr>
      <vt:lpstr>两层C/S架构的典型处理逻辑</vt:lpstr>
      <vt:lpstr>两层C/S架构的物理拓扑结构</vt:lpstr>
      <vt:lpstr>三层C/S架构的典型处理逻辑</vt:lpstr>
      <vt:lpstr>三层C/S架构的物理拓扑结构</vt:lpstr>
      <vt:lpstr>胖客户端与瘦客户端</vt:lpstr>
      <vt:lpstr>（2）B/S（Browser/Server）架构</vt:lpstr>
      <vt:lpstr>B/S架构的物理架构</vt:lpstr>
      <vt:lpstr>B/S架构的软件逻辑架构</vt:lpstr>
      <vt:lpstr>B/S架构的物理、逻辑架构对应</vt:lpstr>
      <vt:lpstr>C/S+B/S混合模式</vt:lpstr>
      <vt:lpstr>遵循“内外有别”的原则的C/S+B/S混合架构</vt:lpstr>
      <vt:lpstr>遵循“查改有别”的原则的C/S+B/S混合架构</vt:lpstr>
      <vt:lpstr>11.2.6 层次风格架构的UML表示</vt:lpstr>
      <vt:lpstr>UML包图所表示的层次风格架构</vt:lpstr>
      <vt:lpstr>垂直方向分层，水平方向分区</vt:lpstr>
      <vt:lpstr>准则：内聚职责，使关系分离</vt:lpstr>
      <vt:lpstr>不要混淆逻辑视图与部署视图</vt:lpstr>
      <vt:lpstr>顺序图、系统操作和层的关系</vt:lpstr>
      <vt:lpstr>不要“放之四海而皆准”的架构设计</vt:lpstr>
      <vt:lpstr>11.2.7 考勤系统的架构设计</vt:lpstr>
      <vt:lpstr>考勤系统精简后的用例图</vt:lpstr>
      <vt:lpstr>架构设计是考虑“全部需求”后做出来的</vt:lpstr>
      <vt:lpstr>不确定的需求点①</vt:lpstr>
      <vt:lpstr>不确定的需求点②</vt:lpstr>
      <vt:lpstr>不确定的需求点③</vt:lpstr>
      <vt:lpstr>不确定的需求点④</vt:lpstr>
      <vt:lpstr>初步架构设计（第一层拆解）要点</vt:lpstr>
      <vt:lpstr>初步架构设计（第一层拆解）</vt:lpstr>
      <vt:lpstr>PowerPoint 演示文稿</vt:lpstr>
      <vt:lpstr>第二层拆解-具体化</vt:lpstr>
      <vt:lpstr>具体化：web application内部结构</vt:lpstr>
      <vt:lpstr>具体化：web application内部结构</vt:lpstr>
      <vt:lpstr>具体化：web application内部结构</vt:lpstr>
      <vt:lpstr>逐步拆解架构设计小结</vt:lpstr>
      <vt:lpstr>11. 5  软件设计方面四：对象设计</vt:lpstr>
      <vt:lpstr>领域模型</vt:lpstr>
      <vt:lpstr>领域模型VS对象设计</vt:lpstr>
      <vt:lpstr>职责驱动设计</vt:lpstr>
      <vt:lpstr>责任分配的一般原则</vt:lpstr>
      <vt:lpstr>（1）Information Expert（信息专家模式）</vt:lpstr>
      <vt:lpstr>Information Expert示例</vt:lpstr>
      <vt:lpstr>Information Expert示例</vt:lpstr>
      <vt:lpstr>（2）Creator（创建者模式）</vt:lpstr>
      <vt:lpstr>Creator示例</vt:lpstr>
      <vt:lpstr>Creator示例</vt:lpstr>
      <vt:lpstr>Creator示例</vt:lpstr>
      <vt:lpstr>（3）Low Coupling （低耦合模式）</vt:lpstr>
      <vt:lpstr>Low Coupling示例</vt:lpstr>
      <vt:lpstr>Low Coupling示例</vt:lpstr>
      <vt:lpstr>Low Coupling示例</vt:lpstr>
      <vt:lpstr>Low Coupling示例</vt:lpstr>
      <vt:lpstr>Low Coupling示例</vt:lpstr>
      <vt:lpstr>（4）High Cohesion（高内聚）</vt:lpstr>
      <vt:lpstr>（5）Controller（控制器模式）</vt:lpstr>
      <vt:lpstr>Controller示例</vt:lpstr>
      <vt:lpstr>Controller示例</vt:lpstr>
      <vt:lpstr>Controller示例</vt:lpstr>
      <vt:lpstr>Controller示例</vt:lpstr>
      <vt:lpstr>Controller示例</vt:lpstr>
      <vt:lpstr>Controller示例</vt:lpstr>
      <vt:lpstr>使用控制器模式的好处</vt:lpstr>
      <vt:lpstr>（6）Polymorphism （多态模式）</vt:lpstr>
      <vt:lpstr>Polymorphism示例</vt:lpstr>
      <vt:lpstr>Polymorphism示例</vt:lpstr>
      <vt:lpstr>Polymorphism示例</vt:lpstr>
      <vt:lpstr>（7）Pure Fabrication （纯虚构模式）</vt:lpstr>
      <vt:lpstr>Pure Fabrication（示例）</vt:lpstr>
      <vt:lpstr>Pure Fabrication（示例）</vt:lpstr>
      <vt:lpstr>（8）Indirection （间接模式）</vt:lpstr>
      <vt:lpstr>Indirection示例</vt:lpstr>
      <vt:lpstr>（9）Protected Variations （受保护变化）</vt:lpstr>
      <vt:lpstr>Protected Variations示例</vt:lpstr>
      <vt:lpstr>Protected Variations示例</vt:lpstr>
      <vt:lpstr>对象设计是架构设计的延续</vt:lpstr>
      <vt:lpstr>PowerPoint 演示文稿</vt:lpstr>
      <vt:lpstr>用顺序图表达“第三层拆解”</vt:lpstr>
      <vt:lpstr>用顺序图表达“第三层拆解”</vt:lpstr>
      <vt:lpstr>用顺序图表达“第三层拆解”</vt:lpstr>
      <vt:lpstr>11.6 软件设计的三种策略</vt:lpstr>
      <vt:lpstr>软件常见的工作模式</vt:lpstr>
      <vt:lpstr>软件设计中的常见问题</vt:lpstr>
      <vt:lpstr>软件设计的三种策略</vt:lpstr>
      <vt:lpstr>“自顶向下”的设计思路</vt:lpstr>
      <vt:lpstr>“自底向上”的设计思路</vt:lpstr>
      <vt:lpstr>“由中间到上下”的设计思路</vt:lpstr>
      <vt:lpstr>本章小结</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gdxin@hit.edu.cn</dc:creator>
  <cp:lastModifiedBy>gdxin@hit.edu.cn</cp:lastModifiedBy>
  <cp:revision>173</cp:revision>
  <dcterms:created xsi:type="dcterms:W3CDTF">2019-12-11T06:07:44Z</dcterms:created>
  <dcterms:modified xsi:type="dcterms:W3CDTF">2020-01-06T08:40:59Z</dcterms:modified>
</cp:coreProperties>
</file>